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25"/>
  </p:notesMasterIdLst>
  <p:sldIdLst>
    <p:sldId id="835" r:id="rId2"/>
    <p:sldId id="715" r:id="rId3"/>
    <p:sldId id="695" r:id="rId4"/>
    <p:sldId id="842" r:id="rId5"/>
    <p:sldId id="839" r:id="rId6"/>
    <p:sldId id="286" r:id="rId7"/>
    <p:sldId id="827" r:id="rId8"/>
    <p:sldId id="809" r:id="rId9"/>
    <p:sldId id="843" r:id="rId10"/>
    <p:sldId id="274" r:id="rId11"/>
    <p:sldId id="844" r:id="rId12"/>
    <p:sldId id="821" r:id="rId13"/>
    <p:sldId id="845" r:id="rId14"/>
    <p:sldId id="846" r:id="rId15"/>
    <p:sldId id="819" r:id="rId16"/>
    <p:sldId id="800" r:id="rId17"/>
    <p:sldId id="810" r:id="rId18"/>
    <p:sldId id="847" r:id="rId19"/>
    <p:sldId id="794" r:id="rId20"/>
    <p:sldId id="822" r:id="rId21"/>
    <p:sldId id="811" r:id="rId22"/>
    <p:sldId id="280" r:id="rId23"/>
    <p:sldId id="808" r:id="rId24"/>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99"/>
    <a:srgbClr val="FFCC99"/>
    <a:srgbClr val="C5FFDF"/>
    <a:srgbClr val="FFC5C5"/>
    <a:srgbClr val="E1CCF0"/>
    <a:srgbClr val="BAC5FE"/>
    <a:srgbClr val="D3FBFB"/>
    <a:srgbClr val="CAD3FE"/>
    <a:srgbClr val="BDFFBD"/>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ddels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iddels stil 2 – uthev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7AC3CCA-C797-4891-BE02-D94E43425B78}" styleName="Middels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Ingen stil, tabellrutenet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4" d="100"/>
          <a:sy n="74" d="100"/>
        </p:scale>
        <p:origin x="42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32C0BB30-5A65-4B92-9CBB-75B20F746C0A}" type="datetimeFigureOut">
              <a:rPr lang="nb-NO" smtClean="0"/>
              <a:t>21.06.2026</a:t>
            </a:fld>
            <a:endParaRPr lang="nb-NO"/>
          </a:p>
        </p:txBody>
      </p:sp>
      <p:sp>
        <p:nvSpPr>
          <p:cNvPr id="4" name="Plassholder for lysbilde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BB00E2BD-6791-46B5-A28D-FA99FFF485D1}" type="slidenum">
              <a:rPr lang="nb-NO" smtClean="0"/>
              <a:t>‹#›</a:t>
            </a:fld>
            <a:endParaRPr lang="nb-NO"/>
          </a:p>
        </p:txBody>
      </p:sp>
    </p:spTree>
    <p:extLst>
      <p:ext uri="{BB962C8B-B14F-4D97-AF65-F5344CB8AC3E}">
        <p14:creationId xmlns:p14="http://schemas.microsoft.com/office/powerpoint/2010/main" val="1948472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046DD-C10F-EF25-598B-A51E8DCED3A4}"/>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103617AE-8633-6D99-3107-77BD2BF7254D}"/>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72AFB95A-5524-86E6-B536-068D8F32F4B6}"/>
              </a:ext>
            </a:extLst>
          </p:cNvPr>
          <p:cNvSpPr>
            <a:spLocks noGrp="1"/>
          </p:cNvSpPr>
          <p:nvPr>
            <p:ph type="body" idx="1"/>
          </p:nvPr>
        </p:nvSpPr>
        <p:spPr/>
        <p:txBody>
          <a:bodyPr/>
          <a:lstStyle/>
          <a:p>
            <a:endParaRPr lang="nb-NO" dirty="0"/>
          </a:p>
        </p:txBody>
      </p:sp>
      <p:sp>
        <p:nvSpPr>
          <p:cNvPr id="4" name="Plassholder for lysbildenummer 3">
            <a:extLst>
              <a:ext uri="{FF2B5EF4-FFF2-40B4-BE49-F238E27FC236}">
                <a16:creationId xmlns:a16="http://schemas.microsoft.com/office/drawing/2014/main" id="{5FB3CE20-37C4-9283-773E-E7B9E230DF32}"/>
              </a:ext>
            </a:extLst>
          </p:cNvPr>
          <p:cNvSpPr>
            <a:spLocks noGrp="1"/>
          </p:cNvSpPr>
          <p:nvPr>
            <p:ph type="sldNum" sz="quarter" idx="5"/>
          </p:nvPr>
        </p:nvSpPr>
        <p:spPr/>
        <p:txBody>
          <a:bodyPr/>
          <a:lstStyle/>
          <a:p>
            <a:fld id="{4ACD3504-ABE2-42D8-8AEA-97184CA4461F}" type="slidenum">
              <a:rPr lang="nb-NO" smtClean="0"/>
              <a:t>4</a:t>
            </a:fld>
            <a:endParaRPr lang="nb-NO"/>
          </a:p>
        </p:txBody>
      </p:sp>
    </p:spTree>
    <p:extLst>
      <p:ext uri="{BB962C8B-B14F-4D97-AF65-F5344CB8AC3E}">
        <p14:creationId xmlns:p14="http://schemas.microsoft.com/office/powerpoint/2010/main" val="1575497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nb-NO"/>
              <a:t>Klikk for å redigere tittelstil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9EC08C31-2778-40D7-A2D0-8571A923BC74}" type="datetimeFigureOut">
              <a:rPr lang="nb-NO" smtClean="0"/>
              <a:t>21.06.2026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4109276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9EC08C31-2778-40D7-A2D0-8571A923BC74}" type="datetimeFigureOut">
              <a:rPr lang="nb-NO" smtClean="0"/>
              <a:t>21.06.2026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32528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nb-NO"/>
              <a:t>Klikk for å redigere tittelstil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9EC08C31-2778-40D7-A2D0-8571A923BC74}" type="datetimeFigureOut">
              <a:rPr lang="nb-NO" smtClean="0"/>
              <a:t>21.06.2026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3902724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9EC08C31-2778-40D7-A2D0-8571A923BC74}" type="datetimeFigureOut">
              <a:rPr lang="nb-NO" smtClean="0"/>
              <a:t>21.06.2026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547301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nb-NO"/>
              <a:t>Klikk for å redigere tittelstil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9EC08C31-2778-40D7-A2D0-8571A923BC74}" type="datetimeFigureOut">
              <a:rPr lang="nb-NO" smtClean="0"/>
              <a:t>21.06.2026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111027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9EC08C31-2778-40D7-A2D0-8571A923BC74}" type="datetimeFigureOut">
              <a:rPr lang="nb-NO" smtClean="0"/>
              <a:t>21.06.2026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989162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nb-NO"/>
              <a:t>Klikk for å redigere tittelstil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629842" y="2505075"/>
            <a:ext cx="3868340"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4629150" y="2505075"/>
            <a:ext cx="3887391"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9EC08C31-2778-40D7-A2D0-8571A923BC74}" type="datetimeFigureOut">
              <a:rPr lang="nb-NO" smtClean="0"/>
              <a:t>21.06.2026</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2355423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9EC08C31-2778-40D7-A2D0-8571A923BC74}" type="datetimeFigureOut">
              <a:rPr lang="nb-NO" smtClean="0"/>
              <a:t>21.06.2026</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3406838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C08C31-2778-40D7-A2D0-8571A923BC74}" type="datetimeFigureOut">
              <a:rPr lang="nb-NO" smtClean="0"/>
              <a:t>21.06.2026</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2098726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b-NO"/>
              <a:t>Klikk for å redigere tittelstil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9EC08C31-2778-40D7-A2D0-8571A923BC74}" type="datetimeFigureOut">
              <a:rPr lang="nb-NO" smtClean="0"/>
              <a:t>21.06.2026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630202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b-NO"/>
              <a:t>Klikk for å redigere tittelstil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legge til et bilde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9EC08C31-2778-40D7-A2D0-8571A923BC74}" type="datetimeFigureOut">
              <a:rPr lang="nb-NO" smtClean="0"/>
              <a:t>21.06.2026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3824587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C08C31-2778-40D7-A2D0-8571A923BC74}" type="datetimeFigureOut">
              <a:rPr lang="nb-NO" smtClean="0"/>
              <a:t>21.06.2026</a:t>
            </a:fld>
            <a:endParaRPr lang="nb-N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4B10EB-5889-4CB3-982E-38A74B47C7AC}" type="slidenum">
              <a:rPr lang="nb-NO" smtClean="0"/>
              <a:t>‹#›</a:t>
            </a:fld>
            <a:endParaRPr lang="nb-NO"/>
          </a:p>
        </p:txBody>
      </p:sp>
    </p:spTree>
    <p:extLst>
      <p:ext uri="{BB962C8B-B14F-4D97-AF65-F5344CB8AC3E}">
        <p14:creationId xmlns:p14="http://schemas.microsoft.com/office/powerpoint/2010/main" val="30132883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youtube.com/watch?v=2erTe3IgUjg&amp;si=S3MNjvPKy-jsR-je" TargetMode="External"/><Relationship Id="rId2" Type="http://schemas.openxmlformats.org/officeDocument/2006/relationships/hyperlink" Target="https://youtu.be/3wZTPjpBGe0?si=LXHoVJju6GLtCrug"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Rektangel: avrundede hjørner 5">
            <a:extLst>
              <a:ext uri="{FF2B5EF4-FFF2-40B4-BE49-F238E27FC236}">
                <a16:creationId xmlns:a16="http://schemas.microsoft.com/office/drawing/2014/main" id="{8BBC88D6-02FA-87F2-E5F5-B0AA5E8EF215}"/>
              </a:ext>
            </a:extLst>
          </p:cNvPr>
          <p:cNvSpPr/>
          <p:nvPr/>
        </p:nvSpPr>
        <p:spPr>
          <a:xfrm>
            <a:off x="2656632" y="3326352"/>
            <a:ext cx="4068917" cy="1998486"/>
          </a:xfrm>
          <a:prstGeom prst="roundRect">
            <a:avLst>
              <a:gd name="adj" fmla="val 20175"/>
            </a:avLst>
          </a:prstGeom>
          <a:solidFill>
            <a:srgbClr val="BCF6B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TekstSylinder 4">
            <a:extLst>
              <a:ext uri="{FF2B5EF4-FFF2-40B4-BE49-F238E27FC236}">
                <a16:creationId xmlns:a16="http://schemas.microsoft.com/office/drawing/2014/main" id="{4748E1FB-6BAC-2254-737D-C44BF82E2B75}"/>
              </a:ext>
            </a:extLst>
          </p:cNvPr>
          <p:cNvSpPr txBox="1"/>
          <p:nvPr/>
        </p:nvSpPr>
        <p:spPr>
          <a:xfrm>
            <a:off x="2639686" y="3378108"/>
            <a:ext cx="4068917" cy="1815882"/>
          </a:xfrm>
          <a:prstGeom prst="rect">
            <a:avLst/>
          </a:prstGeom>
          <a:noFill/>
        </p:spPr>
        <p:txBody>
          <a:bodyPr wrap="square">
            <a:spAutoFit/>
          </a:bodyPr>
          <a:lstStyle/>
          <a:p>
            <a:pPr algn="ctr">
              <a:spcAft>
                <a:spcPts val="0"/>
              </a:spcAft>
            </a:pPr>
            <a:r>
              <a:rPr lang="en-US" sz="2800" kern="0" dirty="0">
                <a:solidFill>
                  <a:srgbClr val="0070C0"/>
                </a:solidFill>
                <a:latin typeface="Arial" panose="020B0604020202020204" pitchFamily="34" charset="0"/>
              </a:rPr>
              <a:t>Session 9: </a:t>
            </a:r>
            <a:br>
              <a:rPr lang="en-US" sz="2800" kern="0" dirty="0">
                <a:solidFill>
                  <a:srgbClr val="0070C0"/>
                </a:solidFill>
                <a:latin typeface="Arial" panose="020B0604020202020204" pitchFamily="34" charset="0"/>
              </a:rPr>
            </a:br>
            <a:r>
              <a:rPr lang="en-US" sz="2800" kern="0" dirty="0">
                <a:solidFill>
                  <a:srgbClr val="0070C0"/>
                </a:solidFill>
                <a:latin typeface="Arial" panose="020B0604020202020204" pitchFamily="34" charset="0"/>
              </a:rPr>
              <a:t>Deepening Soul and Spiritual Connection — Living from the Soul</a:t>
            </a:r>
          </a:p>
        </p:txBody>
      </p:sp>
      <p:sp>
        <p:nvSpPr>
          <p:cNvPr id="7" name="TekstSylinder 27">
            <a:extLst>
              <a:ext uri="{FF2B5EF4-FFF2-40B4-BE49-F238E27FC236}">
                <a16:creationId xmlns:a16="http://schemas.microsoft.com/office/drawing/2014/main" id="{0BAE8361-966F-EE1E-A2BF-518E01D6FB51}"/>
              </a:ext>
            </a:extLst>
          </p:cNvPr>
          <p:cNvSpPr txBox="1"/>
          <p:nvPr/>
        </p:nvSpPr>
        <p:spPr>
          <a:xfrm>
            <a:off x="2857354" y="5585140"/>
            <a:ext cx="5657995" cy="996940"/>
          </a:xfrm>
          <a:prstGeom prst="rect">
            <a:avLst/>
          </a:prstGeom>
          <a:noFill/>
        </p:spPr>
        <p:txBody>
          <a:bodyPr wrap="square" rtlCol="0">
            <a:spAutoFit/>
          </a:bodyPr>
          <a:lstStyle/>
          <a:p>
            <a:pPr algn="ctr">
              <a:lnSpc>
                <a:spcPct val="107000"/>
              </a:lnSpc>
              <a:spcAft>
                <a:spcPts val="800"/>
              </a:spcAft>
            </a:pPr>
            <a:r>
              <a:rPr lang="nb-NO" sz="3200" kern="1200" dirty="0">
                <a:solidFill>
                  <a:srgbClr val="FF0000"/>
                </a:solidFill>
                <a:effectLst/>
                <a:latin typeface="Monotype Corsiva" panose="03010101010201010101" pitchFamily="66" charset="0"/>
                <a:ea typeface="Calibri" panose="020F0502020204030204" pitchFamily="34" charset="0"/>
                <a:cs typeface="Calibri" panose="020F0502020204030204" pitchFamily="34" charset="0"/>
              </a:rPr>
              <a:t>Heart Room </a:t>
            </a:r>
            <a:r>
              <a:rPr lang="nb-NO" sz="3200" dirty="0" err="1">
                <a:solidFill>
                  <a:srgbClr val="FF0000"/>
                </a:solidFill>
                <a:latin typeface="Monotype Corsiva" panose="03010101010201010101" pitchFamily="66" charset="0"/>
                <a:ea typeface="Calibri" panose="020F0502020204030204" pitchFamily="34" charset="0"/>
                <a:cs typeface="Calibri" panose="020F0502020204030204" pitchFamily="34" charset="0"/>
              </a:rPr>
              <a:t>S</a:t>
            </a:r>
            <a:r>
              <a:rPr lang="nb-NO" sz="3200" kern="1200" dirty="0" err="1">
                <a:solidFill>
                  <a:srgbClr val="FF0000"/>
                </a:solidFill>
                <a:effectLst/>
                <a:latin typeface="Monotype Corsiva" panose="03010101010201010101" pitchFamily="66" charset="0"/>
                <a:ea typeface="Calibri" panose="020F0502020204030204" pitchFamily="34" charset="0"/>
                <a:cs typeface="Calibri" panose="020F0502020204030204" pitchFamily="34" charset="0"/>
              </a:rPr>
              <a:t>elf-development</a:t>
            </a:r>
            <a:r>
              <a:rPr lang="nb-NO" sz="3200" kern="1200" dirty="0">
                <a:solidFill>
                  <a:srgbClr val="FF0000"/>
                </a:solidFill>
                <a:effectLst/>
                <a:latin typeface="Monotype Corsiva" panose="03010101010201010101" pitchFamily="66" charset="0"/>
                <a:ea typeface="Calibri" panose="020F0502020204030204" pitchFamily="34" charset="0"/>
                <a:cs typeface="Calibri" panose="020F0502020204030204" pitchFamily="34" charset="0"/>
              </a:rPr>
              <a:t> </a:t>
            </a:r>
            <a:r>
              <a:rPr lang="nb-NO" sz="3200" dirty="0">
                <a:solidFill>
                  <a:srgbClr val="FF0000"/>
                </a:solidFill>
                <a:latin typeface="Monotype Corsiva" panose="03010101010201010101" pitchFamily="66" charset="0"/>
                <a:ea typeface="Calibri" panose="020F0502020204030204" pitchFamily="34" charset="0"/>
                <a:cs typeface="Calibri" panose="020F0502020204030204" pitchFamily="34" charset="0"/>
              </a:rPr>
              <a:t>S</a:t>
            </a:r>
            <a:r>
              <a:rPr lang="nb-NO" sz="3200" kern="1200" dirty="0">
                <a:solidFill>
                  <a:srgbClr val="FF0000"/>
                </a:solidFill>
                <a:effectLst/>
                <a:latin typeface="Monotype Corsiva" panose="03010101010201010101" pitchFamily="66" charset="0"/>
                <a:ea typeface="Calibri" panose="020F0502020204030204" pitchFamily="34" charset="0"/>
                <a:cs typeface="Calibri" panose="020F0502020204030204" pitchFamily="34" charset="0"/>
              </a:rPr>
              <a:t>chool </a:t>
            </a:r>
            <a:r>
              <a:rPr lang="nb-NO" sz="2400" kern="100" dirty="0">
                <a:effectLst/>
                <a:latin typeface="Calibri" panose="020F0502020204030204" pitchFamily="34" charset="0"/>
                <a:ea typeface="Calibri" panose="020F0502020204030204" pitchFamily="34" charset="0"/>
                <a:cs typeface="Calibri" panose="020F0502020204030204" pitchFamily="34" charset="0"/>
              </a:rPr>
              <a:t>hjerterommet.no</a:t>
            </a:r>
            <a:endParaRPr lang="nb-NO"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Bilde 10">
            <a:extLst>
              <a:ext uri="{FF2B5EF4-FFF2-40B4-BE49-F238E27FC236}">
                <a16:creationId xmlns:a16="http://schemas.microsoft.com/office/drawing/2014/main" id="{BC824C6D-0FD4-F17F-6C30-2986185CEFE7}"/>
              </a:ext>
            </a:extLst>
          </p:cNvPr>
          <p:cNvPicPr>
            <a:picLocks noChangeAspect="1"/>
          </p:cNvPicPr>
          <p:nvPr/>
        </p:nvPicPr>
        <p:blipFill rotWithShape="1">
          <a:blip r:embed="rId2">
            <a:extLst>
              <a:ext uri="{28A0092B-C50C-407E-A947-70E740481C1C}">
                <a14:useLocalDpi xmlns:a14="http://schemas.microsoft.com/office/drawing/2010/main" val="0"/>
              </a:ext>
            </a:extLst>
          </a:blip>
          <a:srcRect t="30456"/>
          <a:stretch/>
        </p:blipFill>
        <p:spPr>
          <a:xfrm>
            <a:off x="1250366" y="5517151"/>
            <a:ext cx="1406267" cy="1173730"/>
          </a:xfrm>
          <a:prstGeom prst="rect">
            <a:avLst/>
          </a:prstGeom>
        </p:spPr>
      </p:pic>
      <p:sp>
        <p:nvSpPr>
          <p:cNvPr id="12" name="Rektangel: avrundede hjørner 11">
            <a:extLst>
              <a:ext uri="{FF2B5EF4-FFF2-40B4-BE49-F238E27FC236}">
                <a16:creationId xmlns:a16="http://schemas.microsoft.com/office/drawing/2014/main" id="{463BE5F6-264A-868C-1FB6-C436F5E68860}"/>
              </a:ext>
            </a:extLst>
          </p:cNvPr>
          <p:cNvSpPr/>
          <p:nvPr/>
        </p:nvSpPr>
        <p:spPr>
          <a:xfrm>
            <a:off x="1784195" y="452140"/>
            <a:ext cx="5575610" cy="2302077"/>
          </a:xfrm>
          <a:prstGeom prst="roundRect">
            <a:avLst/>
          </a:prstGeom>
          <a:solidFill>
            <a:srgbClr val="F0F7E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Rektangel 12">
            <a:extLst>
              <a:ext uri="{FF2B5EF4-FFF2-40B4-BE49-F238E27FC236}">
                <a16:creationId xmlns:a16="http://schemas.microsoft.com/office/drawing/2014/main" id="{89D26236-21AE-60D0-37D3-BEAFAA1339DE}"/>
              </a:ext>
            </a:extLst>
          </p:cNvPr>
          <p:cNvSpPr/>
          <p:nvPr/>
        </p:nvSpPr>
        <p:spPr>
          <a:xfrm>
            <a:off x="1784195" y="484412"/>
            <a:ext cx="5575610" cy="2077492"/>
          </a:xfrm>
          <a:prstGeom prst="rect">
            <a:avLst/>
          </a:prstGeom>
          <a:noFill/>
          <a:ln>
            <a:noFill/>
          </a:ln>
        </p:spPr>
        <p:txBody>
          <a:bodyPr wrap="square">
            <a:spAutoFit/>
          </a:bodyPr>
          <a:lstStyle/>
          <a:p>
            <a:pPr algn="ctr">
              <a:spcAft>
                <a:spcPts val="0"/>
              </a:spcAft>
            </a:pPr>
            <a:endParaRPr lang="nb-NO" sz="900" b="1" kern="0" dirty="0">
              <a:solidFill>
                <a:srgbClr val="0070C0"/>
              </a:solidFill>
              <a:latin typeface="Arial" panose="020B0604020202020204" pitchFamily="34" charset="0"/>
            </a:endParaRPr>
          </a:p>
          <a:p>
            <a:pPr algn="ctr">
              <a:spcAft>
                <a:spcPts val="0"/>
              </a:spcAft>
            </a:pPr>
            <a:r>
              <a:rPr lang="en-US" sz="3200" b="1" kern="0" dirty="0">
                <a:solidFill>
                  <a:srgbClr val="0070C0"/>
                </a:solidFill>
                <a:latin typeface="Arial" panose="020B0604020202020204" pitchFamily="34" charset="0"/>
              </a:rPr>
              <a:t>Life guidance for our time</a:t>
            </a:r>
          </a:p>
          <a:p>
            <a:pPr algn="ctr">
              <a:spcAft>
                <a:spcPts val="0"/>
              </a:spcAft>
            </a:pPr>
            <a:r>
              <a:rPr lang="en-US" sz="2400" kern="0" dirty="0">
                <a:latin typeface="Arial" panose="020B0604020202020204" pitchFamily="34" charset="0"/>
              </a:rPr>
              <a:t>Lecture series for increased life mastery and enjoyment of life</a:t>
            </a:r>
          </a:p>
          <a:p>
            <a:pPr algn="ctr">
              <a:spcAft>
                <a:spcPts val="0"/>
              </a:spcAft>
            </a:pPr>
            <a:endParaRPr lang="en-US" sz="1600" kern="0" dirty="0">
              <a:latin typeface="Arial" panose="020B0604020202020204" pitchFamily="34" charset="0"/>
            </a:endParaRPr>
          </a:p>
          <a:p>
            <a:pPr algn="ctr">
              <a:spcAft>
                <a:spcPts val="0"/>
              </a:spcAft>
            </a:pPr>
            <a:r>
              <a:rPr lang="en-US" sz="2400" kern="0" dirty="0">
                <a:latin typeface="Arial" panose="020B0604020202020204" pitchFamily="34" charset="0"/>
              </a:rPr>
              <a:t>Course instructor: Per Hjalmar Svae</a:t>
            </a:r>
            <a:endParaRPr lang="nb-NO"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7102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BF5CE-4650-37AD-904A-F0421CFA511A}"/>
            </a:ext>
          </a:extLst>
        </p:cNvPr>
        <p:cNvGrpSpPr/>
        <p:nvPr/>
      </p:nvGrpSpPr>
      <p:grpSpPr>
        <a:xfrm>
          <a:off x="0" y="0"/>
          <a:ext cx="0" cy="0"/>
          <a:chOff x="0" y="0"/>
          <a:chExt cx="0" cy="0"/>
        </a:xfrm>
      </p:grpSpPr>
      <p:sp>
        <p:nvSpPr>
          <p:cNvPr id="3" name="Rektangel: avrundede hjørner 2">
            <a:extLst>
              <a:ext uri="{FF2B5EF4-FFF2-40B4-BE49-F238E27FC236}">
                <a16:creationId xmlns:a16="http://schemas.microsoft.com/office/drawing/2014/main" id="{572C3937-EB74-33D9-CE22-6EF1C7518692}"/>
              </a:ext>
            </a:extLst>
          </p:cNvPr>
          <p:cNvSpPr/>
          <p:nvPr/>
        </p:nvSpPr>
        <p:spPr>
          <a:xfrm>
            <a:off x="2346385" y="4580271"/>
            <a:ext cx="4442604" cy="1078655"/>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TekstSylinder 5">
            <a:extLst>
              <a:ext uri="{FF2B5EF4-FFF2-40B4-BE49-F238E27FC236}">
                <a16:creationId xmlns:a16="http://schemas.microsoft.com/office/drawing/2014/main" id="{E1490138-F151-1E0F-B74B-29014C1B3645}"/>
              </a:ext>
            </a:extLst>
          </p:cNvPr>
          <p:cNvSpPr txBox="1"/>
          <p:nvPr/>
        </p:nvSpPr>
        <p:spPr>
          <a:xfrm>
            <a:off x="1969613" y="1882631"/>
            <a:ext cx="5535707" cy="3693319"/>
          </a:xfrm>
          <a:prstGeom prst="rect">
            <a:avLst/>
          </a:prstGeom>
          <a:noFill/>
        </p:spPr>
        <p:txBody>
          <a:bodyPr wrap="square">
            <a:spAutoFit/>
          </a:bodyPr>
          <a:lstStyle/>
          <a:p>
            <a:pPr lvl="0"/>
            <a:r>
              <a:rPr lang="en-GB" b="1" dirty="0"/>
              <a:t>Inner purpose of life= Self-development</a:t>
            </a:r>
            <a:br>
              <a:rPr lang="en-GB" dirty="0"/>
            </a:br>
            <a:r>
              <a:rPr lang="en-GB" dirty="0"/>
              <a:t>→ To ascend the developmental ladder and become a more mature human.</a:t>
            </a:r>
            <a:br>
              <a:rPr lang="en-GB" dirty="0"/>
            </a:br>
            <a:r>
              <a:rPr lang="en-GB" dirty="0"/>
              <a:t>→ May include specific tasks like developing patience or releasing anger.</a:t>
            </a:r>
          </a:p>
          <a:p>
            <a:pPr lvl="0"/>
            <a:endParaRPr lang="nb-NO" dirty="0"/>
          </a:p>
          <a:p>
            <a:pPr lvl="0"/>
            <a:r>
              <a:rPr lang="en-GB" b="1" dirty="0"/>
              <a:t>Outer purpose of life = Individual mission</a:t>
            </a:r>
            <a:br>
              <a:rPr lang="en-GB" dirty="0"/>
            </a:br>
            <a:r>
              <a:rPr lang="en-GB" dirty="0"/>
              <a:t>→ Can range from everyday roles (e.g., being a good teacher) to major achievements.</a:t>
            </a:r>
            <a:br>
              <a:rPr lang="en-GB" dirty="0"/>
            </a:br>
            <a:endParaRPr lang="en-GB" dirty="0"/>
          </a:p>
          <a:p>
            <a:pPr lvl="1"/>
            <a:r>
              <a:rPr lang="en-GB" dirty="0"/>
              <a:t>→ Ask yourself: “What would I love to do in</a:t>
            </a:r>
            <a:br>
              <a:rPr lang="en-GB" dirty="0"/>
            </a:br>
            <a:r>
              <a:rPr lang="en-GB" dirty="0"/>
              <a:t> this life, even if it seems unrealistic?”</a:t>
            </a:r>
            <a:br>
              <a:rPr lang="en-GB" dirty="0"/>
            </a:br>
            <a:r>
              <a:rPr lang="nb-NO" dirty="0"/>
              <a:t>→ </a:t>
            </a:r>
            <a:r>
              <a:rPr lang="nb-NO" dirty="0" err="1"/>
              <a:t>You</a:t>
            </a:r>
            <a:r>
              <a:rPr lang="nb-NO" dirty="0"/>
              <a:t> </a:t>
            </a:r>
            <a:r>
              <a:rPr lang="nb-NO" dirty="0" err="1"/>
              <a:t>may</a:t>
            </a:r>
            <a:r>
              <a:rPr lang="nb-NO" dirty="0"/>
              <a:t> be </a:t>
            </a:r>
            <a:r>
              <a:rPr lang="nb-NO" dirty="0" err="1"/>
              <a:t>on</a:t>
            </a:r>
            <a:r>
              <a:rPr lang="nb-NO" dirty="0"/>
              <a:t> to </a:t>
            </a:r>
            <a:r>
              <a:rPr lang="nb-NO" dirty="0" err="1"/>
              <a:t>something</a:t>
            </a:r>
            <a:r>
              <a:rPr lang="nb-NO" dirty="0"/>
              <a:t>…</a:t>
            </a:r>
          </a:p>
        </p:txBody>
      </p:sp>
      <p:sp>
        <p:nvSpPr>
          <p:cNvPr id="2" name="TekstSylinder 1">
            <a:extLst>
              <a:ext uri="{FF2B5EF4-FFF2-40B4-BE49-F238E27FC236}">
                <a16:creationId xmlns:a16="http://schemas.microsoft.com/office/drawing/2014/main" id="{31A508FA-3519-6F9B-ED7B-99B892875718}"/>
              </a:ext>
            </a:extLst>
          </p:cNvPr>
          <p:cNvSpPr txBox="1"/>
          <p:nvPr/>
        </p:nvSpPr>
        <p:spPr>
          <a:xfrm>
            <a:off x="1017548" y="75590"/>
            <a:ext cx="7108904" cy="584775"/>
          </a:xfrm>
          <a:prstGeom prst="rect">
            <a:avLst/>
          </a:prstGeom>
          <a:noFill/>
        </p:spPr>
        <p:txBody>
          <a:bodyPr wrap="square">
            <a:spAutoFit/>
          </a:bodyPr>
          <a:lstStyle/>
          <a:p>
            <a:pPr algn="ctr">
              <a:spcAft>
                <a:spcPts val="600"/>
              </a:spcAft>
            </a:pPr>
            <a:r>
              <a:rPr lang="en-US" sz="3200" dirty="0">
                <a:solidFill>
                  <a:srgbClr val="C00000"/>
                </a:solidFill>
              </a:rPr>
              <a:t>Outer and Inner Purpose of Life</a:t>
            </a:r>
            <a:endParaRPr lang="nb-NO" sz="3200" dirty="0">
              <a:solidFill>
                <a:srgbClr val="C00000"/>
              </a:solidFill>
            </a:endParaRPr>
          </a:p>
        </p:txBody>
      </p:sp>
      <p:sp>
        <p:nvSpPr>
          <p:cNvPr id="4" name="TekstSylinder 3">
            <a:extLst>
              <a:ext uri="{FF2B5EF4-FFF2-40B4-BE49-F238E27FC236}">
                <a16:creationId xmlns:a16="http://schemas.microsoft.com/office/drawing/2014/main" id="{F1A8CF05-5DCD-34A0-CC8D-BCB062206480}"/>
              </a:ext>
            </a:extLst>
          </p:cNvPr>
          <p:cNvSpPr txBox="1"/>
          <p:nvPr/>
        </p:nvSpPr>
        <p:spPr>
          <a:xfrm>
            <a:off x="2590712" y="798173"/>
            <a:ext cx="4086130" cy="1015663"/>
          </a:xfrm>
          <a:prstGeom prst="rect">
            <a:avLst/>
          </a:prstGeom>
          <a:noFill/>
        </p:spPr>
        <p:txBody>
          <a:bodyPr wrap="square">
            <a:spAutoFit/>
          </a:bodyPr>
          <a:lstStyle/>
          <a:p>
            <a:pPr algn="ctr"/>
            <a:r>
              <a:rPr lang="en-GB" sz="2000" dirty="0"/>
              <a:t>According to the theory underlying this course, every person chooses a purpose of life before incarnating.</a:t>
            </a:r>
            <a:endParaRPr lang="nb-NO" sz="2400" dirty="0"/>
          </a:p>
        </p:txBody>
      </p:sp>
    </p:spTree>
    <p:extLst>
      <p:ext uri="{BB962C8B-B14F-4D97-AF65-F5344CB8AC3E}">
        <p14:creationId xmlns:p14="http://schemas.microsoft.com/office/powerpoint/2010/main" val="4287766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B5844-2382-1D61-0105-559FD8D1A05D}"/>
            </a:ext>
          </a:extLst>
        </p:cNvPr>
        <p:cNvGrpSpPr/>
        <p:nvPr/>
      </p:nvGrpSpPr>
      <p:grpSpPr>
        <a:xfrm>
          <a:off x="0" y="0"/>
          <a:ext cx="0" cy="0"/>
          <a:chOff x="0" y="0"/>
          <a:chExt cx="0" cy="0"/>
        </a:xfrm>
      </p:grpSpPr>
      <p:sp>
        <p:nvSpPr>
          <p:cNvPr id="2" name="TekstSylinder 1">
            <a:extLst>
              <a:ext uri="{FF2B5EF4-FFF2-40B4-BE49-F238E27FC236}">
                <a16:creationId xmlns:a16="http://schemas.microsoft.com/office/drawing/2014/main" id="{878C17F7-1AE1-9880-10C3-ADC349E0DA39}"/>
              </a:ext>
            </a:extLst>
          </p:cNvPr>
          <p:cNvSpPr txBox="1"/>
          <p:nvPr/>
        </p:nvSpPr>
        <p:spPr>
          <a:xfrm>
            <a:off x="543463" y="116867"/>
            <a:ext cx="7695131" cy="584775"/>
          </a:xfrm>
          <a:prstGeom prst="rect">
            <a:avLst/>
          </a:prstGeom>
          <a:noFill/>
        </p:spPr>
        <p:txBody>
          <a:bodyPr wrap="square">
            <a:spAutoFit/>
          </a:bodyPr>
          <a:lstStyle/>
          <a:p>
            <a:pPr lvl="0" algn="ctr">
              <a:spcAft>
                <a:spcPts val="600"/>
              </a:spcAft>
            </a:pPr>
            <a:r>
              <a:rPr lang="en-US" sz="3200" dirty="0">
                <a:solidFill>
                  <a:srgbClr val="C00000"/>
                </a:solidFill>
              </a:rPr>
              <a:t>Perceiving and Following Spiritual Guidance</a:t>
            </a:r>
            <a:endParaRPr lang="nb-NO" sz="3200" dirty="0">
              <a:solidFill>
                <a:srgbClr val="C00000"/>
              </a:solidFill>
            </a:endParaRPr>
          </a:p>
        </p:txBody>
      </p:sp>
      <p:sp>
        <p:nvSpPr>
          <p:cNvPr id="5" name="TekstSylinder 4">
            <a:extLst>
              <a:ext uri="{FF2B5EF4-FFF2-40B4-BE49-F238E27FC236}">
                <a16:creationId xmlns:a16="http://schemas.microsoft.com/office/drawing/2014/main" id="{3D6CCEB1-4205-64F2-E460-C77ADE612271}"/>
              </a:ext>
            </a:extLst>
          </p:cNvPr>
          <p:cNvSpPr txBox="1"/>
          <p:nvPr/>
        </p:nvSpPr>
        <p:spPr>
          <a:xfrm>
            <a:off x="876300" y="940027"/>
            <a:ext cx="4316802" cy="4862870"/>
          </a:xfrm>
          <a:prstGeom prst="rect">
            <a:avLst/>
          </a:prstGeom>
          <a:solidFill>
            <a:schemeClr val="accent5">
              <a:lumMod val="20000"/>
              <a:lumOff val="80000"/>
            </a:schemeClr>
          </a:solidFill>
        </p:spPr>
        <p:txBody>
          <a:bodyPr wrap="square">
            <a:spAutoFit/>
          </a:bodyPr>
          <a:lstStyle/>
          <a:p>
            <a:pPr lvl="0"/>
            <a:r>
              <a:rPr lang="en-GB" sz="2000" b="1" dirty="0"/>
              <a:t>Feel and follow emotions</a:t>
            </a:r>
            <a:br>
              <a:rPr lang="en-GB" sz="2000" dirty="0"/>
            </a:br>
            <a:r>
              <a:rPr lang="en-GB" sz="2000" dirty="0"/>
              <a:t>→ What do you want? (Hara)</a:t>
            </a:r>
            <a:br>
              <a:rPr lang="en-GB" sz="2000" dirty="0"/>
            </a:br>
            <a:r>
              <a:rPr lang="en-GB" sz="2000" dirty="0"/>
              <a:t>→ What do you feel in your heart?</a:t>
            </a:r>
            <a:br>
              <a:rPr lang="en-GB" sz="2000" dirty="0"/>
            </a:br>
            <a:r>
              <a:rPr lang="nb-NO" sz="2000" dirty="0"/>
              <a:t>→ </a:t>
            </a:r>
            <a:r>
              <a:rPr lang="nb-NO" sz="2000" dirty="0" err="1"/>
              <a:t>What</a:t>
            </a:r>
            <a:r>
              <a:rPr lang="nb-NO" sz="2000" dirty="0"/>
              <a:t> do </a:t>
            </a:r>
            <a:r>
              <a:rPr lang="nb-NO" sz="2000" dirty="0" err="1"/>
              <a:t>you</a:t>
            </a:r>
            <a:r>
              <a:rPr lang="nb-NO" sz="2000" dirty="0"/>
              <a:t> </a:t>
            </a:r>
            <a:r>
              <a:rPr lang="nb-NO" sz="2000" dirty="0" err="1"/>
              <a:t>truly</a:t>
            </a:r>
            <a:r>
              <a:rPr lang="nb-NO" sz="2000" dirty="0"/>
              <a:t> </a:t>
            </a:r>
            <a:r>
              <a:rPr lang="nb-NO" sz="2000" dirty="0" err="1"/>
              <a:t>long</a:t>
            </a:r>
            <a:r>
              <a:rPr lang="nb-NO" sz="2000" dirty="0"/>
              <a:t> for? (Soul)</a:t>
            </a:r>
            <a:endParaRPr lang="en-GB" sz="2000" b="1" dirty="0"/>
          </a:p>
          <a:p>
            <a:pPr lvl="0">
              <a:spcBef>
                <a:spcPts val="1200"/>
              </a:spcBef>
              <a:spcAft>
                <a:spcPts val="1200"/>
              </a:spcAft>
            </a:pPr>
            <a:r>
              <a:rPr lang="en-GB" sz="2000" b="1" dirty="0"/>
              <a:t>Feel and follow intuition</a:t>
            </a:r>
            <a:br>
              <a:rPr lang="en-GB" sz="2000" dirty="0"/>
            </a:br>
            <a:r>
              <a:rPr lang="en-GB" sz="2000" dirty="0"/>
              <a:t>→ Vague or sudden feelings, </a:t>
            </a:r>
            <a:br>
              <a:rPr lang="en-GB" sz="2000" dirty="0"/>
            </a:br>
            <a:r>
              <a:rPr lang="en-GB" sz="2000" dirty="0"/>
              <a:t>     impulses, sensations, inner knowing</a:t>
            </a:r>
            <a:endParaRPr lang="nb-NO" sz="2000" dirty="0"/>
          </a:p>
          <a:p>
            <a:pPr lvl="0"/>
            <a:r>
              <a:rPr lang="en-GB" sz="2000" b="1" dirty="0"/>
              <a:t>Begin to follow spiritual guidance:</a:t>
            </a:r>
            <a:br>
              <a:rPr lang="en-GB" sz="2000" dirty="0"/>
            </a:br>
            <a:r>
              <a:rPr lang="en-GB" sz="2000" dirty="0"/>
              <a:t>→ Notice and interpret signs and</a:t>
            </a:r>
            <a:br>
              <a:rPr lang="en-GB" sz="2000" dirty="0"/>
            </a:br>
            <a:r>
              <a:rPr lang="en-GB" sz="2000" dirty="0"/>
              <a:t>     synchronicities</a:t>
            </a:r>
            <a:endParaRPr lang="nb-NO" sz="2000" dirty="0"/>
          </a:p>
          <a:p>
            <a:pPr lvl="0">
              <a:spcBef>
                <a:spcPts val="1200"/>
              </a:spcBef>
            </a:pPr>
            <a:r>
              <a:rPr lang="en-GB" sz="2000" b="1" dirty="0"/>
              <a:t>Tools:</a:t>
            </a:r>
            <a:br>
              <a:rPr lang="en-GB" sz="2000" dirty="0"/>
            </a:br>
            <a:r>
              <a:rPr lang="en-GB" sz="2000" dirty="0"/>
              <a:t>→ Wisdom cards, random book</a:t>
            </a:r>
            <a:br>
              <a:rPr lang="en-GB" sz="2000" dirty="0"/>
            </a:br>
            <a:r>
              <a:rPr lang="en-GB" sz="2000" dirty="0"/>
              <a:t>     openings, tarot cards (Crowley) &amp;</a:t>
            </a:r>
            <a:br>
              <a:rPr lang="en-GB" sz="2000" dirty="0"/>
            </a:br>
            <a:r>
              <a:rPr lang="en-GB" sz="2000" dirty="0"/>
              <a:t>     book for interpretation (</a:t>
            </a:r>
            <a:r>
              <a:rPr lang="en-GB" sz="2000" dirty="0" err="1"/>
              <a:t>Zieglers</a:t>
            </a:r>
            <a:r>
              <a:rPr lang="en-GB" sz="2000" dirty="0"/>
              <a:t>)</a:t>
            </a:r>
            <a:endParaRPr lang="nb-NO" sz="2000" dirty="0"/>
          </a:p>
        </p:txBody>
      </p:sp>
      <p:sp>
        <p:nvSpPr>
          <p:cNvPr id="3" name="TekstSylinder 2">
            <a:extLst>
              <a:ext uri="{FF2B5EF4-FFF2-40B4-BE49-F238E27FC236}">
                <a16:creationId xmlns:a16="http://schemas.microsoft.com/office/drawing/2014/main" id="{0AEAEB2B-04EC-454B-0DEB-FFC8E0351161}"/>
              </a:ext>
            </a:extLst>
          </p:cNvPr>
          <p:cNvSpPr txBox="1"/>
          <p:nvPr/>
        </p:nvSpPr>
        <p:spPr>
          <a:xfrm>
            <a:off x="5753100" y="1692774"/>
            <a:ext cx="2588643" cy="1477328"/>
          </a:xfrm>
          <a:prstGeom prst="rect">
            <a:avLst/>
          </a:prstGeom>
          <a:noFill/>
          <a:ln>
            <a:solidFill>
              <a:schemeClr val="tx1"/>
            </a:solidFill>
          </a:ln>
        </p:spPr>
        <p:txBody>
          <a:bodyPr wrap="square" rtlCol="0">
            <a:spAutoFit/>
          </a:bodyPr>
          <a:lstStyle/>
          <a:p>
            <a:pPr lvl="0"/>
            <a:r>
              <a:rPr lang="en-GB" b="1" dirty="0"/>
              <a:t>Personal rule:</a:t>
            </a:r>
            <a:br>
              <a:rPr lang="en-GB" dirty="0"/>
            </a:br>
            <a:r>
              <a:rPr lang="en-GB" dirty="0"/>
              <a:t>→ If it makes sense, take it seriously and follow up.</a:t>
            </a:r>
            <a:br>
              <a:rPr lang="en-GB" dirty="0"/>
            </a:br>
            <a:r>
              <a:rPr lang="nb-NO" dirty="0"/>
              <a:t>→ If not, </a:t>
            </a:r>
            <a:r>
              <a:rPr lang="nb-NO" dirty="0" err="1"/>
              <a:t>reflect</a:t>
            </a:r>
            <a:r>
              <a:rPr lang="nb-NO" dirty="0"/>
              <a:t> later or let it </a:t>
            </a:r>
            <a:r>
              <a:rPr lang="nb-NO" dirty="0" err="1"/>
              <a:t>go</a:t>
            </a:r>
            <a:r>
              <a:rPr lang="nb-NO" dirty="0"/>
              <a:t>.</a:t>
            </a:r>
          </a:p>
        </p:txBody>
      </p:sp>
      <p:sp>
        <p:nvSpPr>
          <p:cNvPr id="4" name="TekstSylinder 3">
            <a:extLst>
              <a:ext uri="{FF2B5EF4-FFF2-40B4-BE49-F238E27FC236}">
                <a16:creationId xmlns:a16="http://schemas.microsoft.com/office/drawing/2014/main" id="{8FFC28E0-E2D3-123C-C62B-BD355C253D72}"/>
              </a:ext>
            </a:extLst>
          </p:cNvPr>
          <p:cNvSpPr txBox="1"/>
          <p:nvPr/>
        </p:nvSpPr>
        <p:spPr>
          <a:xfrm>
            <a:off x="5753099" y="3758606"/>
            <a:ext cx="2588643" cy="1200329"/>
          </a:xfrm>
          <a:prstGeom prst="rect">
            <a:avLst/>
          </a:prstGeom>
          <a:noFill/>
          <a:ln>
            <a:solidFill>
              <a:schemeClr val="tx1"/>
            </a:solidFill>
          </a:ln>
        </p:spPr>
        <p:txBody>
          <a:bodyPr wrap="square" rtlCol="0">
            <a:spAutoFit/>
          </a:bodyPr>
          <a:lstStyle/>
          <a:p>
            <a:pPr lvl="0"/>
            <a:r>
              <a:rPr lang="en-GB" b="1" dirty="0"/>
              <a:t>Brennan’s rule:</a:t>
            </a:r>
            <a:br>
              <a:rPr lang="en-GB" dirty="0"/>
            </a:br>
            <a:r>
              <a:rPr lang="en-GB" dirty="0"/>
              <a:t>→ You must act on the</a:t>
            </a:r>
            <a:br>
              <a:rPr lang="en-GB" dirty="0"/>
            </a:br>
            <a:r>
              <a:rPr lang="en-GB" dirty="0"/>
              <a:t>     guidance received</a:t>
            </a:r>
            <a:br>
              <a:rPr lang="en-GB" dirty="0"/>
            </a:br>
            <a:r>
              <a:rPr lang="en-GB" dirty="0"/>
              <a:t>     before receiving more.</a:t>
            </a:r>
            <a:endParaRPr lang="nb-NO" dirty="0"/>
          </a:p>
        </p:txBody>
      </p:sp>
    </p:spTree>
    <p:extLst>
      <p:ext uri="{BB962C8B-B14F-4D97-AF65-F5344CB8AC3E}">
        <p14:creationId xmlns:p14="http://schemas.microsoft.com/office/powerpoint/2010/main" val="281826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77CB7-8FAB-EE30-3F2D-6C8C280D25E5}"/>
            </a:ext>
          </a:extLst>
        </p:cNvPr>
        <p:cNvGrpSpPr/>
        <p:nvPr/>
      </p:nvGrpSpPr>
      <p:grpSpPr>
        <a:xfrm>
          <a:off x="0" y="0"/>
          <a:ext cx="0" cy="0"/>
          <a:chOff x="0" y="0"/>
          <a:chExt cx="0" cy="0"/>
        </a:xfrm>
      </p:grpSpPr>
      <p:sp>
        <p:nvSpPr>
          <p:cNvPr id="5" name="TekstSylinder 4">
            <a:extLst>
              <a:ext uri="{FF2B5EF4-FFF2-40B4-BE49-F238E27FC236}">
                <a16:creationId xmlns:a16="http://schemas.microsoft.com/office/drawing/2014/main" id="{2C726A0B-2EB1-80A1-93E6-8A94FF43CD65}"/>
              </a:ext>
            </a:extLst>
          </p:cNvPr>
          <p:cNvSpPr txBox="1"/>
          <p:nvPr/>
        </p:nvSpPr>
        <p:spPr>
          <a:xfrm>
            <a:off x="1666032" y="981099"/>
            <a:ext cx="5675047" cy="3616375"/>
          </a:xfrm>
          <a:prstGeom prst="rect">
            <a:avLst/>
          </a:prstGeom>
          <a:solidFill>
            <a:schemeClr val="accent5">
              <a:lumMod val="20000"/>
              <a:lumOff val="80000"/>
            </a:schemeClr>
          </a:solidFill>
        </p:spPr>
        <p:txBody>
          <a:bodyPr wrap="square">
            <a:spAutoFit/>
          </a:bodyPr>
          <a:lstStyle/>
          <a:p>
            <a:pPr algn="ctr"/>
            <a:r>
              <a:rPr lang="en-GB" sz="2400" b="1" dirty="0"/>
              <a:t>Interpreting Dreams as Spiritual Guidance</a:t>
            </a:r>
            <a:endParaRPr lang="nb-NO" sz="2400" dirty="0"/>
          </a:p>
          <a:p>
            <a:pPr lvl="0">
              <a:spcBef>
                <a:spcPts val="1200"/>
              </a:spcBef>
            </a:pPr>
            <a:r>
              <a:rPr lang="en-GB" sz="2000" b="1" dirty="0"/>
              <a:t>Types of dreams:</a:t>
            </a:r>
            <a:endParaRPr lang="en-GB" sz="2000" dirty="0"/>
          </a:p>
          <a:p>
            <a:pPr marL="285750" lvl="0" indent="-285750">
              <a:spcBef>
                <a:spcPts val="600"/>
              </a:spcBef>
              <a:buFont typeface="Arial" panose="020B0604020202020204" pitchFamily="34" charset="0"/>
              <a:buChar char="•"/>
            </a:pPr>
            <a:r>
              <a:rPr lang="en-GB" sz="2000" dirty="0"/>
              <a:t>Day residue dreams</a:t>
            </a:r>
          </a:p>
          <a:p>
            <a:pPr marL="285750" lvl="0" indent="-285750">
              <a:spcBef>
                <a:spcPts val="600"/>
              </a:spcBef>
              <a:buFont typeface="Arial" panose="020B0604020202020204" pitchFamily="34" charset="0"/>
              <a:buChar char="•"/>
            </a:pPr>
            <a:r>
              <a:rPr lang="en-GB" sz="2000" dirty="0"/>
              <a:t>Symbolic dreams</a:t>
            </a:r>
          </a:p>
          <a:p>
            <a:pPr marL="285750" lvl="0" indent="-285750">
              <a:spcBef>
                <a:spcPts val="600"/>
              </a:spcBef>
              <a:buFont typeface="Arial" panose="020B0604020202020204" pitchFamily="34" charset="0"/>
              <a:buChar char="•"/>
            </a:pPr>
            <a:r>
              <a:rPr lang="en-GB" sz="2000" dirty="0"/>
              <a:t>Recurring dreams</a:t>
            </a:r>
          </a:p>
          <a:p>
            <a:pPr marL="285750" lvl="0" indent="-285750">
              <a:spcBef>
                <a:spcPts val="600"/>
              </a:spcBef>
              <a:buFont typeface="Arial" panose="020B0604020202020204" pitchFamily="34" charset="0"/>
              <a:buChar char="•"/>
            </a:pPr>
            <a:r>
              <a:rPr lang="en-GB" sz="2000" dirty="0"/>
              <a:t>Nightmares</a:t>
            </a:r>
          </a:p>
          <a:p>
            <a:pPr marL="285750" lvl="0" indent="-285750">
              <a:spcBef>
                <a:spcPts val="600"/>
              </a:spcBef>
              <a:buFont typeface="Arial" panose="020B0604020202020204" pitchFamily="34" charset="0"/>
              <a:buChar char="•"/>
            </a:pPr>
            <a:r>
              <a:rPr lang="en-GB" sz="2000" dirty="0"/>
              <a:t>Light dreams (visions)</a:t>
            </a:r>
          </a:p>
          <a:p>
            <a:pPr marL="285750" lvl="0" indent="-285750">
              <a:spcBef>
                <a:spcPts val="600"/>
              </a:spcBef>
              <a:buFont typeface="Arial" panose="020B0604020202020204" pitchFamily="34" charset="0"/>
              <a:buChar char="•"/>
            </a:pPr>
            <a:r>
              <a:rPr lang="en-GB" sz="2000" dirty="0"/>
              <a:t>Lucid dreams</a:t>
            </a:r>
          </a:p>
          <a:p>
            <a:pPr marL="285750" lvl="0" indent="-285750">
              <a:spcBef>
                <a:spcPts val="600"/>
              </a:spcBef>
              <a:buFont typeface="Arial" panose="020B0604020202020204" pitchFamily="34" charset="0"/>
              <a:buChar char="•"/>
            </a:pPr>
            <a:r>
              <a:rPr lang="en-GB" sz="2000" dirty="0"/>
              <a:t>Prophetic dreams</a:t>
            </a:r>
            <a:endParaRPr lang="nb-NO" sz="2000" dirty="0"/>
          </a:p>
        </p:txBody>
      </p:sp>
      <p:sp>
        <p:nvSpPr>
          <p:cNvPr id="3" name="TekstSylinder 2">
            <a:extLst>
              <a:ext uri="{FF2B5EF4-FFF2-40B4-BE49-F238E27FC236}">
                <a16:creationId xmlns:a16="http://schemas.microsoft.com/office/drawing/2014/main" id="{634F329F-D134-3198-0BF8-B744CF755303}"/>
              </a:ext>
            </a:extLst>
          </p:cNvPr>
          <p:cNvSpPr txBox="1"/>
          <p:nvPr/>
        </p:nvSpPr>
        <p:spPr>
          <a:xfrm>
            <a:off x="543463" y="116867"/>
            <a:ext cx="7695131" cy="584775"/>
          </a:xfrm>
          <a:prstGeom prst="rect">
            <a:avLst/>
          </a:prstGeom>
          <a:noFill/>
        </p:spPr>
        <p:txBody>
          <a:bodyPr wrap="square">
            <a:spAutoFit/>
          </a:bodyPr>
          <a:lstStyle/>
          <a:p>
            <a:pPr lvl="0" algn="ctr">
              <a:spcAft>
                <a:spcPts val="600"/>
              </a:spcAft>
            </a:pPr>
            <a:r>
              <a:rPr lang="en-US" sz="3200" dirty="0">
                <a:solidFill>
                  <a:srgbClr val="C00000"/>
                </a:solidFill>
              </a:rPr>
              <a:t>Perceiving and Following Spiritual Guidance</a:t>
            </a:r>
            <a:endParaRPr lang="nb-NO" sz="3200" dirty="0">
              <a:solidFill>
                <a:srgbClr val="C00000"/>
              </a:solidFill>
            </a:endParaRPr>
          </a:p>
        </p:txBody>
      </p:sp>
    </p:spTree>
    <p:extLst>
      <p:ext uri="{BB962C8B-B14F-4D97-AF65-F5344CB8AC3E}">
        <p14:creationId xmlns:p14="http://schemas.microsoft.com/office/powerpoint/2010/main" val="1021984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1EF6A-6062-ED3D-E682-858B35937384}"/>
            </a:ext>
          </a:extLst>
        </p:cNvPr>
        <p:cNvGrpSpPr/>
        <p:nvPr/>
      </p:nvGrpSpPr>
      <p:grpSpPr>
        <a:xfrm>
          <a:off x="0" y="0"/>
          <a:ext cx="0" cy="0"/>
          <a:chOff x="0" y="0"/>
          <a:chExt cx="0" cy="0"/>
        </a:xfrm>
      </p:grpSpPr>
      <p:sp>
        <p:nvSpPr>
          <p:cNvPr id="5" name="TekstSylinder 4">
            <a:extLst>
              <a:ext uri="{FF2B5EF4-FFF2-40B4-BE49-F238E27FC236}">
                <a16:creationId xmlns:a16="http://schemas.microsoft.com/office/drawing/2014/main" id="{7B50865C-CBB1-7214-339B-588F35FE8951}"/>
              </a:ext>
            </a:extLst>
          </p:cNvPr>
          <p:cNvSpPr txBox="1"/>
          <p:nvPr/>
        </p:nvSpPr>
        <p:spPr>
          <a:xfrm>
            <a:off x="1714079" y="1114991"/>
            <a:ext cx="5394087" cy="4985980"/>
          </a:xfrm>
          <a:prstGeom prst="rect">
            <a:avLst/>
          </a:prstGeom>
          <a:solidFill>
            <a:schemeClr val="accent5">
              <a:lumMod val="20000"/>
              <a:lumOff val="80000"/>
            </a:schemeClr>
          </a:solidFill>
        </p:spPr>
        <p:txBody>
          <a:bodyPr wrap="square">
            <a:spAutoFit/>
          </a:bodyPr>
          <a:lstStyle/>
          <a:p>
            <a:pPr lvl="0" algn="ctr"/>
            <a:r>
              <a:rPr lang="en-GB" sz="2400" b="1" dirty="0"/>
              <a:t>Jungian dream interpretation</a:t>
            </a:r>
            <a:endParaRPr lang="en-GB" sz="2400" dirty="0"/>
          </a:p>
          <a:p>
            <a:pPr lvl="0"/>
            <a:endParaRPr lang="en-GB" dirty="0"/>
          </a:p>
          <a:p>
            <a:pPr lvl="0"/>
            <a:r>
              <a:rPr lang="en-GB" sz="2000" b="1" dirty="0"/>
              <a:t>Dreams reflect aspects of yourself</a:t>
            </a:r>
          </a:p>
          <a:p>
            <a:pPr lvl="0"/>
            <a:r>
              <a:rPr lang="en-GB" dirty="0"/>
              <a:t>All characters and animals = parts of you</a:t>
            </a:r>
          </a:p>
          <a:p>
            <a:pPr lvl="0"/>
            <a:r>
              <a:rPr lang="en-GB" dirty="0"/>
              <a:t>Opposite gender = shadow side</a:t>
            </a:r>
          </a:p>
          <a:p>
            <a:pPr lvl="0"/>
            <a:endParaRPr lang="en-GB" dirty="0"/>
          </a:p>
          <a:p>
            <a:pPr lvl="0"/>
            <a:r>
              <a:rPr lang="en-GB" sz="2000" b="1" dirty="0"/>
              <a:t>The dream self = “is the fool”</a:t>
            </a:r>
          </a:p>
          <a:p>
            <a:pPr lvl="0"/>
            <a:r>
              <a:rPr lang="en-GB" dirty="0"/>
              <a:t>The dream self normally does, think or feel the wrong things. What you resist is what you must integrate to </a:t>
            </a:r>
            <a:br>
              <a:rPr lang="en-GB" dirty="0"/>
            </a:br>
            <a:r>
              <a:rPr lang="en-GB" dirty="0"/>
              <a:t>be a more whole and integrated person.</a:t>
            </a:r>
          </a:p>
          <a:p>
            <a:pPr lvl="0"/>
            <a:endParaRPr lang="en-GB" dirty="0"/>
          </a:p>
          <a:p>
            <a:pPr lvl="0"/>
            <a:r>
              <a:rPr lang="en-GB" sz="2000" b="1" dirty="0"/>
              <a:t>Everything is symbolic</a:t>
            </a:r>
          </a:p>
          <a:p>
            <a:pPr lvl="0"/>
            <a:r>
              <a:rPr lang="en-US" kern="150" dirty="0">
                <a:ea typeface="Times New Roman" panose="02020603050405020304" pitchFamily="18" charset="0"/>
              </a:rPr>
              <a:t>What do you associate with people, things and events? </a:t>
            </a:r>
            <a:br>
              <a:rPr lang="en-US" kern="150" dirty="0">
                <a:ea typeface="Times New Roman" panose="02020603050405020304" pitchFamily="18" charset="0"/>
              </a:rPr>
            </a:br>
            <a:r>
              <a:rPr lang="en-US" kern="150" dirty="0">
                <a:ea typeface="Times New Roman" panose="02020603050405020304" pitchFamily="18" charset="0"/>
              </a:rPr>
              <a:t>What is the general, archetypal interpretation of symbols? </a:t>
            </a:r>
          </a:p>
          <a:p>
            <a:pPr lvl="0"/>
            <a:r>
              <a:rPr lang="en-US" kern="150" dirty="0">
                <a:ea typeface="Times New Roman" panose="02020603050405020304" pitchFamily="18" charset="0"/>
              </a:rPr>
              <a:t>Useful booklet: Benedicte Thiis: Symbols (the meaning of symbols, in Norwegian)</a:t>
            </a:r>
            <a:endParaRPr lang="nb-NO" dirty="0"/>
          </a:p>
        </p:txBody>
      </p:sp>
      <p:sp>
        <p:nvSpPr>
          <p:cNvPr id="3" name="TekstSylinder 2">
            <a:extLst>
              <a:ext uri="{FF2B5EF4-FFF2-40B4-BE49-F238E27FC236}">
                <a16:creationId xmlns:a16="http://schemas.microsoft.com/office/drawing/2014/main" id="{A6276545-4996-697A-2BDD-8F0260E90A3C}"/>
              </a:ext>
            </a:extLst>
          </p:cNvPr>
          <p:cNvSpPr txBox="1"/>
          <p:nvPr/>
        </p:nvSpPr>
        <p:spPr>
          <a:xfrm>
            <a:off x="543463" y="116867"/>
            <a:ext cx="7695131" cy="584775"/>
          </a:xfrm>
          <a:prstGeom prst="rect">
            <a:avLst/>
          </a:prstGeom>
          <a:noFill/>
        </p:spPr>
        <p:txBody>
          <a:bodyPr wrap="square">
            <a:spAutoFit/>
          </a:bodyPr>
          <a:lstStyle/>
          <a:p>
            <a:pPr lvl="0" algn="ctr">
              <a:spcAft>
                <a:spcPts val="600"/>
              </a:spcAft>
            </a:pPr>
            <a:r>
              <a:rPr lang="en-US" sz="3200" dirty="0">
                <a:solidFill>
                  <a:srgbClr val="C00000"/>
                </a:solidFill>
              </a:rPr>
              <a:t>Perceiving and Following Spiritual Guidance</a:t>
            </a:r>
            <a:endParaRPr lang="nb-NO" sz="3200" dirty="0">
              <a:solidFill>
                <a:srgbClr val="C00000"/>
              </a:solidFill>
            </a:endParaRPr>
          </a:p>
        </p:txBody>
      </p:sp>
    </p:spTree>
    <p:extLst>
      <p:ext uri="{BB962C8B-B14F-4D97-AF65-F5344CB8AC3E}">
        <p14:creationId xmlns:p14="http://schemas.microsoft.com/office/powerpoint/2010/main" val="1479564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F9E7F-E936-B48F-3CB8-E3A1F18F6A9A}"/>
            </a:ext>
          </a:extLst>
        </p:cNvPr>
        <p:cNvGrpSpPr/>
        <p:nvPr/>
      </p:nvGrpSpPr>
      <p:grpSpPr>
        <a:xfrm>
          <a:off x="0" y="0"/>
          <a:ext cx="0" cy="0"/>
          <a:chOff x="0" y="0"/>
          <a:chExt cx="0" cy="0"/>
        </a:xfrm>
      </p:grpSpPr>
      <p:sp>
        <p:nvSpPr>
          <p:cNvPr id="5" name="TekstSylinder 4">
            <a:extLst>
              <a:ext uri="{FF2B5EF4-FFF2-40B4-BE49-F238E27FC236}">
                <a16:creationId xmlns:a16="http://schemas.microsoft.com/office/drawing/2014/main" id="{7E2994F7-5F07-CED3-8536-E74018F2B4DE}"/>
              </a:ext>
            </a:extLst>
          </p:cNvPr>
          <p:cNvSpPr txBox="1"/>
          <p:nvPr/>
        </p:nvSpPr>
        <p:spPr>
          <a:xfrm>
            <a:off x="1450881" y="981100"/>
            <a:ext cx="6455990" cy="4985980"/>
          </a:xfrm>
          <a:prstGeom prst="rect">
            <a:avLst/>
          </a:prstGeom>
          <a:solidFill>
            <a:schemeClr val="accent5">
              <a:lumMod val="20000"/>
              <a:lumOff val="80000"/>
            </a:schemeClr>
          </a:solidFill>
        </p:spPr>
        <p:txBody>
          <a:bodyPr wrap="square">
            <a:spAutoFit/>
          </a:bodyPr>
          <a:lstStyle/>
          <a:p>
            <a:pPr>
              <a:spcBef>
                <a:spcPts val="1200"/>
              </a:spcBef>
            </a:pPr>
            <a:r>
              <a:rPr lang="nb-NO" b="1" kern="150" dirty="0" err="1">
                <a:ea typeface="Times New Roman" panose="02020603050405020304" pitchFamily="18" charset="0"/>
              </a:rPr>
              <a:t>Intepreting</a:t>
            </a:r>
            <a:r>
              <a:rPr lang="nb-NO" b="1" kern="150" dirty="0">
                <a:ea typeface="Times New Roman" panose="02020603050405020304" pitchFamily="18" charset="0"/>
              </a:rPr>
              <a:t> </a:t>
            </a:r>
            <a:r>
              <a:rPr lang="nb-NO" b="1" kern="150" dirty="0" err="1">
                <a:ea typeface="Times New Roman" panose="02020603050405020304" pitchFamily="18" charset="0"/>
              </a:rPr>
              <a:t>vertical</a:t>
            </a:r>
            <a:r>
              <a:rPr lang="nb-NO" b="1" kern="150" dirty="0">
                <a:ea typeface="Times New Roman" panose="02020603050405020304" pitchFamily="18" charset="0"/>
              </a:rPr>
              <a:t> location </a:t>
            </a:r>
            <a:r>
              <a:rPr lang="nb-NO" b="1" kern="150" dirty="0" err="1">
                <a:ea typeface="Times New Roman" panose="02020603050405020304" pitchFamily="18" charset="0"/>
              </a:rPr>
              <a:t>of</a:t>
            </a:r>
            <a:r>
              <a:rPr lang="nb-NO" b="1" kern="150" dirty="0">
                <a:ea typeface="Times New Roman" panose="02020603050405020304" pitchFamily="18" charset="0"/>
              </a:rPr>
              <a:t> </a:t>
            </a:r>
            <a:r>
              <a:rPr lang="nb-NO" b="1" kern="150" dirty="0" err="1">
                <a:ea typeface="Times New Roman" panose="02020603050405020304" pitchFamily="18" charset="0"/>
              </a:rPr>
              <a:t>dream</a:t>
            </a:r>
            <a:r>
              <a:rPr lang="nb-NO" b="1" kern="150" dirty="0">
                <a:ea typeface="Times New Roman" panose="02020603050405020304" pitchFamily="18" charset="0"/>
              </a:rPr>
              <a:t> </a:t>
            </a:r>
            <a:r>
              <a:rPr lang="nb-NO" b="1" kern="150" dirty="0" err="1">
                <a:ea typeface="Times New Roman" panose="02020603050405020304" pitchFamily="18" charset="0"/>
              </a:rPr>
              <a:t>events</a:t>
            </a:r>
            <a:endParaRPr lang="nb-NO" b="1" kern="150" dirty="0">
              <a:ea typeface="Times New Roman" panose="02020603050405020304" pitchFamily="18" charset="0"/>
            </a:endParaRPr>
          </a:p>
          <a:p>
            <a:pPr marL="742950" lvl="1" indent="-285750">
              <a:buFont typeface="Arial" panose="020B0604020202020204" pitchFamily="34" charset="0"/>
              <a:buChar char="•"/>
            </a:pPr>
            <a:r>
              <a:rPr lang="nb-NO" dirty="0" err="1"/>
              <a:t>Upper</a:t>
            </a:r>
            <a:r>
              <a:rPr lang="nb-NO" dirty="0"/>
              <a:t> = Mental/spiritual</a:t>
            </a:r>
          </a:p>
          <a:p>
            <a:pPr marL="742950" lvl="1" indent="-285750">
              <a:buFont typeface="Arial" panose="020B0604020202020204" pitchFamily="34" charset="0"/>
              <a:buChar char="•"/>
            </a:pPr>
            <a:r>
              <a:rPr lang="nb-NO" dirty="0" err="1"/>
              <a:t>Middle</a:t>
            </a:r>
            <a:r>
              <a:rPr lang="nb-NO" dirty="0"/>
              <a:t> = </a:t>
            </a:r>
            <a:r>
              <a:rPr lang="nb-NO" dirty="0" err="1"/>
              <a:t>Emotional</a:t>
            </a:r>
            <a:endParaRPr lang="nb-NO" dirty="0"/>
          </a:p>
          <a:p>
            <a:pPr marL="742950" lvl="1" indent="-285750">
              <a:buFont typeface="Arial" panose="020B0604020202020204" pitchFamily="34" charset="0"/>
              <a:buChar char="•"/>
            </a:pPr>
            <a:r>
              <a:rPr lang="nb-NO" dirty="0" err="1"/>
              <a:t>Lower</a:t>
            </a:r>
            <a:r>
              <a:rPr lang="nb-NO" dirty="0"/>
              <a:t> = </a:t>
            </a:r>
            <a:r>
              <a:rPr lang="nb-NO" dirty="0" err="1"/>
              <a:t>Grounding</a:t>
            </a:r>
            <a:r>
              <a:rPr lang="nb-NO" dirty="0"/>
              <a:t>/</a:t>
            </a:r>
            <a:r>
              <a:rPr lang="nb-NO" dirty="0" err="1"/>
              <a:t>physical</a:t>
            </a:r>
            <a:endParaRPr lang="nb-NO" dirty="0"/>
          </a:p>
          <a:p>
            <a:pPr indent="-200025">
              <a:spcBef>
                <a:spcPts val="600"/>
              </a:spcBef>
            </a:pPr>
            <a:r>
              <a:rPr lang="nb-NO" b="1" kern="150" dirty="0" err="1">
                <a:ea typeface="Times New Roman" panose="02020603050405020304" pitchFamily="18" charset="0"/>
              </a:rPr>
              <a:t>Some</a:t>
            </a:r>
            <a:r>
              <a:rPr lang="nb-NO" b="1" kern="150" dirty="0">
                <a:ea typeface="Times New Roman" panose="02020603050405020304" pitchFamily="18" charset="0"/>
              </a:rPr>
              <a:t> </a:t>
            </a:r>
            <a:r>
              <a:rPr lang="nb-NO" b="1" kern="150" dirty="0" err="1">
                <a:ea typeface="Times New Roman" panose="02020603050405020304" pitchFamily="18" charset="0"/>
              </a:rPr>
              <a:t>usual</a:t>
            </a:r>
            <a:r>
              <a:rPr lang="nb-NO" b="1" kern="150" dirty="0">
                <a:ea typeface="Times New Roman" panose="02020603050405020304" pitchFamily="18" charset="0"/>
              </a:rPr>
              <a:t> </a:t>
            </a:r>
            <a:r>
              <a:rPr lang="nb-NO" b="1" kern="150" dirty="0" err="1">
                <a:ea typeface="Times New Roman" panose="02020603050405020304" pitchFamily="18" charset="0"/>
              </a:rPr>
              <a:t>archetypical</a:t>
            </a:r>
            <a:r>
              <a:rPr lang="nb-NO" b="1" kern="150" dirty="0">
                <a:ea typeface="Times New Roman" panose="02020603050405020304" pitchFamily="18" charset="0"/>
              </a:rPr>
              <a:t> symbols</a:t>
            </a:r>
          </a:p>
          <a:p>
            <a:pPr marL="285750" lvl="0" indent="-285750">
              <a:buFont typeface="Arial" panose="020B0604020202020204" pitchFamily="34" charset="0"/>
              <a:buChar char="•"/>
            </a:pPr>
            <a:r>
              <a:rPr lang="nb-NO" dirty="0"/>
              <a:t>Water = </a:t>
            </a:r>
            <a:r>
              <a:rPr lang="nb-NO" dirty="0" err="1"/>
              <a:t>Emotions</a:t>
            </a:r>
            <a:endParaRPr lang="nb-NO" dirty="0"/>
          </a:p>
          <a:p>
            <a:pPr marL="285750" lvl="0" indent="-285750">
              <a:buFont typeface="Arial" panose="020B0604020202020204" pitchFamily="34" charset="0"/>
              <a:buChar char="•"/>
            </a:pPr>
            <a:r>
              <a:rPr lang="nb-NO" dirty="0"/>
              <a:t>House = </a:t>
            </a:r>
            <a:r>
              <a:rPr lang="nb-NO" dirty="0" err="1"/>
              <a:t>Personality</a:t>
            </a:r>
            <a:endParaRPr lang="nb-NO" dirty="0"/>
          </a:p>
          <a:p>
            <a:pPr marL="285750" lvl="0" indent="-285750">
              <a:buFont typeface="Arial" panose="020B0604020202020204" pitchFamily="34" charset="0"/>
              <a:buChar char="•"/>
            </a:pPr>
            <a:r>
              <a:rPr lang="nb-NO" dirty="0" err="1"/>
              <a:t>Car</a:t>
            </a:r>
            <a:r>
              <a:rPr lang="nb-NO" dirty="0"/>
              <a:t> = Ego</a:t>
            </a:r>
          </a:p>
          <a:p>
            <a:pPr marL="285750" lvl="0" indent="-285750">
              <a:buFont typeface="Arial" panose="020B0604020202020204" pitchFamily="34" charset="0"/>
              <a:buChar char="•"/>
            </a:pPr>
            <a:r>
              <a:rPr lang="nb-NO" dirty="0"/>
              <a:t>Death = Letting </a:t>
            </a:r>
            <a:r>
              <a:rPr lang="nb-NO" dirty="0" err="1"/>
              <a:t>of</a:t>
            </a:r>
            <a:r>
              <a:rPr lang="nb-NO" dirty="0"/>
              <a:t> </a:t>
            </a:r>
            <a:r>
              <a:rPr lang="nb-NO" dirty="0" err="1"/>
              <a:t>something</a:t>
            </a:r>
            <a:endParaRPr lang="nb-NO" kern="150" dirty="0">
              <a:ea typeface="Times New Roman" panose="02020603050405020304" pitchFamily="18" charset="0"/>
            </a:endParaRPr>
          </a:p>
          <a:p>
            <a:pPr marL="0" lvl="1">
              <a:spcBef>
                <a:spcPts val="600"/>
              </a:spcBef>
            </a:pPr>
            <a:r>
              <a:rPr lang="nb-NO" b="1" kern="150" dirty="0" err="1">
                <a:ea typeface="Times New Roman" panose="02020603050405020304" pitchFamily="18" charset="0"/>
              </a:rPr>
              <a:t>Some</a:t>
            </a:r>
            <a:r>
              <a:rPr lang="nb-NO" b="1" kern="150" dirty="0">
                <a:ea typeface="Times New Roman" panose="02020603050405020304" pitchFamily="18" charset="0"/>
              </a:rPr>
              <a:t> general </a:t>
            </a:r>
            <a:r>
              <a:rPr lang="nb-NO" b="1" kern="150" dirty="0" err="1">
                <a:ea typeface="Times New Roman" panose="02020603050405020304" pitchFamily="18" charset="0"/>
              </a:rPr>
              <a:t>principles</a:t>
            </a:r>
            <a:endParaRPr lang="nb-NO" b="1" kern="150" dirty="0">
              <a:ea typeface="Times New Roman" panose="02020603050405020304" pitchFamily="18" charset="0"/>
            </a:endParaRPr>
          </a:p>
          <a:p>
            <a:pPr marL="285750" lvl="1" indent="-285750">
              <a:spcBef>
                <a:spcPts val="600"/>
              </a:spcBef>
              <a:buFont typeface="Arial" panose="020B0604020202020204" pitchFamily="34" charset="0"/>
              <a:buChar char="•"/>
            </a:pPr>
            <a:r>
              <a:rPr lang="en-US" kern="150" dirty="0"/>
              <a:t>Increasing flexibility from train, tram, bus, car, bike to walk</a:t>
            </a:r>
          </a:p>
          <a:p>
            <a:pPr marL="285750" lvl="1" indent="-285750">
              <a:spcBef>
                <a:spcPts val="600"/>
              </a:spcBef>
              <a:buFont typeface="Arial" panose="020B0604020202020204" pitchFamily="34" charset="0"/>
              <a:buChar char="•"/>
            </a:pPr>
            <a:r>
              <a:rPr lang="en-US" kern="150" dirty="0"/>
              <a:t>Floor and numbers can possibly be interpreted as chakra levels</a:t>
            </a:r>
            <a:br>
              <a:rPr lang="en-US" kern="150" dirty="0"/>
            </a:br>
            <a:r>
              <a:rPr lang="en-US" kern="150" dirty="0"/>
              <a:t>Colors can be interpreted as chakra colors. </a:t>
            </a:r>
          </a:p>
          <a:p>
            <a:pPr marL="285750" lvl="1" indent="-285750">
              <a:spcBef>
                <a:spcPts val="600"/>
              </a:spcBef>
              <a:buFont typeface="Arial" panose="020B0604020202020204" pitchFamily="34" charset="0"/>
              <a:buChar char="•"/>
            </a:pPr>
            <a:r>
              <a:rPr lang="en-US" kern="150" dirty="0"/>
              <a:t>Watching a movie = less integrated aspect than participating in something</a:t>
            </a:r>
          </a:p>
          <a:p>
            <a:pPr marL="285750" lvl="1" indent="-285750">
              <a:spcBef>
                <a:spcPts val="600"/>
              </a:spcBef>
              <a:buFont typeface="Arial" panose="020B0604020202020204" pitchFamily="34" charset="0"/>
              <a:buChar char="•"/>
            </a:pPr>
            <a:r>
              <a:rPr lang="en-US" kern="150" dirty="0"/>
              <a:t>Other race = less integrated aspect than own race</a:t>
            </a:r>
            <a:endParaRPr lang="nb-NO" kern="150" dirty="0"/>
          </a:p>
        </p:txBody>
      </p:sp>
      <p:sp>
        <p:nvSpPr>
          <p:cNvPr id="6" name="Pil: opp og ned 5">
            <a:extLst>
              <a:ext uri="{FF2B5EF4-FFF2-40B4-BE49-F238E27FC236}">
                <a16:creationId xmlns:a16="http://schemas.microsoft.com/office/drawing/2014/main" id="{FD3A4EDD-8A39-5CC1-740D-287D7CD0489F}"/>
              </a:ext>
            </a:extLst>
          </p:cNvPr>
          <p:cNvSpPr/>
          <p:nvPr/>
        </p:nvSpPr>
        <p:spPr>
          <a:xfrm>
            <a:off x="5085193" y="1387575"/>
            <a:ext cx="245936" cy="596500"/>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 name="TekstSylinder 2">
            <a:extLst>
              <a:ext uri="{FF2B5EF4-FFF2-40B4-BE49-F238E27FC236}">
                <a16:creationId xmlns:a16="http://schemas.microsoft.com/office/drawing/2014/main" id="{C4D27184-B68F-058C-57E6-79922D2C7100}"/>
              </a:ext>
            </a:extLst>
          </p:cNvPr>
          <p:cNvSpPr txBox="1"/>
          <p:nvPr/>
        </p:nvSpPr>
        <p:spPr>
          <a:xfrm>
            <a:off x="543463" y="116867"/>
            <a:ext cx="7695131" cy="584775"/>
          </a:xfrm>
          <a:prstGeom prst="rect">
            <a:avLst/>
          </a:prstGeom>
          <a:noFill/>
        </p:spPr>
        <p:txBody>
          <a:bodyPr wrap="square">
            <a:spAutoFit/>
          </a:bodyPr>
          <a:lstStyle/>
          <a:p>
            <a:pPr lvl="0" algn="ctr">
              <a:spcAft>
                <a:spcPts val="600"/>
              </a:spcAft>
            </a:pPr>
            <a:r>
              <a:rPr lang="en-US" sz="3200" dirty="0">
                <a:solidFill>
                  <a:srgbClr val="C00000"/>
                </a:solidFill>
              </a:rPr>
              <a:t>Perceiving and Following Spiritual Guidance</a:t>
            </a:r>
            <a:endParaRPr lang="nb-NO" sz="3200" dirty="0">
              <a:solidFill>
                <a:srgbClr val="C00000"/>
              </a:solidFill>
            </a:endParaRPr>
          </a:p>
        </p:txBody>
      </p:sp>
    </p:spTree>
    <p:extLst>
      <p:ext uri="{BB962C8B-B14F-4D97-AF65-F5344CB8AC3E}">
        <p14:creationId xmlns:p14="http://schemas.microsoft.com/office/powerpoint/2010/main" val="710244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xEl>
                                              <p:pRg st="12" end="1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77CB7-8FAB-EE30-3F2D-6C8C280D25E5}"/>
            </a:ext>
          </a:extLst>
        </p:cNvPr>
        <p:cNvGrpSpPr/>
        <p:nvPr/>
      </p:nvGrpSpPr>
      <p:grpSpPr>
        <a:xfrm>
          <a:off x="0" y="0"/>
          <a:ext cx="0" cy="0"/>
          <a:chOff x="0" y="0"/>
          <a:chExt cx="0" cy="0"/>
        </a:xfrm>
      </p:grpSpPr>
      <p:sp>
        <p:nvSpPr>
          <p:cNvPr id="5" name="TekstSylinder 4">
            <a:extLst>
              <a:ext uri="{FF2B5EF4-FFF2-40B4-BE49-F238E27FC236}">
                <a16:creationId xmlns:a16="http://schemas.microsoft.com/office/drawing/2014/main" id="{2C726A0B-2EB1-80A1-93E6-8A94FF43CD65}"/>
              </a:ext>
            </a:extLst>
          </p:cNvPr>
          <p:cNvSpPr txBox="1"/>
          <p:nvPr/>
        </p:nvSpPr>
        <p:spPr>
          <a:xfrm>
            <a:off x="1398493" y="1233282"/>
            <a:ext cx="5602382" cy="4985980"/>
          </a:xfrm>
          <a:prstGeom prst="rect">
            <a:avLst/>
          </a:prstGeom>
          <a:solidFill>
            <a:schemeClr val="accent5">
              <a:lumMod val="20000"/>
              <a:lumOff val="80000"/>
            </a:schemeClr>
          </a:solidFill>
        </p:spPr>
        <p:txBody>
          <a:bodyPr wrap="square">
            <a:spAutoFit/>
          </a:bodyPr>
          <a:lstStyle/>
          <a:p>
            <a:pPr lvl="0"/>
            <a:r>
              <a:rPr lang="nb-NO" sz="2000" b="1" dirty="0"/>
              <a:t>Learning to interpret </a:t>
            </a:r>
            <a:r>
              <a:rPr lang="nb-NO" sz="2000" b="1" dirty="0" err="1"/>
              <a:t>disease</a:t>
            </a:r>
            <a:r>
              <a:rPr lang="nb-NO" sz="2000" b="1" dirty="0"/>
              <a:t> </a:t>
            </a:r>
            <a:r>
              <a:rPr lang="nb-NO" sz="2000" b="1" dirty="0" err="1"/>
              <a:t>symbolically</a:t>
            </a:r>
            <a:r>
              <a:rPr lang="nb-NO" sz="2000" b="1" dirty="0"/>
              <a:t> </a:t>
            </a:r>
            <a:br>
              <a:rPr lang="nb-NO" sz="2000" dirty="0"/>
            </a:br>
            <a:r>
              <a:rPr lang="nb-NO" sz="2000" dirty="0" err="1"/>
              <a:t>Useful</a:t>
            </a:r>
            <a:r>
              <a:rPr lang="nb-NO" sz="2000" dirty="0"/>
              <a:t> </a:t>
            </a:r>
            <a:r>
              <a:rPr lang="nb-NO" sz="2000" dirty="0" err="1"/>
              <a:t>books</a:t>
            </a:r>
            <a:r>
              <a:rPr lang="nb-NO" sz="2000" dirty="0"/>
              <a:t>: </a:t>
            </a:r>
            <a:r>
              <a:rPr lang="en-GB" dirty="0"/>
              <a:t>Louise Hay: </a:t>
            </a:r>
            <a:r>
              <a:rPr lang="en-GB" i="1" dirty="0"/>
              <a:t>Heal Your Body</a:t>
            </a:r>
            <a:r>
              <a:rPr lang="en-GB" dirty="0"/>
              <a:t> and </a:t>
            </a:r>
            <a:r>
              <a:rPr lang="en-GB" i="1" dirty="0"/>
              <a:t>You Can Heal Your Life.</a:t>
            </a:r>
            <a:endParaRPr lang="nb-NO" dirty="0"/>
          </a:p>
          <a:p>
            <a:pPr>
              <a:spcBef>
                <a:spcPts val="1200"/>
              </a:spcBef>
              <a:spcAft>
                <a:spcPts val="600"/>
              </a:spcAft>
            </a:pPr>
            <a:r>
              <a:rPr lang="nb-NO" sz="2000" b="1" kern="150" dirty="0">
                <a:ea typeface="Times New Roman" panose="02020603050405020304" pitchFamily="18" charset="0"/>
              </a:rPr>
              <a:t>Learning to interpret </a:t>
            </a:r>
            <a:r>
              <a:rPr lang="nb-NO" sz="2000" b="1" kern="150" dirty="0" err="1">
                <a:ea typeface="Times New Roman" panose="02020603050405020304" pitchFamily="18" charset="0"/>
              </a:rPr>
              <a:t>accidents</a:t>
            </a:r>
            <a:r>
              <a:rPr lang="nb-NO" sz="2000" b="1" kern="150" dirty="0">
                <a:ea typeface="Times New Roman" panose="02020603050405020304" pitchFamily="18" charset="0"/>
              </a:rPr>
              <a:t> </a:t>
            </a:r>
            <a:r>
              <a:rPr lang="nb-NO" sz="2000" b="1" dirty="0" err="1"/>
              <a:t>symbolically</a:t>
            </a:r>
            <a:br>
              <a:rPr lang="nb-NO" sz="2000" b="1" dirty="0"/>
            </a:br>
            <a:r>
              <a:rPr lang="nb-NO" sz="2000" dirty="0"/>
              <a:t>The spiritual </a:t>
            </a:r>
            <a:r>
              <a:rPr lang="nb-NO" sz="2000" dirty="0" err="1"/>
              <a:t>theory</a:t>
            </a:r>
            <a:r>
              <a:rPr lang="nb-NO" sz="2000" dirty="0"/>
              <a:t> is </a:t>
            </a:r>
            <a:r>
              <a:rPr lang="nb-NO" sz="2000" dirty="0" err="1"/>
              <a:t>that</a:t>
            </a:r>
            <a:r>
              <a:rPr lang="nb-NO" sz="2000" dirty="0"/>
              <a:t> </a:t>
            </a:r>
            <a:r>
              <a:rPr lang="nb-NO" sz="2000" dirty="0" err="1"/>
              <a:t>you</a:t>
            </a:r>
            <a:r>
              <a:rPr lang="nb-NO" sz="2000" dirty="0"/>
              <a:t> first </a:t>
            </a:r>
            <a:r>
              <a:rPr lang="nb-NO" sz="2000" dirty="0" err="1"/>
              <a:t>receive</a:t>
            </a:r>
            <a:r>
              <a:rPr lang="nb-NO" sz="2000" dirty="0"/>
              <a:t> </a:t>
            </a:r>
            <a:r>
              <a:rPr lang="nb-NO" sz="2000" dirty="0" err="1"/>
              <a:t>small</a:t>
            </a:r>
            <a:r>
              <a:rPr lang="nb-NO" sz="2000" dirty="0"/>
              <a:t> </a:t>
            </a:r>
            <a:r>
              <a:rPr lang="nb-NO" sz="2000" dirty="0" err="1"/>
              <a:t>signs</a:t>
            </a:r>
            <a:r>
              <a:rPr lang="nb-NO" sz="2000" dirty="0"/>
              <a:t> or </a:t>
            </a:r>
            <a:r>
              <a:rPr lang="nb-NO" sz="2000" dirty="0" err="1"/>
              <a:t>warnings</a:t>
            </a:r>
            <a:r>
              <a:rPr lang="nb-NO" sz="2000" dirty="0"/>
              <a:t>. If </a:t>
            </a:r>
            <a:r>
              <a:rPr lang="nb-NO" sz="2000" dirty="0" err="1"/>
              <a:t>you</a:t>
            </a:r>
            <a:r>
              <a:rPr lang="nb-NO" sz="2000" dirty="0"/>
              <a:t> </a:t>
            </a:r>
            <a:r>
              <a:rPr lang="nb-NO" sz="2000" dirty="0" err="1"/>
              <a:t>don’t</a:t>
            </a:r>
            <a:r>
              <a:rPr lang="nb-NO" sz="2000" dirty="0"/>
              <a:t> </a:t>
            </a:r>
            <a:r>
              <a:rPr lang="nb-NO" sz="2000" dirty="0" err="1"/>
              <a:t>get</a:t>
            </a:r>
            <a:r>
              <a:rPr lang="nb-NO" sz="2000" dirty="0"/>
              <a:t> it, </a:t>
            </a:r>
            <a:r>
              <a:rPr lang="nb-NO" sz="2000" dirty="0" err="1"/>
              <a:t>events</a:t>
            </a:r>
            <a:r>
              <a:rPr lang="nb-NO" sz="2000" dirty="0"/>
              <a:t> </a:t>
            </a:r>
            <a:r>
              <a:rPr lang="nb-NO" sz="2000" dirty="0" err="1"/>
              <a:t>might</a:t>
            </a:r>
            <a:r>
              <a:rPr lang="nb-NO" sz="2000" dirty="0"/>
              <a:t> </a:t>
            </a:r>
            <a:r>
              <a:rPr lang="nb-NO" sz="2000" dirty="0" err="1"/>
              <a:t>increase</a:t>
            </a:r>
            <a:r>
              <a:rPr lang="nb-NO" sz="2000" dirty="0"/>
              <a:t> in magnitude. If </a:t>
            </a:r>
            <a:r>
              <a:rPr lang="nb-NO" sz="2000" dirty="0" err="1"/>
              <a:t>you</a:t>
            </a:r>
            <a:r>
              <a:rPr lang="nb-NO" sz="2000" dirty="0"/>
              <a:t> </a:t>
            </a:r>
            <a:r>
              <a:rPr lang="nb-NO" sz="2000" dirty="0" err="1"/>
              <a:t>don’t</a:t>
            </a:r>
            <a:r>
              <a:rPr lang="nb-NO" sz="2000" dirty="0"/>
              <a:t> </a:t>
            </a:r>
            <a:r>
              <a:rPr lang="nb-NO" sz="2000" dirty="0" err="1"/>
              <a:t>get</a:t>
            </a:r>
            <a:r>
              <a:rPr lang="nb-NO" sz="2000" dirty="0"/>
              <a:t> it at all, </a:t>
            </a:r>
            <a:r>
              <a:rPr lang="nb-NO" sz="2000" dirty="0" err="1"/>
              <a:t>the</a:t>
            </a:r>
            <a:r>
              <a:rPr lang="nb-NO" sz="2000" dirty="0"/>
              <a:t> final </a:t>
            </a:r>
            <a:r>
              <a:rPr lang="nb-NO" sz="2000" dirty="0" err="1"/>
              <a:t>sign</a:t>
            </a:r>
            <a:r>
              <a:rPr lang="nb-NO" sz="2000" dirty="0"/>
              <a:t> or </a:t>
            </a:r>
            <a:r>
              <a:rPr lang="nb-NO" sz="2000" dirty="0" err="1"/>
              <a:t>warning</a:t>
            </a:r>
            <a:r>
              <a:rPr lang="nb-NO" sz="2000" dirty="0"/>
              <a:t> </a:t>
            </a:r>
            <a:r>
              <a:rPr lang="nb-NO" sz="2000" dirty="0" err="1"/>
              <a:t>will</a:t>
            </a:r>
            <a:r>
              <a:rPr lang="nb-NO" sz="2000" dirty="0"/>
              <a:t> be </a:t>
            </a:r>
            <a:r>
              <a:rPr lang="nb-NO" sz="2000" dirty="0" err="1"/>
              <a:t>disease</a:t>
            </a:r>
            <a:r>
              <a:rPr lang="nb-NO" sz="2000" dirty="0"/>
              <a:t> or </a:t>
            </a:r>
            <a:r>
              <a:rPr lang="nb-NO" sz="2000" dirty="0" err="1"/>
              <a:t>accidents</a:t>
            </a:r>
            <a:r>
              <a:rPr lang="nb-NO" sz="2000" dirty="0"/>
              <a:t> to </a:t>
            </a:r>
            <a:r>
              <a:rPr lang="nb-NO" sz="2000" dirty="0" err="1"/>
              <a:t>help</a:t>
            </a:r>
            <a:r>
              <a:rPr lang="nb-NO" sz="2000" dirty="0"/>
              <a:t> </a:t>
            </a:r>
            <a:r>
              <a:rPr lang="nb-NO" sz="2000" dirty="0" err="1"/>
              <a:t>you</a:t>
            </a:r>
            <a:r>
              <a:rPr lang="nb-NO" sz="2000" dirty="0"/>
              <a:t> stop, </a:t>
            </a:r>
            <a:r>
              <a:rPr lang="nb-NO" sz="2000" dirty="0" err="1"/>
              <a:t>reflect</a:t>
            </a:r>
            <a:r>
              <a:rPr lang="nb-NO" sz="2000" dirty="0"/>
              <a:t> and </a:t>
            </a:r>
            <a:r>
              <a:rPr lang="nb-NO" sz="2000" dirty="0" err="1"/>
              <a:t>behave</a:t>
            </a:r>
            <a:r>
              <a:rPr lang="nb-NO" sz="2000" dirty="0"/>
              <a:t> </a:t>
            </a:r>
            <a:r>
              <a:rPr lang="nb-NO" sz="2000" dirty="0" err="1"/>
              <a:t>otherwise</a:t>
            </a:r>
            <a:r>
              <a:rPr lang="nb-NO" sz="2000" dirty="0"/>
              <a:t>.</a:t>
            </a:r>
          </a:p>
          <a:p>
            <a:pPr>
              <a:spcBef>
                <a:spcPts val="1200"/>
              </a:spcBef>
              <a:spcAft>
                <a:spcPts val="600"/>
              </a:spcAft>
            </a:pPr>
            <a:r>
              <a:rPr lang="nb-NO" sz="2000" dirty="0" err="1"/>
              <a:t>What</a:t>
            </a:r>
            <a:r>
              <a:rPr lang="nb-NO" sz="2000" dirty="0"/>
              <a:t> </a:t>
            </a:r>
            <a:r>
              <a:rPr lang="nb-NO" sz="2000" dirty="0" err="1"/>
              <a:t>you</a:t>
            </a:r>
            <a:r>
              <a:rPr lang="nb-NO" sz="2000" dirty="0"/>
              <a:t> have to do is </a:t>
            </a:r>
            <a:r>
              <a:rPr lang="nb-NO" sz="2000" dirty="0" err="1"/>
              <a:t>continously</a:t>
            </a:r>
            <a:r>
              <a:rPr lang="nb-NO" sz="2000" dirty="0"/>
              <a:t> to </a:t>
            </a:r>
            <a:r>
              <a:rPr lang="nb-NO" sz="2000" dirty="0" err="1"/>
              <a:t>try</a:t>
            </a:r>
            <a:r>
              <a:rPr lang="nb-NO" sz="2000" dirty="0"/>
              <a:t> to interpret </a:t>
            </a:r>
            <a:r>
              <a:rPr lang="nb-NO" sz="2000" dirty="0" err="1"/>
              <a:t>small</a:t>
            </a:r>
            <a:r>
              <a:rPr lang="nb-NO" sz="2000" dirty="0"/>
              <a:t> </a:t>
            </a:r>
            <a:r>
              <a:rPr lang="nb-NO" sz="2000" dirty="0" err="1"/>
              <a:t>signs</a:t>
            </a:r>
            <a:r>
              <a:rPr lang="nb-NO" sz="2000" dirty="0"/>
              <a:t> and </a:t>
            </a:r>
            <a:r>
              <a:rPr lang="nb-NO" sz="2000" dirty="0" err="1"/>
              <a:t>warnings</a:t>
            </a:r>
            <a:r>
              <a:rPr lang="nb-NO" sz="2000" dirty="0"/>
              <a:t> </a:t>
            </a:r>
            <a:r>
              <a:rPr lang="nb-NO" sz="2000" dirty="0" err="1"/>
              <a:t>symbolically</a:t>
            </a:r>
            <a:r>
              <a:rPr lang="nb-NO" sz="2000" dirty="0"/>
              <a:t>. </a:t>
            </a:r>
            <a:br>
              <a:rPr lang="nb-NO" sz="2000" dirty="0"/>
            </a:br>
            <a:r>
              <a:rPr lang="nb-NO" sz="2000" dirty="0"/>
              <a:t>In </a:t>
            </a:r>
            <a:r>
              <a:rPr lang="nb-NO" sz="2000" dirty="0" err="1"/>
              <a:t>adittion</a:t>
            </a:r>
            <a:r>
              <a:rPr lang="nb-NO" sz="2000" dirty="0"/>
              <a:t> </a:t>
            </a:r>
            <a:r>
              <a:rPr lang="nb-NO" sz="2000" dirty="0" err="1"/>
              <a:t>you</a:t>
            </a:r>
            <a:r>
              <a:rPr lang="nb-NO" sz="2000" dirty="0"/>
              <a:t> </a:t>
            </a:r>
            <a:r>
              <a:rPr lang="nb-NO" sz="2000" dirty="0" err="1"/>
              <a:t>can</a:t>
            </a:r>
            <a:r>
              <a:rPr lang="nb-NO" sz="2000" dirty="0"/>
              <a:t>:</a:t>
            </a:r>
            <a:endParaRPr lang="nb-NO" sz="2000" b="1" dirty="0"/>
          </a:p>
          <a:p>
            <a:pPr>
              <a:spcBef>
                <a:spcPts val="1200"/>
              </a:spcBef>
              <a:spcAft>
                <a:spcPts val="600"/>
              </a:spcAft>
            </a:pPr>
            <a:r>
              <a:rPr lang="en-US" sz="2000" b="1" dirty="0"/>
              <a:t>Ask for channeling or guidance </a:t>
            </a:r>
            <a:br>
              <a:rPr lang="en-US" sz="2000" b="1" dirty="0"/>
            </a:br>
            <a:r>
              <a:rPr lang="en-US" sz="2000" b="1" dirty="0"/>
              <a:t>from someone with such abilities</a:t>
            </a:r>
          </a:p>
        </p:txBody>
      </p:sp>
      <p:sp>
        <p:nvSpPr>
          <p:cNvPr id="3" name="TekstSylinder 2">
            <a:extLst>
              <a:ext uri="{FF2B5EF4-FFF2-40B4-BE49-F238E27FC236}">
                <a16:creationId xmlns:a16="http://schemas.microsoft.com/office/drawing/2014/main" id="{69902ABC-F0FA-6AE2-F577-DB5302456E2B}"/>
              </a:ext>
            </a:extLst>
          </p:cNvPr>
          <p:cNvSpPr txBox="1"/>
          <p:nvPr/>
        </p:nvSpPr>
        <p:spPr>
          <a:xfrm>
            <a:off x="543463" y="116867"/>
            <a:ext cx="7695131" cy="584775"/>
          </a:xfrm>
          <a:prstGeom prst="rect">
            <a:avLst/>
          </a:prstGeom>
          <a:noFill/>
        </p:spPr>
        <p:txBody>
          <a:bodyPr wrap="square">
            <a:spAutoFit/>
          </a:bodyPr>
          <a:lstStyle/>
          <a:p>
            <a:pPr lvl="0" algn="ctr">
              <a:spcAft>
                <a:spcPts val="600"/>
              </a:spcAft>
            </a:pPr>
            <a:r>
              <a:rPr lang="en-US" sz="3200" dirty="0">
                <a:solidFill>
                  <a:srgbClr val="C00000"/>
                </a:solidFill>
              </a:rPr>
              <a:t>Perceiving and Following Spiritual Guidance</a:t>
            </a:r>
            <a:endParaRPr lang="nb-NO" sz="3200" dirty="0">
              <a:solidFill>
                <a:srgbClr val="C00000"/>
              </a:solidFill>
            </a:endParaRPr>
          </a:p>
        </p:txBody>
      </p:sp>
    </p:spTree>
    <p:extLst>
      <p:ext uri="{BB962C8B-B14F-4D97-AF65-F5344CB8AC3E}">
        <p14:creationId xmlns:p14="http://schemas.microsoft.com/office/powerpoint/2010/main" val="4057174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B5CE1-6630-867B-A285-DCA27ED19049}"/>
            </a:ext>
          </a:extLst>
        </p:cNvPr>
        <p:cNvGrpSpPr/>
        <p:nvPr/>
      </p:nvGrpSpPr>
      <p:grpSpPr>
        <a:xfrm>
          <a:off x="0" y="0"/>
          <a:ext cx="0" cy="0"/>
          <a:chOff x="0" y="0"/>
          <a:chExt cx="0" cy="0"/>
        </a:xfrm>
      </p:grpSpPr>
      <p:sp>
        <p:nvSpPr>
          <p:cNvPr id="2" name="TekstSylinder 1">
            <a:extLst>
              <a:ext uri="{FF2B5EF4-FFF2-40B4-BE49-F238E27FC236}">
                <a16:creationId xmlns:a16="http://schemas.microsoft.com/office/drawing/2014/main" id="{942FDDFB-B440-386C-1880-D6B9762823AC}"/>
              </a:ext>
            </a:extLst>
          </p:cNvPr>
          <p:cNvSpPr txBox="1"/>
          <p:nvPr/>
        </p:nvSpPr>
        <p:spPr>
          <a:xfrm>
            <a:off x="862274" y="199066"/>
            <a:ext cx="7574361" cy="1077218"/>
          </a:xfrm>
          <a:prstGeom prst="rect">
            <a:avLst/>
          </a:prstGeom>
          <a:noFill/>
        </p:spPr>
        <p:txBody>
          <a:bodyPr wrap="square">
            <a:spAutoFit/>
          </a:bodyPr>
          <a:lstStyle/>
          <a:p>
            <a:pPr lvl="0" algn="ctr">
              <a:spcAft>
                <a:spcPts val="600"/>
              </a:spcAft>
            </a:pPr>
            <a:r>
              <a:rPr lang="en-US" sz="3200" dirty="0">
                <a:solidFill>
                  <a:srgbClr val="C00000"/>
                </a:solidFill>
              </a:rPr>
              <a:t>To develop higher awareness and increased contact with heart, soul and spirit</a:t>
            </a:r>
            <a:endParaRPr lang="nb-NO" sz="3200" dirty="0">
              <a:solidFill>
                <a:srgbClr val="C00000"/>
              </a:solidFill>
            </a:endParaRPr>
          </a:p>
        </p:txBody>
      </p:sp>
      <p:sp>
        <p:nvSpPr>
          <p:cNvPr id="3" name="TekstSylinder 2">
            <a:extLst>
              <a:ext uri="{FF2B5EF4-FFF2-40B4-BE49-F238E27FC236}">
                <a16:creationId xmlns:a16="http://schemas.microsoft.com/office/drawing/2014/main" id="{FEADA26A-DB6F-AA4E-4C10-D82CD428156A}"/>
              </a:ext>
            </a:extLst>
          </p:cNvPr>
          <p:cNvSpPr txBox="1"/>
          <p:nvPr/>
        </p:nvSpPr>
        <p:spPr>
          <a:xfrm>
            <a:off x="1653284" y="2186098"/>
            <a:ext cx="6019750" cy="4247317"/>
          </a:xfrm>
          <a:prstGeom prst="rect">
            <a:avLst/>
          </a:prstGeom>
          <a:solidFill>
            <a:schemeClr val="accent5">
              <a:lumMod val="20000"/>
              <a:lumOff val="80000"/>
            </a:schemeClr>
          </a:solidFill>
        </p:spPr>
        <p:txBody>
          <a:bodyPr wrap="square">
            <a:spAutoFit/>
          </a:bodyPr>
          <a:lstStyle/>
          <a:p>
            <a:pPr marL="800100" lvl="1" indent="-342900">
              <a:spcAft>
                <a:spcPts val="1200"/>
              </a:spcAft>
              <a:buFont typeface="Arial" panose="020B0604020202020204" pitchFamily="34" charset="0"/>
              <a:buChar char="•"/>
            </a:pPr>
            <a:r>
              <a:rPr lang="en-US" sz="2000" dirty="0"/>
              <a:t>To become better at remaining in inner peace and tranquility (Debrief faster after being triggered)</a:t>
            </a:r>
          </a:p>
          <a:p>
            <a:pPr marL="800100" lvl="1" indent="-342900">
              <a:spcAft>
                <a:spcPts val="1200"/>
              </a:spcAft>
              <a:buFont typeface="Arial" panose="020B0604020202020204" pitchFamily="34" charset="0"/>
              <a:buChar char="•"/>
            </a:pPr>
            <a:r>
              <a:rPr lang="en-US" sz="2000" dirty="0"/>
              <a:t>Meditation and yoga – Practice quieting your thoughts. Mindfulness in everyday life – Witnessing awareness</a:t>
            </a:r>
          </a:p>
          <a:p>
            <a:pPr marL="800100" lvl="1" indent="-342900">
              <a:spcAft>
                <a:spcPts val="1200"/>
              </a:spcAft>
              <a:buFont typeface="Arial" panose="020B0604020202020204" pitchFamily="34" charset="0"/>
              <a:buChar char="•"/>
            </a:pPr>
            <a:r>
              <a:rPr lang="en-US" sz="2000" dirty="0"/>
              <a:t>Having a spiritual practice of prayer, meditation and reflection (searching inward and “upwards”.)</a:t>
            </a:r>
          </a:p>
          <a:p>
            <a:pPr marL="800100" lvl="1" indent="-342900">
              <a:spcAft>
                <a:spcPts val="1200"/>
              </a:spcAft>
              <a:buFont typeface="Arial" panose="020B0604020202020204" pitchFamily="34" charset="0"/>
              <a:buChar char="•"/>
            </a:pPr>
            <a:r>
              <a:rPr lang="en-US" sz="2000" dirty="0"/>
              <a:t>What we have been talking about is interpreting dreams and signs and following intuition and the voice of the heart and the longing of the soul.</a:t>
            </a:r>
            <a:endParaRPr lang="nb-NO" sz="2000" dirty="0"/>
          </a:p>
        </p:txBody>
      </p:sp>
      <p:sp>
        <p:nvSpPr>
          <p:cNvPr id="4" name="TekstSylinder 3">
            <a:extLst>
              <a:ext uri="{FF2B5EF4-FFF2-40B4-BE49-F238E27FC236}">
                <a16:creationId xmlns:a16="http://schemas.microsoft.com/office/drawing/2014/main" id="{B6D502E5-5372-EEA3-41A1-03F7072C1B69}"/>
              </a:ext>
            </a:extLst>
          </p:cNvPr>
          <p:cNvSpPr txBox="1"/>
          <p:nvPr/>
        </p:nvSpPr>
        <p:spPr>
          <a:xfrm>
            <a:off x="2765611" y="1362634"/>
            <a:ext cx="3612777" cy="461665"/>
          </a:xfrm>
          <a:prstGeom prst="rect">
            <a:avLst/>
          </a:prstGeom>
          <a:noFill/>
        </p:spPr>
        <p:txBody>
          <a:bodyPr wrap="square" rtlCol="0">
            <a:spAutoFit/>
          </a:bodyPr>
          <a:lstStyle/>
          <a:p>
            <a:pPr algn="ctr"/>
            <a:r>
              <a:rPr lang="nb-NO" sz="2400" b="1" dirty="0" err="1"/>
              <a:t>Summary</a:t>
            </a:r>
            <a:endParaRPr lang="nb-NO" sz="2400" b="1" dirty="0"/>
          </a:p>
        </p:txBody>
      </p:sp>
    </p:spTree>
    <p:extLst>
      <p:ext uri="{BB962C8B-B14F-4D97-AF65-F5344CB8AC3E}">
        <p14:creationId xmlns:p14="http://schemas.microsoft.com/office/powerpoint/2010/main" val="1759736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ACD68134-F4C0-060C-F3D1-52A0538D70F7}"/>
              </a:ext>
            </a:extLst>
          </p:cNvPr>
          <p:cNvSpPr txBox="1"/>
          <p:nvPr/>
        </p:nvSpPr>
        <p:spPr>
          <a:xfrm>
            <a:off x="878541" y="1299882"/>
            <a:ext cx="6721332" cy="1446550"/>
          </a:xfrm>
          <a:prstGeom prst="rect">
            <a:avLst/>
          </a:prstGeom>
          <a:noFill/>
        </p:spPr>
        <p:txBody>
          <a:bodyPr wrap="square" rtlCol="0">
            <a:spAutoFit/>
          </a:bodyPr>
          <a:lstStyle/>
          <a:p>
            <a:pPr algn="ctr"/>
            <a:r>
              <a:rPr lang="en-US" sz="4400" dirty="0">
                <a:solidFill>
                  <a:srgbClr val="630EE0"/>
                </a:solidFill>
              </a:rPr>
              <a:t>Increasing Spiritual Power and Manifestation Ability</a:t>
            </a:r>
            <a:endParaRPr lang="nb-NO" sz="4400" dirty="0">
              <a:solidFill>
                <a:srgbClr val="630EE0"/>
              </a:solidFill>
            </a:endParaRPr>
          </a:p>
        </p:txBody>
      </p:sp>
    </p:spTree>
    <p:extLst>
      <p:ext uri="{BB962C8B-B14F-4D97-AF65-F5344CB8AC3E}">
        <p14:creationId xmlns:p14="http://schemas.microsoft.com/office/powerpoint/2010/main" val="1173281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DF0FC-0EEE-F497-6A43-3DD88B74E128}"/>
            </a:ext>
          </a:extLst>
        </p:cNvPr>
        <p:cNvGrpSpPr/>
        <p:nvPr/>
      </p:nvGrpSpPr>
      <p:grpSpPr>
        <a:xfrm>
          <a:off x="0" y="0"/>
          <a:ext cx="0" cy="0"/>
          <a:chOff x="0" y="0"/>
          <a:chExt cx="0" cy="0"/>
        </a:xfrm>
      </p:grpSpPr>
      <p:sp>
        <p:nvSpPr>
          <p:cNvPr id="2" name="TekstSylinder 1">
            <a:extLst>
              <a:ext uri="{FF2B5EF4-FFF2-40B4-BE49-F238E27FC236}">
                <a16:creationId xmlns:a16="http://schemas.microsoft.com/office/drawing/2014/main" id="{BF4C4D13-7D3C-0C5C-4EC3-F4E71AF6B217}"/>
              </a:ext>
            </a:extLst>
          </p:cNvPr>
          <p:cNvSpPr txBox="1"/>
          <p:nvPr/>
        </p:nvSpPr>
        <p:spPr>
          <a:xfrm>
            <a:off x="957009" y="166918"/>
            <a:ext cx="7229981" cy="584775"/>
          </a:xfrm>
          <a:prstGeom prst="rect">
            <a:avLst/>
          </a:prstGeom>
          <a:noFill/>
        </p:spPr>
        <p:txBody>
          <a:bodyPr wrap="square">
            <a:spAutoFit/>
          </a:bodyPr>
          <a:lstStyle/>
          <a:p>
            <a:pPr algn="ctr">
              <a:spcAft>
                <a:spcPts val="600"/>
              </a:spcAft>
            </a:pPr>
            <a:r>
              <a:rPr lang="en-US" sz="3200" dirty="0">
                <a:solidFill>
                  <a:srgbClr val="C00000"/>
                </a:solidFill>
              </a:rPr>
              <a:t>Releasing Creativity and Creative Power</a:t>
            </a:r>
            <a:endParaRPr lang="nb-NO" sz="3200" dirty="0">
              <a:solidFill>
                <a:srgbClr val="C00000"/>
              </a:solidFill>
            </a:endParaRPr>
          </a:p>
        </p:txBody>
      </p:sp>
      <p:sp>
        <p:nvSpPr>
          <p:cNvPr id="4" name="TekstSylinder 3">
            <a:extLst>
              <a:ext uri="{FF2B5EF4-FFF2-40B4-BE49-F238E27FC236}">
                <a16:creationId xmlns:a16="http://schemas.microsoft.com/office/drawing/2014/main" id="{FBED7C2D-0D84-D337-F8CC-B903994B4698}"/>
              </a:ext>
            </a:extLst>
          </p:cNvPr>
          <p:cNvSpPr txBox="1"/>
          <p:nvPr/>
        </p:nvSpPr>
        <p:spPr>
          <a:xfrm>
            <a:off x="1288971" y="1606490"/>
            <a:ext cx="6566060" cy="4401205"/>
          </a:xfrm>
          <a:prstGeom prst="rect">
            <a:avLst/>
          </a:prstGeom>
          <a:noFill/>
        </p:spPr>
        <p:txBody>
          <a:bodyPr wrap="square">
            <a:spAutoFit/>
          </a:bodyPr>
          <a:lstStyle/>
          <a:p>
            <a:pPr>
              <a:spcAft>
                <a:spcPts val="1200"/>
              </a:spcAft>
            </a:pPr>
            <a:r>
              <a:rPr lang="en-US" sz="2000" b="1" kern="150" dirty="0">
                <a:ea typeface="Times New Roman" panose="02020603050405020304" pitchFamily="18" charset="0"/>
              </a:rPr>
              <a:t>Using your imagination </a:t>
            </a:r>
            <a:br>
              <a:rPr lang="en-US" sz="2000" kern="150" dirty="0">
                <a:ea typeface="Times New Roman" panose="02020603050405020304" pitchFamily="18" charset="0"/>
              </a:rPr>
            </a:br>
            <a:r>
              <a:rPr lang="en-US" sz="2000" kern="150" dirty="0">
                <a:ea typeface="Times New Roman" panose="02020603050405020304" pitchFamily="18" charset="0"/>
              </a:rPr>
              <a:t>Let your imagination run wild! Be open! </a:t>
            </a:r>
            <a:br>
              <a:rPr lang="en-US" sz="2000" kern="150" dirty="0">
                <a:ea typeface="Times New Roman" panose="02020603050405020304" pitchFamily="18" charset="0"/>
              </a:rPr>
            </a:br>
            <a:r>
              <a:rPr lang="en-US" sz="2000" kern="150" dirty="0">
                <a:ea typeface="Times New Roman" panose="02020603050405020304" pitchFamily="18" charset="0"/>
              </a:rPr>
              <a:t>Let things happen! Be in life energy!</a:t>
            </a:r>
          </a:p>
          <a:p>
            <a:pPr>
              <a:spcAft>
                <a:spcPts val="1200"/>
              </a:spcAft>
            </a:pPr>
            <a:r>
              <a:rPr lang="en-US" sz="2000" b="1" kern="150" dirty="0">
                <a:ea typeface="Times New Roman" panose="02020603050405020304" pitchFamily="18" charset="0"/>
              </a:rPr>
              <a:t>To ​​wish, long for and pray for something better </a:t>
            </a:r>
            <a:br>
              <a:rPr lang="en-US" sz="2000" kern="150" dirty="0">
                <a:ea typeface="Times New Roman" panose="02020603050405020304" pitchFamily="18" charset="0"/>
              </a:rPr>
            </a:br>
            <a:r>
              <a:rPr lang="en-US" sz="2000" kern="150" dirty="0">
                <a:ea typeface="Times New Roman" panose="02020603050405020304" pitchFamily="18" charset="0"/>
              </a:rPr>
              <a:t>This is how you become like a magnet that attracts it.</a:t>
            </a:r>
          </a:p>
          <a:p>
            <a:pPr>
              <a:spcAft>
                <a:spcPts val="1200"/>
              </a:spcAft>
            </a:pPr>
            <a:r>
              <a:rPr lang="en-US" sz="2000" b="1" kern="150" dirty="0">
                <a:ea typeface="Times New Roman" panose="02020603050405020304" pitchFamily="18" charset="0"/>
              </a:rPr>
              <a:t>To ask questions and be open to new answers </a:t>
            </a:r>
            <a:br>
              <a:rPr lang="en-US" sz="2000" kern="150" dirty="0">
                <a:ea typeface="Times New Roman" panose="02020603050405020304" pitchFamily="18" charset="0"/>
              </a:rPr>
            </a:br>
            <a:r>
              <a:rPr lang="en-US" sz="2000" kern="150" dirty="0">
                <a:ea typeface="Times New Roman" panose="02020603050405020304" pitchFamily="18" charset="0"/>
              </a:rPr>
              <a:t>The most important thing is to ask the right questions. </a:t>
            </a:r>
            <a:br>
              <a:rPr lang="en-US" sz="2000" kern="150" dirty="0">
                <a:ea typeface="Times New Roman" panose="02020603050405020304" pitchFamily="18" charset="0"/>
              </a:rPr>
            </a:br>
            <a:r>
              <a:rPr lang="en-US" sz="2000" kern="150" dirty="0">
                <a:ea typeface="Times New Roman" panose="02020603050405020304" pitchFamily="18" charset="0"/>
              </a:rPr>
              <a:t>Then the answers will come by themselves!</a:t>
            </a:r>
          </a:p>
          <a:p>
            <a:r>
              <a:rPr lang="en-US" sz="2000" b="1" kern="150" dirty="0">
                <a:ea typeface="Times New Roman" panose="02020603050405020304" pitchFamily="18" charset="0"/>
              </a:rPr>
              <a:t>Several ways to find or get answers</a:t>
            </a:r>
          </a:p>
          <a:p>
            <a:r>
              <a:rPr lang="en-US" sz="2000" kern="150" dirty="0">
                <a:ea typeface="Times New Roman" panose="02020603050405020304" pitchFamily="18" charset="0"/>
              </a:rPr>
              <a:t>Logical analysis</a:t>
            </a:r>
          </a:p>
          <a:p>
            <a:r>
              <a:rPr lang="en-US" sz="2000" kern="150" dirty="0">
                <a:ea typeface="Times New Roman" panose="02020603050405020304" pitchFamily="18" charset="0"/>
              </a:rPr>
              <a:t>Practical experiments</a:t>
            </a:r>
          </a:p>
          <a:p>
            <a:r>
              <a:rPr lang="en-US" sz="2000" kern="150" dirty="0">
                <a:ea typeface="Times New Roman" panose="02020603050405020304" pitchFamily="18" charset="0"/>
              </a:rPr>
              <a:t>Spiritual question and answer (pray, wait and receive)</a:t>
            </a:r>
            <a:endParaRPr lang="nb-NO" kern="150" dirty="0">
              <a:effectLst/>
              <a:ea typeface="Times New Roman" panose="02020603050405020304" pitchFamily="18" charset="0"/>
            </a:endParaRPr>
          </a:p>
        </p:txBody>
      </p:sp>
      <p:sp>
        <p:nvSpPr>
          <p:cNvPr id="6" name="TekstSylinder 5">
            <a:extLst>
              <a:ext uri="{FF2B5EF4-FFF2-40B4-BE49-F238E27FC236}">
                <a16:creationId xmlns:a16="http://schemas.microsoft.com/office/drawing/2014/main" id="{9B1F149E-25EC-35B1-D2B8-817D8A9D5415}"/>
              </a:ext>
            </a:extLst>
          </p:cNvPr>
          <p:cNvSpPr txBox="1"/>
          <p:nvPr/>
        </p:nvSpPr>
        <p:spPr>
          <a:xfrm>
            <a:off x="1527473" y="850305"/>
            <a:ext cx="6158670" cy="646331"/>
          </a:xfrm>
          <a:prstGeom prst="rect">
            <a:avLst/>
          </a:prstGeom>
          <a:solidFill>
            <a:schemeClr val="accent1">
              <a:lumMod val="20000"/>
              <a:lumOff val="80000"/>
            </a:schemeClr>
          </a:solidFill>
        </p:spPr>
        <p:txBody>
          <a:bodyPr wrap="square">
            <a:spAutoFit/>
          </a:bodyPr>
          <a:lstStyle/>
          <a:p>
            <a:pPr>
              <a:spcAft>
                <a:spcPts val="1200"/>
              </a:spcAft>
            </a:pPr>
            <a:r>
              <a:rPr lang="en-US" kern="150" dirty="0">
                <a:ea typeface="Times New Roman" panose="02020603050405020304" pitchFamily="18" charset="0"/>
              </a:rPr>
              <a:t>Creativity comes from our spiritual power. The more spiritual connection you have, the more creative you will be able to be.</a:t>
            </a:r>
            <a:endParaRPr lang="nb-NO" sz="1800" b="1" kern="150" dirty="0">
              <a:effectLst/>
              <a:ea typeface="Times New Roman" panose="02020603050405020304" pitchFamily="18" charset="0"/>
            </a:endParaRPr>
          </a:p>
        </p:txBody>
      </p:sp>
      <p:sp>
        <p:nvSpPr>
          <p:cNvPr id="3" name="TekstSylinder 2">
            <a:extLst>
              <a:ext uri="{FF2B5EF4-FFF2-40B4-BE49-F238E27FC236}">
                <a16:creationId xmlns:a16="http://schemas.microsoft.com/office/drawing/2014/main" id="{6B37C6AA-0122-849B-B802-0E1F4E78D580}"/>
              </a:ext>
            </a:extLst>
          </p:cNvPr>
          <p:cNvSpPr txBox="1"/>
          <p:nvPr/>
        </p:nvSpPr>
        <p:spPr>
          <a:xfrm>
            <a:off x="1240139" y="6007695"/>
            <a:ext cx="6213084" cy="707886"/>
          </a:xfrm>
          <a:prstGeom prst="rect">
            <a:avLst/>
          </a:prstGeom>
          <a:solidFill>
            <a:srgbClr val="F6C3FF"/>
          </a:solidFill>
        </p:spPr>
        <p:txBody>
          <a:bodyPr wrap="square" rtlCol="0">
            <a:spAutoFit/>
          </a:bodyPr>
          <a:lstStyle/>
          <a:p>
            <a:pPr algn="ctr"/>
            <a:r>
              <a:rPr lang="en-US" sz="2000" dirty="0"/>
              <a:t>Basic training in attracting what we want and long for:</a:t>
            </a:r>
          </a:p>
          <a:p>
            <a:pPr algn="ctr"/>
            <a:r>
              <a:rPr lang="en-US" sz="2000" dirty="0"/>
              <a:t>Rhonda Byrne: </a:t>
            </a:r>
            <a:r>
              <a:rPr lang="en-US" sz="2000" i="1" dirty="0"/>
              <a:t>The Secret. </a:t>
            </a:r>
            <a:r>
              <a:rPr lang="en-US" sz="2000" dirty="0"/>
              <a:t>Book, film, videos.</a:t>
            </a:r>
            <a:endParaRPr lang="nb-NO" sz="2000" dirty="0"/>
          </a:p>
        </p:txBody>
      </p:sp>
    </p:spTree>
    <p:extLst>
      <p:ext uri="{BB962C8B-B14F-4D97-AF65-F5344CB8AC3E}">
        <p14:creationId xmlns:p14="http://schemas.microsoft.com/office/powerpoint/2010/main" val="429018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9E69A-C0C8-DB2C-B25A-9A4B4261505A}"/>
            </a:ext>
          </a:extLst>
        </p:cNvPr>
        <p:cNvGrpSpPr/>
        <p:nvPr/>
      </p:nvGrpSpPr>
      <p:grpSpPr>
        <a:xfrm>
          <a:off x="0" y="0"/>
          <a:ext cx="0" cy="0"/>
          <a:chOff x="0" y="0"/>
          <a:chExt cx="0" cy="0"/>
        </a:xfrm>
      </p:grpSpPr>
      <p:sp>
        <p:nvSpPr>
          <p:cNvPr id="2" name="TekstSylinder 1">
            <a:extLst>
              <a:ext uri="{FF2B5EF4-FFF2-40B4-BE49-F238E27FC236}">
                <a16:creationId xmlns:a16="http://schemas.microsoft.com/office/drawing/2014/main" id="{47DAB944-E4B9-5DED-01E1-9C1A4CF9A91F}"/>
              </a:ext>
            </a:extLst>
          </p:cNvPr>
          <p:cNvSpPr txBox="1"/>
          <p:nvPr/>
        </p:nvSpPr>
        <p:spPr>
          <a:xfrm>
            <a:off x="0" y="0"/>
            <a:ext cx="6129618" cy="1224181"/>
          </a:xfrm>
          <a:prstGeom prst="rect">
            <a:avLst/>
          </a:prstGeom>
          <a:noFill/>
        </p:spPr>
        <p:txBody>
          <a:bodyPr wrap="square" rtlCol="0">
            <a:spAutoFit/>
          </a:bodyPr>
          <a:lstStyle/>
          <a:p>
            <a:pPr algn="ctr">
              <a:lnSpc>
                <a:spcPct val="150000"/>
              </a:lnSpc>
              <a:spcAft>
                <a:spcPts val="1200"/>
              </a:spcAft>
            </a:pPr>
            <a:r>
              <a:rPr lang="nb-NO" sz="2800" kern="0" dirty="0">
                <a:solidFill>
                  <a:srgbClr val="C00000"/>
                </a:solidFill>
                <a:latin typeface="Arial" panose="020B0604020202020204" pitchFamily="34" charset="0"/>
              </a:rPr>
              <a:t>Applying Spiritual Creative Power</a:t>
            </a:r>
            <a:br>
              <a:rPr lang="nb-NO" sz="2800" kern="0" dirty="0">
                <a:solidFill>
                  <a:srgbClr val="C00000"/>
                </a:solidFill>
                <a:latin typeface="Arial" panose="020B0604020202020204" pitchFamily="34" charset="0"/>
              </a:rPr>
            </a:br>
            <a:r>
              <a:rPr lang="nb-NO" sz="2400" kern="0" dirty="0">
                <a:latin typeface="Arial" panose="020B0604020202020204" pitchFamily="34" charset="0"/>
              </a:rPr>
              <a:t>The Spiritual </a:t>
            </a:r>
            <a:r>
              <a:rPr lang="nb-NO" sz="2400" kern="0" dirty="0" err="1">
                <a:latin typeface="Arial" panose="020B0604020202020204" pitchFamily="34" charset="0"/>
              </a:rPr>
              <a:t>Success</a:t>
            </a:r>
            <a:r>
              <a:rPr lang="nb-NO" sz="2400" kern="0" dirty="0">
                <a:latin typeface="Arial" panose="020B0604020202020204" pitchFamily="34" charset="0"/>
              </a:rPr>
              <a:t> </a:t>
            </a:r>
            <a:r>
              <a:rPr lang="nb-NO" sz="2400" kern="0" dirty="0" err="1">
                <a:latin typeface="Arial" panose="020B0604020202020204" pitchFamily="34" charset="0"/>
              </a:rPr>
              <a:t>Formula</a:t>
            </a:r>
            <a:endParaRPr lang="nb-NO" sz="2400" kern="0" dirty="0">
              <a:latin typeface="Arial" panose="020B0604020202020204" pitchFamily="34" charset="0"/>
            </a:endParaRPr>
          </a:p>
        </p:txBody>
      </p:sp>
      <p:graphicFrame>
        <p:nvGraphicFramePr>
          <p:cNvPr id="4" name="Tabell 3">
            <a:extLst>
              <a:ext uri="{FF2B5EF4-FFF2-40B4-BE49-F238E27FC236}">
                <a16:creationId xmlns:a16="http://schemas.microsoft.com/office/drawing/2014/main" id="{D878A966-5CFC-FB2B-F563-0E30CD575241}"/>
              </a:ext>
            </a:extLst>
          </p:cNvPr>
          <p:cNvGraphicFramePr>
            <a:graphicFrameLocks noGrp="1"/>
          </p:cNvGraphicFramePr>
          <p:nvPr>
            <p:extLst>
              <p:ext uri="{D42A27DB-BD31-4B8C-83A1-F6EECF244321}">
                <p14:modId xmlns:p14="http://schemas.microsoft.com/office/powerpoint/2010/main" val="3641725477"/>
              </p:ext>
            </p:extLst>
          </p:nvPr>
        </p:nvGraphicFramePr>
        <p:xfrm>
          <a:off x="1143152" y="1417237"/>
          <a:ext cx="4567532" cy="4431473"/>
        </p:xfrm>
        <a:graphic>
          <a:graphicData uri="http://schemas.openxmlformats.org/drawingml/2006/table">
            <a:tbl>
              <a:tblPr firstRow="1" firstCol="1" bandRow="1">
                <a:tableStyleId>{5940675A-B579-460E-94D1-54222C63F5DA}</a:tableStyleId>
              </a:tblPr>
              <a:tblGrid>
                <a:gridCol w="4567532">
                  <a:extLst>
                    <a:ext uri="{9D8B030D-6E8A-4147-A177-3AD203B41FA5}">
                      <a16:colId xmlns:a16="http://schemas.microsoft.com/office/drawing/2014/main" val="371447829"/>
                    </a:ext>
                  </a:extLst>
                </a:gridCol>
              </a:tblGrid>
              <a:tr h="457354">
                <a:tc>
                  <a:txBody>
                    <a:bodyPr/>
                    <a:lstStyle/>
                    <a:p>
                      <a:pPr algn="ctr">
                        <a:lnSpc>
                          <a:spcPct val="115000"/>
                        </a:lnSpc>
                        <a:spcAft>
                          <a:spcPts val="1000"/>
                        </a:spcAft>
                      </a:pPr>
                      <a:r>
                        <a:rPr lang="nb-NO" sz="2400" b="1" dirty="0" err="1">
                          <a:effectLst/>
                          <a:latin typeface="Calibri" panose="020F0502020204030204" pitchFamily="34" charset="0"/>
                          <a:ea typeface="Calibri" panose="020F0502020204030204" pitchFamily="34" charset="0"/>
                          <a:cs typeface="Times New Roman" panose="02020603050405020304" pitchFamily="18" charset="0"/>
                        </a:rPr>
                        <a:t>What</a:t>
                      </a:r>
                      <a:r>
                        <a:rPr lang="nb-NO" sz="2400" b="1" dirty="0">
                          <a:effectLst/>
                          <a:latin typeface="Calibri" panose="020F0502020204030204" pitchFamily="34" charset="0"/>
                          <a:ea typeface="Calibri" panose="020F0502020204030204" pitchFamily="34" charset="0"/>
                          <a:cs typeface="Times New Roman" panose="02020603050405020304" pitchFamily="18" charset="0"/>
                        </a:rPr>
                        <a:t> </a:t>
                      </a:r>
                      <a:r>
                        <a:rPr lang="nb-NO" sz="2400" b="1" dirty="0" err="1">
                          <a:effectLst/>
                          <a:latin typeface="Calibri" panose="020F0502020204030204" pitchFamily="34" charset="0"/>
                          <a:ea typeface="Calibri" panose="020F0502020204030204" pitchFamily="34" charset="0"/>
                          <a:cs typeface="Times New Roman" panose="02020603050405020304" pitchFamily="18" charset="0"/>
                        </a:rPr>
                        <a:t>you</a:t>
                      </a:r>
                      <a:r>
                        <a:rPr lang="nb-NO" sz="2400" b="1" dirty="0">
                          <a:effectLst/>
                          <a:latin typeface="Calibri" panose="020F0502020204030204" pitchFamily="34" charset="0"/>
                          <a:ea typeface="Calibri" panose="020F0502020204030204" pitchFamily="34" charset="0"/>
                          <a:cs typeface="Times New Roman" panose="02020603050405020304" pitchFamily="18" charset="0"/>
                        </a:rPr>
                        <a:t> must do and have</a:t>
                      </a:r>
                    </a:p>
                  </a:txBody>
                  <a:tcPr marL="68580" marR="68580" marT="0" marB="0" anchor="ctr"/>
                </a:tc>
                <a:extLst>
                  <a:ext uri="{0D108BD9-81ED-4DB2-BD59-A6C34878D82A}">
                    <a16:rowId xmlns:a16="http://schemas.microsoft.com/office/drawing/2014/main" val="586113017"/>
                  </a:ext>
                </a:extLst>
              </a:tr>
              <a:tr h="5462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2200" kern="1200" dirty="0" err="1">
                          <a:solidFill>
                            <a:schemeClr val="dk1"/>
                          </a:solidFill>
                          <a:effectLst/>
                        </a:rPr>
                        <a:t>Burning</a:t>
                      </a:r>
                      <a:r>
                        <a:rPr lang="nb-NO" sz="2200" kern="1200" dirty="0">
                          <a:solidFill>
                            <a:schemeClr val="dk1"/>
                          </a:solidFill>
                          <a:effectLst/>
                        </a:rPr>
                        <a:t> </a:t>
                      </a:r>
                      <a:r>
                        <a:rPr lang="nb-NO" sz="2200" kern="1200" dirty="0" err="1">
                          <a:solidFill>
                            <a:schemeClr val="dk1"/>
                          </a:solidFill>
                          <a:effectLst/>
                        </a:rPr>
                        <a:t>desire</a:t>
                      </a:r>
                      <a:r>
                        <a:rPr lang="nb-NO" sz="2200" kern="1200" dirty="0">
                          <a:solidFill>
                            <a:schemeClr val="dk1"/>
                          </a:solidFill>
                          <a:effectLst/>
                        </a:rPr>
                        <a:t> and </a:t>
                      </a:r>
                      <a:r>
                        <a:rPr lang="nb-NO" sz="2200" kern="1200" dirty="0" err="1">
                          <a:solidFill>
                            <a:schemeClr val="dk1"/>
                          </a:solidFill>
                          <a:effectLst/>
                        </a:rPr>
                        <a:t>determination</a:t>
                      </a:r>
                      <a:endParaRPr lang="nb-NO" sz="2200" dirty="0">
                        <a:effectLst/>
                        <a:latin typeface="+mn-lt"/>
                      </a:endParaRPr>
                    </a:p>
                  </a:txBody>
                  <a:tcPr marL="68580" marR="68580" marT="0" marB="0" anchor="ctr"/>
                </a:tc>
                <a:extLst>
                  <a:ext uri="{0D108BD9-81ED-4DB2-BD59-A6C34878D82A}">
                    <a16:rowId xmlns:a16="http://schemas.microsoft.com/office/drawing/2014/main" val="2189582686"/>
                  </a:ext>
                </a:extLst>
              </a:tr>
              <a:tr h="528138">
                <a:tc>
                  <a:txBody>
                    <a:bodyPr/>
                    <a:lstStyle/>
                    <a:p>
                      <a:pPr>
                        <a:lnSpc>
                          <a:spcPct val="100000"/>
                        </a:lnSpc>
                        <a:spcBef>
                          <a:spcPts val="1200"/>
                        </a:spcBef>
                        <a:spcAft>
                          <a:spcPts val="1200"/>
                        </a:spcAft>
                      </a:pPr>
                      <a:r>
                        <a:rPr lang="nb-NO" sz="2200" kern="1200" dirty="0" err="1">
                          <a:solidFill>
                            <a:schemeClr val="dk1"/>
                          </a:solidFill>
                          <a:effectLst/>
                        </a:rPr>
                        <a:t>Unshakable</a:t>
                      </a:r>
                      <a:r>
                        <a:rPr lang="nb-NO" sz="2200" kern="1200" dirty="0">
                          <a:solidFill>
                            <a:schemeClr val="dk1"/>
                          </a:solidFill>
                          <a:effectLst/>
                        </a:rPr>
                        <a:t> </a:t>
                      </a:r>
                      <a:r>
                        <a:rPr lang="nb-NO" sz="2200" kern="1200" dirty="0" err="1">
                          <a:solidFill>
                            <a:schemeClr val="dk1"/>
                          </a:solidFill>
                          <a:effectLst/>
                        </a:rPr>
                        <a:t>faith</a:t>
                      </a:r>
                      <a:r>
                        <a:rPr lang="nb-NO" sz="2200" kern="1200" dirty="0">
                          <a:solidFill>
                            <a:schemeClr val="dk1"/>
                          </a:solidFill>
                          <a:effectLst/>
                        </a:rPr>
                        <a:t> and trust</a:t>
                      </a:r>
                      <a:r>
                        <a:rPr lang="nb-NO" sz="2200" dirty="0">
                          <a:effectLst/>
                        </a:rPr>
                        <a:t>  </a:t>
                      </a:r>
                      <a:endParaRPr lang="nb-NO" sz="22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26189279"/>
                  </a:ext>
                </a:extLst>
              </a:tr>
              <a:tr h="936698">
                <a:tc>
                  <a:txBody>
                    <a:bodyPr/>
                    <a:lstStyle/>
                    <a:p>
                      <a:pPr>
                        <a:lnSpc>
                          <a:spcPct val="100000"/>
                        </a:lnSpc>
                        <a:spcBef>
                          <a:spcPts val="1200"/>
                        </a:spcBef>
                        <a:spcAft>
                          <a:spcPts val="1200"/>
                        </a:spcAft>
                      </a:pPr>
                      <a:r>
                        <a:rPr lang="en-US" sz="2200" dirty="0">
                          <a:effectLst/>
                        </a:rPr>
                        <a:t>Longing and vividly imagine, wish </a:t>
                      </a:r>
                      <a:br>
                        <a:rPr lang="en-US" sz="2200" dirty="0">
                          <a:effectLst/>
                        </a:rPr>
                      </a:br>
                      <a:r>
                        <a:rPr lang="en-US" sz="2200" dirty="0">
                          <a:effectLst/>
                        </a:rPr>
                        <a:t>and pray for what you desire</a:t>
                      </a:r>
                      <a:r>
                        <a:rPr lang="nb-NO" sz="2200" dirty="0">
                          <a:effectLst/>
                        </a:rPr>
                        <a:t>  </a:t>
                      </a:r>
                      <a:endParaRPr lang="nb-NO" sz="22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29333442"/>
                  </a:ext>
                </a:extLst>
              </a:tr>
              <a:tr h="534616">
                <a:tc>
                  <a:txBody>
                    <a:bodyPr/>
                    <a:lstStyle/>
                    <a:p>
                      <a:pPr>
                        <a:lnSpc>
                          <a:spcPct val="100000"/>
                        </a:lnSpc>
                        <a:spcBef>
                          <a:spcPts val="1200"/>
                        </a:spcBef>
                        <a:spcAft>
                          <a:spcPts val="1200"/>
                        </a:spcAft>
                      </a:pPr>
                      <a:r>
                        <a:rPr lang="en-GB" sz="2200" kern="1200" dirty="0">
                          <a:solidFill>
                            <a:schemeClr val="dk1"/>
                          </a:solidFill>
                          <a:effectLst/>
                        </a:rPr>
                        <a:t>A solid plan and follow-through</a:t>
                      </a:r>
                      <a:endParaRPr lang="nb-NO" sz="22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7244676"/>
                  </a:ext>
                </a:extLst>
              </a:tr>
              <a:tr h="900325">
                <a:tc>
                  <a:txBody>
                    <a:bodyPr/>
                    <a:lstStyle/>
                    <a:p>
                      <a:pPr>
                        <a:lnSpc>
                          <a:spcPct val="100000"/>
                        </a:lnSpc>
                        <a:spcBef>
                          <a:spcPts val="1200"/>
                        </a:spcBef>
                        <a:spcAft>
                          <a:spcPts val="1200"/>
                        </a:spcAft>
                      </a:pPr>
                      <a:r>
                        <a:rPr lang="nb-NO" sz="2200" kern="1200" dirty="0" err="1">
                          <a:solidFill>
                            <a:schemeClr val="dk1"/>
                          </a:solidFill>
                          <a:effectLst/>
                        </a:rPr>
                        <a:t>Mastermind</a:t>
                      </a:r>
                      <a:r>
                        <a:rPr lang="nb-NO" sz="2200" kern="1200" dirty="0">
                          <a:solidFill>
                            <a:schemeClr val="dk1"/>
                          </a:solidFill>
                          <a:effectLst/>
                        </a:rPr>
                        <a:t> </a:t>
                      </a:r>
                      <a:r>
                        <a:rPr lang="nb-NO" sz="2200" kern="1200" dirty="0" err="1">
                          <a:solidFill>
                            <a:schemeClr val="dk1"/>
                          </a:solidFill>
                          <a:effectLst/>
                        </a:rPr>
                        <a:t>group</a:t>
                      </a:r>
                      <a:r>
                        <a:rPr lang="nb-NO" sz="2200" kern="1200" dirty="0">
                          <a:solidFill>
                            <a:schemeClr val="dk1"/>
                          </a:solidFill>
                          <a:effectLst/>
                        </a:rPr>
                        <a:t> </a:t>
                      </a:r>
                      <a:r>
                        <a:rPr lang="nb-NO" sz="2200" kern="1200" dirty="0" err="1">
                          <a:solidFill>
                            <a:schemeClr val="dk1"/>
                          </a:solidFill>
                          <a:effectLst/>
                        </a:rPr>
                        <a:t>who</a:t>
                      </a:r>
                      <a:r>
                        <a:rPr lang="nb-NO" sz="2200" kern="1200" dirty="0">
                          <a:solidFill>
                            <a:schemeClr val="dk1"/>
                          </a:solidFill>
                          <a:effectLst/>
                        </a:rPr>
                        <a:t> </a:t>
                      </a:r>
                      <a:r>
                        <a:rPr lang="nb-NO" sz="2200" kern="1200" dirty="0" err="1">
                          <a:solidFill>
                            <a:schemeClr val="dk1"/>
                          </a:solidFill>
                          <a:effectLst/>
                        </a:rPr>
                        <a:t>helps</a:t>
                      </a:r>
                      <a:r>
                        <a:rPr lang="nb-NO" sz="2200" kern="1200" dirty="0">
                          <a:solidFill>
                            <a:schemeClr val="dk1"/>
                          </a:solidFill>
                          <a:effectLst/>
                        </a:rPr>
                        <a:t> </a:t>
                      </a:r>
                      <a:r>
                        <a:rPr lang="nb-NO" sz="2200" kern="1200" dirty="0" err="1">
                          <a:solidFill>
                            <a:schemeClr val="dk1"/>
                          </a:solidFill>
                          <a:effectLst/>
                        </a:rPr>
                        <a:t>you</a:t>
                      </a:r>
                      <a:r>
                        <a:rPr lang="nb-NO" sz="2200" kern="1200" dirty="0">
                          <a:solidFill>
                            <a:schemeClr val="dk1"/>
                          </a:solidFill>
                          <a:effectLst/>
                        </a:rPr>
                        <a:t> </a:t>
                      </a:r>
                      <a:r>
                        <a:rPr lang="nb-NO" sz="2200" kern="1200" dirty="0" err="1">
                          <a:solidFill>
                            <a:schemeClr val="dk1"/>
                          </a:solidFill>
                          <a:effectLst/>
                        </a:rPr>
                        <a:t>materialize</a:t>
                      </a:r>
                      <a:r>
                        <a:rPr lang="nb-NO" sz="2200" kern="1200" dirty="0">
                          <a:solidFill>
                            <a:schemeClr val="dk1"/>
                          </a:solidFill>
                          <a:effectLst/>
                        </a:rPr>
                        <a:t> </a:t>
                      </a:r>
                      <a:r>
                        <a:rPr lang="nb-NO" sz="2200" kern="1200" dirty="0" err="1">
                          <a:solidFill>
                            <a:schemeClr val="dk1"/>
                          </a:solidFill>
                          <a:effectLst/>
                        </a:rPr>
                        <a:t>what</a:t>
                      </a:r>
                      <a:r>
                        <a:rPr lang="nb-NO" sz="2200" kern="1200" dirty="0">
                          <a:solidFill>
                            <a:schemeClr val="dk1"/>
                          </a:solidFill>
                          <a:effectLst/>
                        </a:rPr>
                        <a:t> </a:t>
                      </a:r>
                      <a:r>
                        <a:rPr lang="nb-NO" sz="2200" kern="1200" dirty="0" err="1">
                          <a:solidFill>
                            <a:schemeClr val="dk1"/>
                          </a:solidFill>
                          <a:effectLst/>
                        </a:rPr>
                        <a:t>you</a:t>
                      </a:r>
                      <a:r>
                        <a:rPr lang="nb-NO" sz="2200" kern="1200" dirty="0">
                          <a:solidFill>
                            <a:schemeClr val="dk1"/>
                          </a:solidFill>
                          <a:effectLst/>
                        </a:rPr>
                        <a:t> </a:t>
                      </a:r>
                      <a:r>
                        <a:rPr lang="nb-NO" sz="2200" kern="1200" dirty="0" err="1">
                          <a:solidFill>
                            <a:schemeClr val="dk1"/>
                          </a:solidFill>
                          <a:effectLst/>
                        </a:rPr>
                        <a:t>want</a:t>
                      </a:r>
                      <a:r>
                        <a:rPr lang="nb-NO" sz="2200" kern="1200" dirty="0">
                          <a:solidFill>
                            <a:schemeClr val="dk1"/>
                          </a:solidFill>
                          <a:effectLst/>
                        </a:rPr>
                        <a:t> to </a:t>
                      </a:r>
                      <a:r>
                        <a:rPr lang="nb-NO" sz="2200" kern="1200" dirty="0" err="1">
                          <a:solidFill>
                            <a:schemeClr val="dk1"/>
                          </a:solidFill>
                          <a:effectLst/>
                        </a:rPr>
                        <a:t>create</a:t>
                      </a:r>
                      <a:r>
                        <a:rPr lang="nb-NO" sz="2200" dirty="0">
                          <a:effectLst/>
                        </a:rPr>
                        <a:t>  </a:t>
                      </a:r>
                      <a:endParaRPr lang="nb-NO" sz="22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73760276"/>
                  </a:ext>
                </a:extLst>
              </a:tr>
              <a:tr h="528138">
                <a:tc>
                  <a:txBody>
                    <a:bodyPr/>
                    <a:lstStyle/>
                    <a:p>
                      <a:pPr>
                        <a:lnSpc>
                          <a:spcPct val="100000"/>
                        </a:lnSpc>
                        <a:spcBef>
                          <a:spcPts val="1200"/>
                        </a:spcBef>
                        <a:spcAft>
                          <a:spcPts val="1200"/>
                        </a:spcAft>
                      </a:pPr>
                      <a:r>
                        <a:rPr lang="nb-NO" sz="2200" kern="1200" dirty="0" err="1">
                          <a:solidFill>
                            <a:schemeClr val="dk1"/>
                          </a:solidFill>
                          <a:effectLst/>
                        </a:rPr>
                        <a:t>Perseverance</a:t>
                      </a:r>
                      <a:r>
                        <a:rPr lang="nb-NO" sz="2200" kern="1200" dirty="0">
                          <a:solidFill>
                            <a:schemeClr val="dk1"/>
                          </a:solidFill>
                          <a:effectLst/>
                        </a:rPr>
                        <a:t> – Never </a:t>
                      </a:r>
                      <a:r>
                        <a:rPr lang="nb-NO" sz="2200" kern="1200" dirty="0" err="1">
                          <a:solidFill>
                            <a:schemeClr val="dk1"/>
                          </a:solidFill>
                          <a:effectLst/>
                        </a:rPr>
                        <a:t>give</a:t>
                      </a:r>
                      <a:r>
                        <a:rPr lang="nb-NO" sz="2200" kern="1200" dirty="0">
                          <a:solidFill>
                            <a:schemeClr val="dk1"/>
                          </a:solidFill>
                          <a:effectLst/>
                        </a:rPr>
                        <a:t> up</a:t>
                      </a:r>
                      <a:endParaRPr lang="nb-NO" sz="22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13873521"/>
                  </a:ext>
                </a:extLst>
              </a:tr>
            </a:tbl>
          </a:graphicData>
        </a:graphic>
      </p:graphicFrame>
      <p:sp>
        <p:nvSpPr>
          <p:cNvPr id="5" name="TekstSylinder 4">
            <a:extLst>
              <a:ext uri="{FF2B5EF4-FFF2-40B4-BE49-F238E27FC236}">
                <a16:creationId xmlns:a16="http://schemas.microsoft.com/office/drawing/2014/main" id="{CB798E46-035C-293D-F4ED-28D65F1CD098}"/>
              </a:ext>
            </a:extLst>
          </p:cNvPr>
          <p:cNvSpPr txBox="1"/>
          <p:nvPr/>
        </p:nvSpPr>
        <p:spPr>
          <a:xfrm>
            <a:off x="785173" y="6041766"/>
            <a:ext cx="5024716" cy="646331"/>
          </a:xfrm>
          <a:prstGeom prst="rect">
            <a:avLst/>
          </a:prstGeom>
          <a:noFill/>
        </p:spPr>
        <p:txBody>
          <a:bodyPr wrap="square" rtlCol="0">
            <a:spAutoFit/>
          </a:bodyPr>
          <a:lstStyle/>
          <a:p>
            <a:pPr algn="ctr"/>
            <a:r>
              <a:rPr lang="en-US" dirty="0"/>
              <a:t>This is a summary of Napoleon Hill's book: </a:t>
            </a:r>
            <a:br>
              <a:rPr lang="en-US" dirty="0"/>
            </a:br>
            <a:r>
              <a:rPr lang="en-US" i="1" dirty="0"/>
              <a:t>Think and Grow Rich</a:t>
            </a:r>
            <a:r>
              <a:rPr lang="en-US" dirty="0"/>
              <a:t>. Original edition 1937.</a:t>
            </a:r>
            <a:endParaRPr lang="nb-NO" dirty="0"/>
          </a:p>
        </p:txBody>
      </p:sp>
      <p:sp>
        <p:nvSpPr>
          <p:cNvPr id="7" name="Snakkeboble: rektangel med avrundede hjørner 6">
            <a:extLst>
              <a:ext uri="{FF2B5EF4-FFF2-40B4-BE49-F238E27FC236}">
                <a16:creationId xmlns:a16="http://schemas.microsoft.com/office/drawing/2014/main" id="{4B66751B-4B04-F327-4BE3-6F2419F4821D}"/>
              </a:ext>
            </a:extLst>
          </p:cNvPr>
          <p:cNvSpPr/>
          <p:nvPr/>
        </p:nvSpPr>
        <p:spPr>
          <a:xfrm>
            <a:off x="6299947" y="1054866"/>
            <a:ext cx="2559422" cy="618218"/>
          </a:xfrm>
          <a:prstGeom prst="wedgeRoundRectCallout">
            <a:avLst>
              <a:gd name="adj1" fmla="val -79767"/>
              <a:gd name="adj2" fmla="val 127412"/>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solidFill>
                  <a:schemeClr val="tx1"/>
                </a:solidFill>
              </a:rPr>
              <a:t>A </a:t>
            </a:r>
            <a:r>
              <a:rPr lang="nb-NO" dirty="0" err="1">
                <a:solidFill>
                  <a:schemeClr val="tx1"/>
                </a:solidFill>
              </a:rPr>
              <a:t>burning</a:t>
            </a:r>
            <a:r>
              <a:rPr lang="nb-NO" dirty="0">
                <a:solidFill>
                  <a:schemeClr val="tx1"/>
                </a:solidFill>
              </a:rPr>
              <a:t> </a:t>
            </a:r>
            <a:r>
              <a:rPr lang="nb-NO" dirty="0" err="1">
                <a:solidFill>
                  <a:schemeClr val="tx1"/>
                </a:solidFill>
              </a:rPr>
              <a:t>desire</a:t>
            </a:r>
            <a:r>
              <a:rPr lang="nb-NO" dirty="0">
                <a:solidFill>
                  <a:schemeClr val="tx1"/>
                </a:solidFill>
              </a:rPr>
              <a:t> </a:t>
            </a:r>
            <a:br>
              <a:rPr lang="nb-NO" dirty="0">
                <a:solidFill>
                  <a:schemeClr val="tx1"/>
                </a:solidFill>
              </a:rPr>
            </a:br>
            <a:r>
              <a:rPr lang="nb-NO" dirty="0">
                <a:solidFill>
                  <a:schemeClr val="tx1"/>
                </a:solidFill>
              </a:rPr>
              <a:t>in </a:t>
            </a:r>
            <a:r>
              <a:rPr lang="nb-NO" dirty="0" err="1">
                <a:solidFill>
                  <a:schemeClr val="tx1"/>
                </a:solidFill>
              </a:rPr>
              <a:t>your</a:t>
            </a:r>
            <a:r>
              <a:rPr lang="nb-NO" dirty="0">
                <a:solidFill>
                  <a:schemeClr val="tx1"/>
                </a:solidFill>
              </a:rPr>
              <a:t> </a:t>
            </a:r>
            <a:r>
              <a:rPr lang="nb-NO" dirty="0" err="1">
                <a:solidFill>
                  <a:schemeClr val="tx1"/>
                </a:solidFill>
              </a:rPr>
              <a:t>heart</a:t>
            </a:r>
            <a:r>
              <a:rPr lang="nb-NO" dirty="0">
                <a:solidFill>
                  <a:schemeClr val="tx1"/>
                </a:solidFill>
              </a:rPr>
              <a:t>. </a:t>
            </a:r>
          </a:p>
        </p:txBody>
      </p:sp>
      <p:sp>
        <p:nvSpPr>
          <p:cNvPr id="8" name="Snakkeboble: rektangel med avrundede hjørner 7">
            <a:extLst>
              <a:ext uri="{FF2B5EF4-FFF2-40B4-BE49-F238E27FC236}">
                <a16:creationId xmlns:a16="http://schemas.microsoft.com/office/drawing/2014/main" id="{8E242822-9ABE-E629-D4CE-8416B603434D}"/>
              </a:ext>
            </a:extLst>
          </p:cNvPr>
          <p:cNvSpPr/>
          <p:nvPr/>
        </p:nvSpPr>
        <p:spPr>
          <a:xfrm>
            <a:off x="6461310" y="1857453"/>
            <a:ext cx="2541495" cy="523220"/>
          </a:xfrm>
          <a:prstGeom prst="wedgeRoundRectCallout">
            <a:avLst>
              <a:gd name="adj1" fmla="val -85044"/>
              <a:gd name="adj2" fmla="val 119042"/>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solidFill>
                  <a:schemeClr val="tx1"/>
                </a:solidFill>
              </a:rPr>
              <a:t>Have </a:t>
            </a:r>
            <a:r>
              <a:rPr lang="nb-NO" dirty="0" err="1">
                <a:solidFill>
                  <a:schemeClr val="tx1"/>
                </a:solidFill>
              </a:rPr>
              <a:t>faith</a:t>
            </a:r>
            <a:r>
              <a:rPr lang="nb-NO" dirty="0">
                <a:solidFill>
                  <a:schemeClr val="tx1"/>
                </a:solidFill>
              </a:rPr>
              <a:t>. </a:t>
            </a:r>
          </a:p>
        </p:txBody>
      </p:sp>
      <p:sp>
        <p:nvSpPr>
          <p:cNvPr id="9" name="Snakkeboble: rektangel med avrundede hjørner 8">
            <a:extLst>
              <a:ext uri="{FF2B5EF4-FFF2-40B4-BE49-F238E27FC236}">
                <a16:creationId xmlns:a16="http://schemas.microsoft.com/office/drawing/2014/main" id="{0007CA03-D3F2-5A33-255B-F6A1AA1C9259}"/>
              </a:ext>
            </a:extLst>
          </p:cNvPr>
          <p:cNvSpPr/>
          <p:nvPr/>
        </p:nvSpPr>
        <p:spPr>
          <a:xfrm>
            <a:off x="6048935" y="2770302"/>
            <a:ext cx="2953870" cy="965871"/>
          </a:xfrm>
          <a:prstGeom prst="wedgeRoundRectCallout">
            <a:avLst>
              <a:gd name="adj1" fmla="val -73334"/>
              <a:gd name="adj2" fmla="val 17006"/>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By putting emotion into it, you create enough spiritual energy for it to manifest.</a:t>
            </a:r>
            <a:endParaRPr lang="nb-NO" dirty="0">
              <a:solidFill>
                <a:schemeClr val="tx1"/>
              </a:solidFill>
            </a:endParaRPr>
          </a:p>
        </p:txBody>
      </p:sp>
      <p:sp>
        <p:nvSpPr>
          <p:cNvPr id="10" name="Snakkeboble: rektangel med avrundede hjørner 9">
            <a:extLst>
              <a:ext uri="{FF2B5EF4-FFF2-40B4-BE49-F238E27FC236}">
                <a16:creationId xmlns:a16="http://schemas.microsoft.com/office/drawing/2014/main" id="{9981DF04-A749-472F-9453-5ECACC2D7AFF}"/>
              </a:ext>
            </a:extLst>
          </p:cNvPr>
          <p:cNvSpPr/>
          <p:nvPr/>
        </p:nvSpPr>
        <p:spPr>
          <a:xfrm>
            <a:off x="6279776" y="3960827"/>
            <a:ext cx="2702859" cy="828056"/>
          </a:xfrm>
          <a:prstGeom prst="wedgeRoundRectCallout">
            <a:avLst>
              <a:gd name="adj1" fmla="val -77501"/>
              <a:gd name="adj2" fmla="val 4817"/>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When it comes to self-development: Focus on one thing at a time</a:t>
            </a:r>
            <a:endParaRPr lang="nb-NO" dirty="0">
              <a:solidFill>
                <a:schemeClr val="tx1"/>
              </a:solidFill>
            </a:endParaRPr>
          </a:p>
        </p:txBody>
      </p:sp>
      <p:sp>
        <p:nvSpPr>
          <p:cNvPr id="11" name="Snakkeboble: rektangel med avrundede hjørner 10">
            <a:extLst>
              <a:ext uri="{FF2B5EF4-FFF2-40B4-BE49-F238E27FC236}">
                <a16:creationId xmlns:a16="http://schemas.microsoft.com/office/drawing/2014/main" id="{4B9C4829-C32C-574B-6D7B-F927F2AA864E}"/>
              </a:ext>
            </a:extLst>
          </p:cNvPr>
          <p:cNvSpPr/>
          <p:nvPr/>
        </p:nvSpPr>
        <p:spPr>
          <a:xfrm>
            <a:off x="6299946" y="4877659"/>
            <a:ext cx="2702859" cy="810025"/>
          </a:xfrm>
          <a:prstGeom prst="wedgeRoundRectCallout">
            <a:avLst>
              <a:gd name="adj1" fmla="val -87969"/>
              <a:gd name="adj2" fmla="val -31939"/>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Self-development: Easier to develop by participating in a group</a:t>
            </a:r>
            <a:endParaRPr lang="nb-NO" dirty="0">
              <a:solidFill>
                <a:schemeClr val="tx1"/>
              </a:solidFill>
            </a:endParaRPr>
          </a:p>
        </p:txBody>
      </p:sp>
      <p:sp>
        <p:nvSpPr>
          <p:cNvPr id="12" name="Snakkeboble: rektangel med avrundede hjørner 11">
            <a:extLst>
              <a:ext uri="{FF2B5EF4-FFF2-40B4-BE49-F238E27FC236}">
                <a16:creationId xmlns:a16="http://schemas.microsoft.com/office/drawing/2014/main" id="{F9A9A6B1-C579-3FC6-B2E9-72461F41AC86}"/>
              </a:ext>
            </a:extLst>
          </p:cNvPr>
          <p:cNvSpPr/>
          <p:nvPr/>
        </p:nvSpPr>
        <p:spPr>
          <a:xfrm>
            <a:off x="5909094" y="5776460"/>
            <a:ext cx="2109835" cy="616230"/>
          </a:xfrm>
          <a:prstGeom prst="wedgeRoundRectCallout">
            <a:avLst>
              <a:gd name="adj1" fmla="val -70757"/>
              <a:gd name="adj2" fmla="val -57177"/>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If you don't give up, you'll make it. </a:t>
            </a:r>
            <a:r>
              <a:rPr lang="nb-NO" dirty="0">
                <a:solidFill>
                  <a:schemeClr val="tx1"/>
                </a:solidFill>
                <a:sym typeface="Wingdings" panose="05000000000000000000" pitchFamily="2" charset="2"/>
              </a:rPr>
              <a:t></a:t>
            </a:r>
            <a:endParaRPr lang="nb-NO" dirty="0">
              <a:solidFill>
                <a:schemeClr val="tx1"/>
              </a:solidFill>
            </a:endParaRPr>
          </a:p>
        </p:txBody>
      </p:sp>
      <p:pic>
        <p:nvPicPr>
          <p:cNvPr id="14" name="Bilde 13">
            <a:extLst>
              <a:ext uri="{FF2B5EF4-FFF2-40B4-BE49-F238E27FC236}">
                <a16:creationId xmlns:a16="http://schemas.microsoft.com/office/drawing/2014/main" id="{92137B2C-F65B-2144-DF28-F3C2C6CEE7F1}"/>
              </a:ext>
            </a:extLst>
          </p:cNvPr>
          <p:cNvPicPr>
            <a:picLocks noChangeAspect="1"/>
          </p:cNvPicPr>
          <p:nvPr/>
        </p:nvPicPr>
        <p:blipFill>
          <a:blip r:embed="rId2"/>
          <a:stretch>
            <a:fillRect/>
          </a:stretch>
        </p:blipFill>
        <p:spPr>
          <a:xfrm>
            <a:off x="8049215" y="5772846"/>
            <a:ext cx="1062457" cy="965871"/>
          </a:xfrm>
          <a:prstGeom prst="rect">
            <a:avLst/>
          </a:prstGeom>
        </p:spPr>
      </p:pic>
    </p:spTree>
    <p:extLst>
      <p:ext uri="{BB962C8B-B14F-4D97-AF65-F5344CB8AC3E}">
        <p14:creationId xmlns:p14="http://schemas.microsoft.com/office/powerpoint/2010/main" val="4228575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D2DC5-36FE-B0C3-B3A6-0766D21C9479}"/>
            </a:ext>
          </a:extLst>
        </p:cNvPr>
        <p:cNvGrpSpPr/>
        <p:nvPr/>
      </p:nvGrpSpPr>
      <p:grpSpPr>
        <a:xfrm>
          <a:off x="0" y="0"/>
          <a:ext cx="0" cy="0"/>
          <a:chOff x="0" y="0"/>
          <a:chExt cx="0" cy="0"/>
        </a:xfrm>
      </p:grpSpPr>
      <p:sp>
        <p:nvSpPr>
          <p:cNvPr id="4" name="TekstSylinder 3">
            <a:extLst>
              <a:ext uri="{FF2B5EF4-FFF2-40B4-BE49-F238E27FC236}">
                <a16:creationId xmlns:a16="http://schemas.microsoft.com/office/drawing/2014/main" id="{7292B5E5-9ADB-3F76-7421-BDEFAA5E46AC}"/>
              </a:ext>
            </a:extLst>
          </p:cNvPr>
          <p:cNvSpPr txBox="1"/>
          <p:nvPr/>
        </p:nvSpPr>
        <p:spPr>
          <a:xfrm>
            <a:off x="1712257" y="-19332"/>
            <a:ext cx="5276850" cy="1077218"/>
          </a:xfrm>
          <a:prstGeom prst="rect">
            <a:avLst/>
          </a:prstGeom>
          <a:noFill/>
        </p:spPr>
        <p:txBody>
          <a:bodyPr wrap="square" rtlCol="0">
            <a:spAutoFit/>
          </a:bodyPr>
          <a:lstStyle/>
          <a:p>
            <a:pPr algn="ctr"/>
            <a:r>
              <a:rPr lang="en-US" sz="3200" dirty="0">
                <a:solidFill>
                  <a:srgbClr val="C00000"/>
                </a:solidFill>
              </a:rPr>
              <a:t>We Are on This Earth to Develop Our Maturity as Souls</a:t>
            </a:r>
            <a:endParaRPr lang="nb-NO" sz="3200" dirty="0">
              <a:solidFill>
                <a:srgbClr val="C00000"/>
              </a:solidFill>
            </a:endParaRPr>
          </a:p>
        </p:txBody>
      </p:sp>
      <p:sp>
        <p:nvSpPr>
          <p:cNvPr id="6" name="TekstSylinder 5">
            <a:extLst>
              <a:ext uri="{FF2B5EF4-FFF2-40B4-BE49-F238E27FC236}">
                <a16:creationId xmlns:a16="http://schemas.microsoft.com/office/drawing/2014/main" id="{CDA2D55C-40F6-F9D0-B1A1-3ADE07CAF7BF}"/>
              </a:ext>
            </a:extLst>
          </p:cNvPr>
          <p:cNvSpPr txBox="1"/>
          <p:nvPr/>
        </p:nvSpPr>
        <p:spPr>
          <a:xfrm>
            <a:off x="112145" y="5817473"/>
            <a:ext cx="8798941" cy="923330"/>
          </a:xfrm>
          <a:prstGeom prst="rect">
            <a:avLst/>
          </a:prstGeom>
          <a:solidFill>
            <a:srgbClr val="FFFEE7"/>
          </a:solidFill>
          <a:ln>
            <a:solidFill>
              <a:schemeClr val="tx1"/>
            </a:solidFill>
          </a:ln>
        </p:spPr>
        <p:txBody>
          <a:bodyPr wrap="square" rtlCol="0">
            <a:spAutoFit/>
          </a:bodyPr>
          <a:lstStyle/>
          <a:p>
            <a:pPr marL="452438" indent="-285750">
              <a:buFontTx/>
              <a:buChar char="-"/>
            </a:pPr>
            <a:r>
              <a:rPr lang="en-US" dirty="0"/>
              <a:t>According to Newton, ¾ of humanity are souls at an early stage of development.</a:t>
            </a:r>
          </a:p>
          <a:p>
            <a:pPr marL="452438" indent="-285750">
              <a:buFontTx/>
              <a:buChar char="-"/>
            </a:pPr>
            <a:r>
              <a:rPr lang="en-US" dirty="0"/>
              <a:t>The number of incarnations does not determine maturity — doing the inner work does.</a:t>
            </a:r>
          </a:p>
          <a:p>
            <a:pPr marL="452438" indent="-285750">
              <a:buFontTx/>
              <a:buChar char="-"/>
            </a:pPr>
            <a:r>
              <a:rPr lang="en-US" dirty="0"/>
              <a:t>Souls at the highest level stop incarnating.</a:t>
            </a:r>
          </a:p>
        </p:txBody>
      </p:sp>
      <p:sp>
        <p:nvSpPr>
          <p:cNvPr id="7" name="TekstSylinder 6">
            <a:extLst>
              <a:ext uri="{FF2B5EF4-FFF2-40B4-BE49-F238E27FC236}">
                <a16:creationId xmlns:a16="http://schemas.microsoft.com/office/drawing/2014/main" id="{B111E61F-D1C9-8DF9-79F2-B5901ECCAB7E}"/>
              </a:ext>
            </a:extLst>
          </p:cNvPr>
          <p:cNvSpPr txBox="1"/>
          <p:nvPr/>
        </p:nvSpPr>
        <p:spPr>
          <a:xfrm>
            <a:off x="172711" y="5096114"/>
            <a:ext cx="7763591" cy="369332"/>
          </a:xfrm>
          <a:prstGeom prst="rect">
            <a:avLst/>
          </a:prstGeom>
          <a:noFill/>
        </p:spPr>
        <p:txBody>
          <a:bodyPr wrap="square">
            <a:spAutoFit/>
          </a:bodyPr>
          <a:lstStyle/>
          <a:p>
            <a:r>
              <a:rPr lang="nb-NO" dirty="0"/>
              <a:t> Source: Michael Newton: </a:t>
            </a:r>
            <a:r>
              <a:rPr lang="nb-NO" i="1" dirty="0"/>
              <a:t>Journey </a:t>
            </a:r>
            <a:r>
              <a:rPr lang="nb-NO" i="1" dirty="0" err="1"/>
              <a:t>of</a:t>
            </a:r>
            <a:r>
              <a:rPr lang="nb-NO" i="1" dirty="0"/>
              <a:t> Souls – Case Studies </a:t>
            </a:r>
            <a:r>
              <a:rPr lang="nb-NO" i="1" dirty="0" err="1"/>
              <a:t>of</a:t>
            </a:r>
            <a:r>
              <a:rPr lang="nb-NO" i="1" dirty="0"/>
              <a:t> Lives </a:t>
            </a:r>
            <a:r>
              <a:rPr lang="nb-NO" i="1" dirty="0" err="1"/>
              <a:t>Between</a:t>
            </a:r>
            <a:r>
              <a:rPr lang="nb-NO" i="1" dirty="0"/>
              <a:t> Lives</a:t>
            </a:r>
            <a:r>
              <a:rPr lang="nb-NO" dirty="0"/>
              <a:t>.</a:t>
            </a:r>
          </a:p>
        </p:txBody>
      </p:sp>
      <p:graphicFrame>
        <p:nvGraphicFramePr>
          <p:cNvPr id="5" name="Tabell 8">
            <a:extLst>
              <a:ext uri="{FF2B5EF4-FFF2-40B4-BE49-F238E27FC236}">
                <a16:creationId xmlns:a16="http://schemas.microsoft.com/office/drawing/2014/main" id="{6FFA1C34-5BB3-C5C0-197A-08934E849069}"/>
              </a:ext>
            </a:extLst>
          </p:cNvPr>
          <p:cNvGraphicFramePr>
            <a:graphicFrameLocks noGrp="1"/>
          </p:cNvGraphicFramePr>
          <p:nvPr>
            <p:extLst>
              <p:ext uri="{D42A27DB-BD31-4B8C-83A1-F6EECF244321}">
                <p14:modId xmlns:p14="http://schemas.microsoft.com/office/powerpoint/2010/main" val="255234897"/>
              </p:ext>
            </p:extLst>
          </p:nvPr>
        </p:nvGraphicFramePr>
        <p:xfrm>
          <a:off x="268941" y="1106448"/>
          <a:ext cx="5665693" cy="3941104"/>
        </p:xfrm>
        <a:graphic>
          <a:graphicData uri="http://schemas.openxmlformats.org/drawingml/2006/table">
            <a:tbl>
              <a:tblPr firstRow="1" bandRow="1">
                <a:tableStyleId>{5940675A-B579-460E-94D1-54222C63F5DA}</a:tableStyleId>
              </a:tblPr>
              <a:tblGrid>
                <a:gridCol w="691159">
                  <a:extLst>
                    <a:ext uri="{9D8B030D-6E8A-4147-A177-3AD203B41FA5}">
                      <a16:colId xmlns:a16="http://schemas.microsoft.com/office/drawing/2014/main" val="2548460225"/>
                    </a:ext>
                  </a:extLst>
                </a:gridCol>
                <a:gridCol w="1429417">
                  <a:extLst>
                    <a:ext uri="{9D8B030D-6E8A-4147-A177-3AD203B41FA5}">
                      <a16:colId xmlns:a16="http://schemas.microsoft.com/office/drawing/2014/main" val="1627917302"/>
                    </a:ext>
                  </a:extLst>
                </a:gridCol>
                <a:gridCol w="2078966">
                  <a:extLst>
                    <a:ext uri="{9D8B030D-6E8A-4147-A177-3AD203B41FA5}">
                      <a16:colId xmlns:a16="http://schemas.microsoft.com/office/drawing/2014/main" val="2700603861"/>
                    </a:ext>
                  </a:extLst>
                </a:gridCol>
                <a:gridCol w="1466151">
                  <a:extLst>
                    <a:ext uri="{9D8B030D-6E8A-4147-A177-3AD203B41FA5}">
                      <a16:colId xmlns:a16="http://schemas.microsoft.com/office/drawing/2014/main" val="961382811"/>
                    </a:ext>
                  </a:extLst>
                </a:gridCol>
              </a:tblGrid>
              <a:tr h="603028">
                <a:tc>
                  <a:txBody>
                    <a:bodyPr/>
                    <a:lstStyle/>
                    <a:p>
                      <a:pPr algn="ctr"/>
                      <a:r>
                        <a:rPr lang="nb-NO" dirty="0"/>
                        <a:t>Level</a:t>
                      </a:r>
                    </a:p>
                  </a:txBody>
                  <a:tcPr anchor="ctr"/>
                </a:tc>
                <a:tc>
                  <a:txBody>
                    <a:bodyPr/>
                    <a:lstStyle/>
                    <a:p>
                      <a:pPr algn="ctr"/>
                      <a:r>
                        <a:rPr lang="nb-NO" dirty="0" err="1"/>
                        <a:t>Maturity</a:t>
                      </a:r>
                      <a:endParaRPr lang="nb-NO" dirty="0"/>
                    </a:p>
                  </a:txBody>
                  <a:tcPr anchor="ctr"/>
                </a:tc>
                <a:tc>
                  <a:txBody>
                    <a:bodyPr/>
                    <a:lstStyle/>
                    <a:p>
                      <a:pPr algn="ctr"/>
                      <a:r>
                        <a:rPr lang="nb-NO" dirty="0">
                          <a:solidFill>
                            <a:schemeClr val="tx1"/>
                          </a:solidFill>
                        </a:rPr>
                        <a:t>Visual </a:t>
                      </a:r>
                      <a:r>
                        <a:rPr lang="nb-NO" dirty="0" err="1">
                          <a:solidFill>
                            <a:schemeClr val="tx1"/>
                          </a:solidFill>
                        </a:rPr>
                        <a:t>Color</a:t>
                      </a:r>
                      <a:r>
                        <a:rPr lang="nb-NO" dirty="0">
                          <a:solidFill>
                            <a:schemeClr val="tx1"/>
                          </a:solidFill>
                        </a:rPr>
                        <a:t> </a:t>
                      </a:r>
                      <a:r>
                        <a:rPr lang="nb-NO" dirty="0" err="1">
                          <a:solidFill>
                            <a:schemeClr val="tx1"/>
                          </a:solidFill>
                        </a:rPr>
                        <a:t>Scale</a:t>
                      </a:r>
                      <a:endParaRPr lang="nb-NO" dirty="0">
                        <a:solidFill>
                          <a:schemeClr val="tx1"/>
                        </a:solidFill>
                      </a:endParaRPr>
                    </a:p>
                  </a:txBody>
                  <a:tcPr anchor="ctr"/>
                </a:tc>
                <a:tc>
                  <a:txBody>
                    <a:bodyPr/>
                    <a:lstStyle/>
                    <a:p>
                      <a:pPr algn="ctr"/>
                      <a:r>
                        <a:rPr lang="nb-NO" dirty="0"/>
                        <a:t>Guide status</a:t>
                      </a:r>
                    </a:p>
                  </a:txBody>
                  <a:tcPr anchor="ctr"/>
                </a:tc>
                <a:extLst>
                  <a:ext uri="{0D108BD9-81ED-4DB2-BD59-A6C34878D82A}">
                    <a16:rowId xmlns:a16="http://schemas.microsoft.com/office/drawing/2014/main" val="1421350046"/>
                  </a:ext>
                </a:extLst>
              </a:tr>
              <a:tr h="647073">
                <a:tc>
                  <a:txBody>
                    <a:bodyPr/>
                    <a:lstStyle/>
                    <a:p>
                      <a:pPr algn="ctr"/>
                      <a:r>
                        <a:rPr lang="nb-NO" dirty="0">
                          <a:solidFill>
                            <a:schemeClr val="bg1"/>
                          </a:solidFill>
                        </a:rPr>
                        <a:t>6</a:t>
                      </a:r>
                    </a:p>
                  </a:txBody>
                  <a:tcPr anchor="ctr">
                    <a:gradFill>
                      <a:gsLst>
                        <a:gs pos="52000">
                          <a:srgbClr val="8929E8"/>
                        </a:gs>
                        <a:gs pos="98000">
                          <a:srgbClr val="C189F7"/>
                        </a:gs>
                        <a:gs pos="0">
                          <a:srgbClr val="770BE3"/>
                        </a:gs>
                      </a:gsLst>
                      <a:lin ang="5400000" scaled="1"/>
                    </a:gradFill>
                  </a:tcPr>
                </a:tc>
                <a:tc>
                  <a:txBody>
                    <a:bodyPr/>
                    <a:lstStyle/>
                    <a:p>
                      <a:pPr algn="ctr"/>
                      <a:r>
                        <a:rPr lang="nb-NO" dirty="0" err="1">
                          <a:solidFill>
                            <a:schemeClr val="bg1"/>
                          </a:solidFill>
                        </a:rPr>
                        <a:t>Highly</a:t>
                      </a:r>
                      <a:r>
                        <a:rPr lang="nb-NO" dirty="0">
                          <a:solidFill>
                            <a:schemeClr val="bg1"/>
                          </a:solidFill>
                        </a:rPr>
                        <a:t> </a:t>
                      </a:r>
                      <a:r>
                        <a:rPr lang="nb-NO" dirty="0" err="1">
                          <a:solidFill>
                            <a:schemeClr val="bg1"/>
                          </a:solidFill>
                        </a:rPr>
                        <a:t>developed</a:t>
                      </a:r>
                      <a:endParaRPr lang="nb-NO" dirty="0">
                        <a:solidFill>
                          <a:schemeClr val="bg1"/>
                        </a:solidFill>
                      </a:endParaRPr>
                    </a:p>
                  </a:txBody>
                  <a:tcPr anchor="ctr">
                    <a:gradFill>
                      <a:gsLst>
                        <a:gs pos="52000">
                          <a:srgbClr val="8929E8"/>
                        </a:gs>
                        <a:gs pos="98000">
                          <a:srgbClr val="C189F7"/>
                        </a:gs>
                        <a:gs pos="0">
                          <a:srgbClr val="770BE3"/>
                        </a:gs>
                      </a:gsLst>
                      <a:lin ang="5400000" scaled="1"/>
                    </a:gradFill>
                  </a:tcPr>
                </a:tc>
                <a:tc>
                  <a:txBody>
                    <a:bodyPr/>
                    <a:lstStyle/>
                    <a:p>
                      <a:pPr algn="ctr"/>
                      <a:r>
                        <a:rPr lang="nb-NO" dirty="0">
                          <a:solidFill>
                            <a:schemeClr val="bg1"/>
                          </a:solidFill>
                        </a:rPr>
                        <a:t>Dark </a:t>
                      </a:r>
                      <a:r>
                        <a:rPr lang="nb-NO" dirty="0" err="1">
                          <a:solidFill>
                            <a:schemeClr val="bg1"/>
                          </a:solidFill>
                        </a:rPr>
                        <a:t>blue-violet</a:t>
                      </a:r>
                      <a:r>
                        <a:rPr lang="nb-NO" dirty="0">
                          <a:solidFill>
                            <a:schemeClr val="bg1"/>
                          </a:solidFill>
                        </a:rPr>
                        <a:t>, radiant </a:t>
                      </a:r>
                      <a:r>
                        <a:rPr lang="nb-NO" dirty="0" err="1">
                          <a:solidFill>
                            <a:schemeClr val="bg1"/>
                          </a:solidFill>
                        </a:rPr>
                        <a:t>light</a:t>
                      </a:r>
                      <a:endParaRPr lang="nb-NO" dirty="0">
                        <a:solidFill>
                          <a:schemeClr val="bg1"/>
                        </a:solidFill>
                      </a:endParaRPr>
                    </a:p>
                  </a:txBody>
                  <a:tcPr anchor="ctr">
                    <a:gradFill>
                      <a:gsLst>
                        <a:gs pos="52000">
                          <a:srgbClr val="8929E8"/>
                        </a:gs>
                        <a:gs pos="98000">
                          <a:srgbClr val="C189F7"/>
                        </a:gs>
                        <a:gs pos="0">
                          <a:srgbClr val="770BE3"/>
                        </a:gs>
                      </a:gsLst>
                      <a:lin ang="5400000" scaled="1"/>
                    </a:gradFill>
                  </a:tcPr>
                </a:tc>
                <a:tc>
                  <a:txBody>
                    <a:bodyPr/>
                    <a:lstStyle/>
                    <a:p>
                      <a:pPr algn="ctr"/>
                      <a:r>
                        <a:rPr lang="nb-NO" dirty="0">
                          <a:solidFill>
                            <a:schemeClr val="bg1"/>
                          </a:solidFill>
                        </a:rPr>
                        <a:t>Master</a:t>
                      </a:r>
                    </a:p>
                  </a:txBody>
                  <a:tcPr anchor="ctr">
                    <a:gradFill>
                      <a:gsLst>
                        <a:gs pos="52000">
                          <a:srgbClr val="8929E8"/>
                        </a:gs>
                        <a:gs pos="98000">
                          <a:srgbClr val="C189F7"/>
                        </a:gs>
                        <a:gs pos="0">
                          <a:srgbClr val="770BE3"/>
                        </a:gs>
                      </a:gsLst>
                      <a:lin ang="5400000" scaled="1"/>
                    </a:gradFill>
                  </a:tcPr>
                </a:tc>
                <a:extLst>
                  <a:ext uri="{0D108BD9-81ED-4DB2-BD59-A6C34878D82A}">
                    <a16:rowId xmlns:a16="http://schemas.microsoft.com/office/drawing/2014/main" val="38636107"/>
                  </a:ext>
                </a:extLst>
              </a:tr>
              <a:tr h="647073">
                <a:tc>
                  <a:txBody>
                    <a:bodyPr/>
                    <a:lstStyle/>
                    <a:p>
                      <a:pPr algn="ctr"/>
                      <a:r>
                        <a:rPr lang="nb-NO" dirty="0"/>
                        <a:t>5</a:t>
                      </a:r>
                    </a:p>
                  </a:txBody>
                  <a:tcPr anchor="ctr">
                    <a:gradFill>
                      <a:gsLst>
                        <a:gs pos="37000">
                          <a:srgbClr val="93EAFF"/>
                        </a:gs>
                        <a:gs pos="0">
                          <a:srgbClr val="C189F7"/>
                        </a:gs>
                      </a:gsLst>
                      <a:lin ang="5400000" scaled="1"/>
                    </a:gradFill>
                  </a:tcPr>
                </a:tc>
                <a:tc>
                  <a:txBody>
                    <a:bodyPr/>
                    <a:lstStyle/>
                    <a:p>
                      <a:pPr algn="ctr"/>
                      <a:r>
                        <a:rPr lang="nb-NO" dirty="0" err="1"/>
                        <a:t>Developed</a:t>
                      </a:r>
                      <a:endParaRPr lang="nb-NO" dirty="0"/>
                    </a:p>
                  </a:txBody>
                  <a:tcPr anchor="ctr">
                    <a:gradFill>
                      <a:gsLst>
                        <a:gs pos="37000">
                          <a:srgbClr val="93EAFF"/>
                        </a:gs>
                        <a:gs pos="0">
                          <a:srgbClr val="C189F7"/>
                        </a:gs>
                      </a:gsLst>
                      <a:lin ang="5400000" scaled="1"/>
                    </a:gradFill>
                  </a:tcPr>
                </a:tc>
                <a:tc>
                  <a:txBody>
                    <a:bodyPr/>
                    <a:lstStyle/>
                    <a:p>
                      <a:pPr algn="ctr"/>
                      <a:r>
                        <a:rPr lang="en-GB" sz="1800" kern="1200" dirty="0">
                          <a:solidFill>
                            <a:schemeClr val="tx1"/>
                          </a:solidFill>
                          <a:effectLst/>
                          <a:latin typeface="+mn-lt"/>
                          <a:ea typeface="+mn-ea"/>
                          <a:cs typeface="+mn-cs"/>
                        </a:rPr>
                        <a:t>Light blue, </a:t>
                      </a:r>
                      <a:r>
                        <a:rPr lang="en-GB" sz="1800" kern="1200" dirty="0" err="1">
                          <a:solidFill>
                            <a:schemeClr val="tx1"/>
                          </a:solidFill>
                          <a:effectLst/>
                          <a:latin typeface="+mn-lt"/>
                          <a:ea typeface="+mn-ea"/>
                          <a:cs typeface="+mn-cs"/>
                        </a:rPr>
                        <a:t>gradu</a:t>
                      </a:r>
                      <a:r>
                        <a:rPr lang="en-GB" sz="1800" kern="1200" dirty="0">
                          <a:solidFill>
                            <a:schemeClr val="tx1"/>
                          </a:solidFill>
                          <a:effectLst/>
                          <a:latin typeface="+mn-lt"/>
                          <a:ea typeface="+mn-ea"/>
                          <a:cs typeface="+mn-cs"/>
                        </a:rPr>
                        <a:t>-ally traces of violet</a:t>
                      </a:r>
                      <a:endParaRPr lang="nb-NO" dirty="0">
                        <a:solidFill>
                          <a:schemeClr val="tx1"/>
                        </a:solidFill>
                      </a:endParaRPr>
                    </a:p>
                  </a:txBody>
                  <a:tcPr anchor="ctr">
                    <a:gradFill>
                      <a:gsLst>
                        <a:gs pos="37000">
                          <a:srgbClr val="93EAFF"/>
                        </a:gs>
                        <a:gs pos="0">
                          <a:srgbClr val="C189F7"/>
                        </a:gs>
                      </a:gsLst>
                      <a:lin ang="5400000" scaled="1"/>
                    </a:gradFill>
                  </a:tcPr>
                </a:tc>
                <a:tc>
                  <a:txBody>
                    <a:bodyPr/>
                    <a:lstStyle/>
                    <a:p>
                      <a:pPr algn="ctr"/>
                      <a:r>
                        <a:rPr lang="nb-NO" dirty="0"/>
                        <a:t>Senior</a:t>
                      </a:r>
                    </a:p>
                  </a:txBody>
                  <a:tcPr anchor="ctr">
                    <a:gradFill>
                      <a:gsLst>
                        <a:gs pos="37000">
                          <a:srgbClr val="93EAFF"/>
                        </a:gs>
                        <a:gs pos="0">
                          <a:srgbClr val="C189F7"/>
                        </a:gs>
                      </a:gsLst>
                      <a:lin ang="5400000" scaled="1"/>
                    </a:gradFill>
                  </a:tcPr>
                </a:tc>
                <a:extLst>
                  <a:ext uri="{0D108BD9-81ED-4DB2-BD59-A6C34878D82A}">
                    <a16:rowId xmlns:a16="http://schemas.microsoft.com/office/drawing/2014/main" val="2258061295"/>
                  </a:ext>
                </a:extLst>
              </a:tr>
              <a:tr h="647073">
                <a:tc>
                  <a:txBody>
                    <a:bodyPr/>
                    <a:lstStyle/>
                    <a:p>
                      <a:pPr algn="ctr"/>
                      <a:r>
                        <a:rPr lang="nb-NO" dirty="0"/>
                        <a:t>4</a:t>
                      </a:r>
                    </a:p>
                  </a:txBody>
                  <a:tcPr anchor="ctr">
                    <a:gradFill>
                      <a:gsLst>
                        <a:gs pos="100000">
                          <a:srgbClr val="E1D709"/>
                        </a:gs>
                        <a:gs pos="35000">
                          <a:srgbClr val="E1D709"/>
                        </a:gs>
                        <a:gs pos="0">
                          <a:srgbClr val="93EAFF"/>
                        </a:gs>
                        <a:gs pos="100000">
                          <a:srgbClr val="FFFFCC"/>
                        </a:gs>
                        <a:gs pos="100000">
                          <a:schemeClr val="accent1">
                            <a:lumMod val="45000"/>
                            <a:lumOff val="55000"/>
                          </a:schemeClr>
                        </a:gs>
                        <a:gs pos="100000">
                          <a:srgbClr val="FFFFCC"/>
                        </a:gs>
                      </a:gsLst>
                      <a:lin ang="5400000" scaled="1"/>
                    </a:gradFill>
                  </a:tcPr>
                </a:tc>
                <a:tc>
                  <a:txBody>
                    <a:bodyPr/>
                    <a:lstStyle/>
                    <a:p>
                      <a:pPr algn="ctr"/>
                      <a:r>
                        <a:rPr lang="nb-NO" sz="1800" kern="1200" dirty="0">
                          <a:solidFill>
                            <a:schemeClr val="tx1"/>
                          </a:solidFill>
                          <a:effectLst/>
                          <a:latin typeface="+mn-lt"/>
                          <a:ea typeface="+mn-ea"/>
                          <a:cs typeface="+mn-cs"/>
                        </a:rPr>
                        <a:t>High </a:t>
                      </a:r>
                      <a:r>
                        <a:rPr lang="nb-NO" sz="1800" kern="1200" dirty="0" err="1">
                          <a:solidFill>
                            <a:schemeClr val="tx1"/>
                          </a:solidFill>
                          <a:effectLst/>
                          <a:latin typeface="+mn-lt"/>
                          <a:ea typeface="+mn-ea"/>
                          <a:cs typeface="+mn-cs"/>
                        </a:rPr>
                        <a:t>intermediate</a:t>
                      </a:r>
                      <a:endParaRPr lang="nb-NO" dirty="0"/>
                    </a:p>
                  </a:txBody>
                  <a:tcPr anchor="ctr">
                    <a:gradFill>
                      <a:gsLst>
                        <a:gs pos="100000">
                          <a:srgbClr val="E1D709"/>
                        </a:gs>
                        <a:gs pos="35000">
                          <a:srgbClr val="E1D709"/>
                        </a:gs>
                        <a:gs pos="0">
                          <a:srgbClr val="93EAFF"/>
                        </a:gs>
                        <a:gs pos="100000">
                          <a:srgbClr val="FFFFCC"/>
                        </a:gs>
                        <a:gs pos="100000">
                          <a:schemeClr val="accent1">
                            <a:lumMod val="45000"/>
                            <a:lumOff val="55000"/>
                          </a:schemeClr>
                        </a:gs>
                        <a:gs pos="100000">
                          <a:srgbClr val="FFFFCC"/>
                        </a:gs>
                      </a:gsLst>
                      <a:lin ang="5400000" scaled="1"/>
                    </a:gradFill>
                  </a:tcPr>
                </a:tc>
                <a:tc>
                  <a:txBody>
                    <a:bodyPr/>
                    <a:lstStyle/>
                    <a:p>
                      <a:pPr algn="ctr"/>
                      <a:r>
                        <a:rPr lang="en-US" dirty="0">
                          <a:solidFill>
                            <a:schemeClr val="tx1"/>
                          </a:solidFill>
                        </a:rPr>
                        <a:t>Dark yellow, </a:t>
                      </a:r>
                      <a:r>
                        <a:rPr lang="en-US" dirty="0" err="1">
                          <a:solidFill>
                            <a:schemeClr val="tx1"/>
                          </a:solidFill>
                        </a:rPr>
                        <a:t>gradu</a:t>
                      </a:r>
                      <a:r>
                        <a:rPr lang="en-US" dirty="0">
                          <a:solidFill>
                            <a:schemeClr val="tx1"/>
                          </a:solidFill>
                        </a:rPr>
                        <a:t>-ally traces of blue</a:t>
                      </a:r>
                      <a:endParaRPr lang="nb-NO" dirty="0">
                        <a:solidFill>
                          <a:schemeClr val="tx1"/>
                        </a:solidFill>
                      </a:endParaRPr>
                    </a:p>
                  </a:txBody>
                  <a:tcPr anchor="ctr">
                    <a:gradFill>
                      <a:gsLst>
                        <a:gs pos="100000">
                          <a:srgbClr val="E1D709"/>
                        </a:gs>
                        <a:gs pos="35000">
                          <a:srgbClr val="E1D709"/>
                        </a:gs>
                        <a:gs pos="0">
                          <a:srgbClr val="93EAFF"/>
                        </a:gs>
                        <a:gs pos="100000">
                          <a:srgbClr val="FFFFCC"/>
                        </a:gs>
                        <a:gs pos="100000">
                          <a:schemeClr val="accent1">
                            <a:lumMod val="45000"/>
                            <a:lumOff val="55000"/>
                          </a:schemeClr>
                        </a:gs>
                        <a:gs pos="100000">
                          <a:srgbClr val="FFFFCC"/>
                        </a:gs>
                      </a:gsLst>
                      <a:lin ang="5400000" scaled="1"/>
                    </a:gradFill>
                  </a:tcPr>
                </a:tc>
                <a:tc>
                  <a:txBody>
                    <a:bodyPr/>
                    <a:lstStyle/>
                    <a:p>
                      <a:pPr algn="ctr"/>
                      <a:r>
                        <a:rPr lang="nb-NO" dirty="0"/>
                        <a:t>Junior</a:t>
                      </a:r>
                    </a:p>
                  </a:txBody>
                  <a:tcPr anchor="ctr">
                    <a:gradFill>
                      <a:gsLst>
                        <a:gs pos="100000">
                          <a:srgbClr val="E1D709"/>
                        </a:gs>
                        <a:gs pos="35000">
                          <a:srgbClr val="E1D709"/>
                        </a:gs>
                        <a:gs pos="0">
                          <a:srgbClr val="93EAFF"/>
                        </a:gs>
                        <a:gs pos="100000">
                          <a:srgbClr val="FFFFCC"/>
                        </a:gs>
                        <a:gs pos="100000">
                          <a:schemeClr val="accent1">
                            <a:lumMod val="45000"/>
                            <a:lumOff val="55000"/>
                          </a:schemeClr>
                        </a:gs>
                        <a:gs pos="100000">
                          <a:srgbClr val="FFFFCC"/>
                        </a:gs>
                      </a:gsLst>
                      <a:lin ang="5400000" scaled="1"/>
                    </a:gradFill>
                  </a:tcPr>
                </a:tc>
                <a:extLst>
                  <a:ext uri="{0D108BD9-81ED-4DB2-BD59-A6C34878D82A}">
                    <a16:rowId xmlns:a16="http://schemas.microsoft.com/office/drawing/2014/main" val="2766265633"/>
                  </a:ext>
                </a:extLst>
              </a:tr>
              <a:tr h="374892">
                <a:tc>
                  <a:txBody>
                    <a:bodyPr/>
                    <a:lstStyle/>
                    <a:p>
                      <a:pPr algn="ctr"/>
                      <a:r>
                        <a:rPr lang="nb-NO" dirty="0"/>
                        <a:t>3</a:t>
                      </a:r>
                    </a:p>
                  </a:txBody>
                  <a:tcPr anchor="ctr">
                    <a:solidFill>
                      <a:srgbClr val="FFFF00"/>
                    </a:solidFill>
                  </a:tcPr>
                </a:tc>
                <a:tc>
                  <a:txBody>
                    <a:bodyPr/>
                    <a:lstStyle/>
                    <a:p>
                      <a:pPr algn="ctr"/>
                      <a:r>
                        <a:rPr lang="nb-NO" sz="1800" kern="1200" dirty="0">
                          <a:solidFill>
                            <a:schemeClr val="tx1"/>
                          </a:solidFill>
                          <a:effectLst/>
                          <a:latin typeface="+mn-lt"/>
                          <a:ea typeface="+mn-ea"/>
                          <a:cs typeface="+mn-cs"/>
                        </a:rPr>
                        <a:t>Intermediate</a:t>
                      </a:r>
                      <a:endParaRPr lang="nb-NO" dirty="0"/>
                    </a:p>
                  </a:txBody>
                  <a:tcPr anchor="ctr">
                    <a:solidFill>
                      <a:srgbClr val="FFFF00"/>
                    </a:solidFill>
                  </a:tcPr>
                </a:tc>
                <a:tc>
                  <a:txBody>
                    <a:bodyPr/>
                    <a:lstStyle/>
                    <a:p>
                      <a:pPr algn="ctr"/>
                      <a:r>
                        <a:rPr lang="nb-NO" sz="1800" kern="1200" dirty="0">
                          <a:solidFill>
                            <a:schemeClr val="tx1"/>
                          </a:solidFill>
                          <a:effectLst/>
                          <a:latin typeface="+mn-lt"/>
                          <a:ea typeface="+mn-ea"/>
                          <a:cs typeface="+mn-cs"/>
                        </a:rPr>
                        <a:t>Pure </a:t>
                      </a:r>
                      <a:r>
                        <a:rPr lang="nb-NO" sz="1800" kern="1200" dirty="0" err="1">
                          <a:solidFill>
                            <a:schemeClr val="tx1"/>
                          </a:solidFill>
                          <a:effectLst/>
                          <a:latin typeface="+mn-lt"/>
                          <a:ea typeface="+mn-ea"/>
                          <a:cs typeface="+mn-cs"/>
                        </a:rPr>
                        <a:t>yellow</a:t>
                      </a:r>
                      <a:endParaRPr lang="nb-NO" dirty="0">
                        <a:solidFill>
                          <a:schemeClr val="tx1"/>
                        </a:solidFill>
                      </a:endParaRPr>
                    </a:p>
                  </a:txBody>
                  <a:tcPr anchor="ctr">
                    <a:solidFill>
                      <a:srgbClr val="FFFF00"/>
                    </a:solidFill>
                  </a:tcPr>
                </a:tc>
                <a:tc>
                  <a:txBody>
                    <a:bodyPr/>
                    <a:lstStyle/>
                    <a:p>
                      <a:pPr algn="ctr"/>
                      <a:r>
                        <a:rPr lang="nb-NO" dirty="0"/>
                        <a:t>None</a:t>
                      </a:r>
                    </a:p>
                  </a:txBody>
                  <a:tcPr anchor="ctr">
                    <a:solidFill>
                      <a:srgbClr val="FFFF00"/>
                    </a:solidFill>
                  </a:tcPr>
                </a:tc>
                <a:extLst>
                  <a:ext uri="{0D108BD9-81ED-4DB2-BD59-A6C34878D82A}">
                    <a16:rowId xmlns:a16="http://schemas.microsoft.com/office/drawing/2014/main" val="1574451143"/>
                  </a:ext>
                </a:extLst>
              </a:tr>
              <a:tr h="647073">
                <a:tc>
                  <a:txBody>
                    <a:bodyPr/>
                    <a:lstStyle/>
                    <a:p>
                      <a:pPr algn="ctr"/>
                      <a:r>
                        <a:rPr lang="nb-NO" dirty="0"/>
                        <a:t>2</a:t>
                      </a:r>
                    </a:p>
                  </a:txBody>
                  <a:tcPr anchor="ctr">
                    <a:gradFill>
                      <a:gsLst>
                        <a:gs pos="26000">
                          <a:srgbClr val="FFFDCD"/>
                        </a:gs>
                        <a:gs pos="100000">
                          <a:srgbClr val="FFFFDD"/>
                        </a:gs>
                        <a:gs pos="0">
                          <a:srgbClr val="FFFF00"/>
                        </a:gs>
                      </a:gsLst>
                      <a:lin ang="5400000" scaled="1"/>
                    </a:gradFill>
                  </a:tcPr>
                </a:tc>
                <a:tc>
                  <a:txBody>
                    <a:bodyPr/>
                    <a:lstStyle/>
                    <a:p>
                      <a:pPr algn="ctr"/>
                      <a:r>
                        <a:rPr lang="nb-NO" sz="1800" kern="1200" dirty="0" err="1">
                          <a:solidFill>
                            <a:schemeClr val="tx1"/>
                          </a:solidFill>
                          <a:effectLst/>
                          <a:latin typeface="+mn-lt"/>
                          <a:ea typeface="+mn-ea"/>
                          <a:cs typeface="+mn-cs"/>
                        </a:rPr>
                        <a:t>Low</a:t>
                      </a:r>
                      <a:r>
                        <a:rPr lang="nb-NO" sz="1800" kern="1200" dirty="0">
                          <a:solidFill>
                            <a:schemeClr val="tx1"/>
                          </a:solidFill>
                          <a:effectLst/>
                          <a:latin typeface="+mn-lt"/>
                          <a:ea typeface="+mn-ea"/>
                          <a:cs typeface="+mn-cs"/>
                        </a:rPr>
                        <a:t> </a:t>
                      </a:r>
                      <a:r>
                        <a:rPr lang="nb-NO" sz="1800" kern="1200" dirty="0" err="1">
                          <a:solidFill>
                            <a:schemeClr val="tx1"/>
                          </a:solidFill>
                          <a:effectLst/>
                          <a:latin typeface="+mn-lt"/>
                          <a:ea typeface="+mn-ea"/>
                          <a:cs typeface="+mn-cs"/>
                        </a:rPr>
                        <a:t>intermediate</a:t>
                      </a:r>
                      <a:endParaRPr lang="nb-NO" dirty="0"/>
                    </a:p>
                  </a:txBody>
                  <a:tcPr anchor="ctr">
                    <a:gradFill>
                      <a:gsLst>
                        <a:gs pos="26000">
                          <a:srgbClr val="FFFDCD"/>
                        </a:gs>
                        <a:gs pos="100000">
                          <a:srgbClr val="FFFFDD"/>
                        </a:gs>
                        <a:gs pos="0">
                          <a:srgbClr val="FFFF00"/>
                        </a:gs>
                      </a:gsLst>
                      <a:lin ang="5400000" scaled="1"/>
                    </a:gradFill>
                  </a:tcPr>
                </a:tc>
                <a:tc>
                  <a:txBody>
                    <a:bodyPr/>
                    <a:lstStyle/>
                    <a:p>
                      <a:pPr algn="ctr"/>
                      <a:r>
                        <a:rPr lang="en-GB" sz="1800" kern="1200" dirty="0">
                          <a:solidFill>
                            <a:schemeClr val="tx1"/>
                          </a:solidFill>
                          <a:effectLst/>
                          <a:latin typeface="+mn-lt"/>
                          <a:ea typeface="+mn-ea"/>
                          <a:cs typeface="+mn-cs"/>
                        </a:rPr>
                        <a:t>Off-white, gradually traces of yellow</a:t>
                      </a:r>
                      <a:endParaRPr lang="nb-NO" dirty="0">
                        <a:solidFill>
                          <a:schemeClr val="tx1"/>
                        </a:solidFill>
                      </a:endParaRPr>
                    </a:p>
                  </a:txBody>
                  <a:tcPr anchor="ctr">
                    <a:gradFill>
                      <a:gsLst>
                        <a:gs pos="26000">
                          <a:srgbClr val="FFFDCD"/>
                        </a:gs>
                        <a:gs pos="100000">
                          <a:srgbClr val="FFFFDD"/>
                        </a:gs>
                        <a:gs pos="0">
                          <a:srgbClr val="FFFF00"/>
                        </a:gs>
                      </a:gsLst>
                      <a:lin ang="5400000" scaled="1"/>
                    </a:gradFill>
                  </a:tcPr>
                </a:tc>
                <a:tc>
                  <a:txBody>
                    <a:bodyPr/>
                    <a:lstStyle/>
                    <a:p>
                      <a:pPr algn="ctr"/>
                      <a:r>
                        <a:rPr lang="nb-NO" dirty="0"/>
                        <a:t>None</a:t>
                      </a:r>
                    </a:p>
                  </a:txBody>
                  <a:tcPr anchor="ctr">
                    <a:gradFill>
                      <a:gsLst>
                        <a:gs pos="26000">
                          <a:srgbClr val="FFFDCD"/>
                        </a:gs>
                        <a:gs pos="100000">
                          <a:srgbClr val="FFFFDD"/>
                        </a:gs>
                        <a:gs pos="0">
                          <a:srgbClr val="FFFF00"/>
                        </a:gs>
                      </a:gsLst>
                      <a:lin ang="5400000" scaled="1"/>
                    </a:gradFill>
                  </a:tcPr>
                </a:tc>
                <a:extLst>
                  <a:ext uri="{0D108BD9-81ED-4DB2-BD59-A6C34878D82A}">
                    <a16:rowId xmlns:a16="http://schemas.microsoft.com/office/drawing/2014/main" val="711139020"/>
                  </a:ext>
                </a:extLst>
              </a:tr>
              <a:tr h="374892">
                <a:tc>
                  <a:txBody>
                    <a:bodyPr/>
                    <a:lstStyle/>
                    <a:p>
                      <a:pPr algn="ctr"/>
                      <a:r>
                        <a:rPr lang="nb-NO" dirty="0"/>
                        <a:t>1</a:t>
                      </a:r>
                    </a:p>
                  </a:txBody>
                  <a:tcPr anchor="ctr"/>
                </a:tc>
                <a:tc>
                  <a:txBody>
                    <a:bodyPr/>
                    <a:lstStyle/>
                    <a:p>
                      <a:pPr algn="ctr"/>
                      <a:r>
                        <a:rPr lang="nb-NO" dirty="0" err="1"/>
                        <a:t>Beginner</a:t>
                      </a:r>
                      <a:endParaRPr lang="nb-NO" dirty="0"/>
                    </a:p>
                  </a:txBody>
                  <a:tcPr anchor="ctr"/>
                </a:tc>
                <a:tc>
                  <a:txBody>
                    <a:bodyPr/>
                    <a:lstStyle/>
                    <a:p>
                      <a:pPr algn="ctr"/>
                      <a:r>
                        <a:rPr lang="nb-NO" sz="1800" kern="1200" dirty="0">
                          <a:solidFill>
                            <a:schemeClr val="tx1"/>
                          </a:solidFill>
                          <a:effectLst/>
                          <a:latin typeface="+mn-lt"/>
                          <a:ea typeface="+mn-ea"/>
                          <a:cs typeface="+mn-cs"/>
                        </a:rPr>
                        <a:t>Clear </a:t>
                      </a:r>
                      <a:r>
                        <a:rPr lang="nb-NO" sz="1800" kern="1200" dirty="0" err="1">
                          <a:solidFill>
                            <a:schemeClr val="tx1"/>
                          </a:solidFill>
                          <a:effectLst/>
                          <a:latin typeface="+mn-lt"/>
                          <a:ea typeface="+mn-ea"/>
                          <a:cs typeface="+mn-cs"/>
                        </a:rPr>
                        <a:t>white</a:t>
                      </a:r>
                      <a:endParaRPr lang="nb-NO" dirty="0">
                        <a:solidFill>
                          <a:schemeClr val="tx1"/>
                        </a:solidFill>
                      </a:endParaRPr>
                    </a:p>
                  </a:txBody>
                  <a:tcPr anchor="ctr"/>
                </a:tc>
                <a:tc>
                  <a:txBody>
                    <a:bodyPr/>
                    <a:lstStyle/>
                    <a:p>
                      <a:pPr algn="ctr"/>
                      <a:r>
                        <a:rPr lang="nb-NO" dirty="0"/>
                        <a:t>None</a:t>
                      </a:r>
                    </a:p>
                  </a:txBody>
                  <a:tcPr anchor="ctr"/>
                </a:tc>
                <a:extLst>
                  <a:ext uri="{0D108BD9-81ED-4DB2-BD59-A6C34878D82A}">
                    <a16:rowId xmlns:a16="http://schemas.microsoft.com/office/drawing/2014/main" val="3136041688"/>
                  </a:ext>
                </a:extLst>
              </a:tr>
            </a:tbl>
          </a:graphicData>
        </a:graphic>
      </p:graphicFrame>
      <p:graphicFrame>
        <p:nvGraphicFramePr>
          <p:cNvPr id="2" name="Tabell 1">
            <a:extLst>
              <a:ext uri="{FF2B5EF4-FFF2-40B4-BE49-F238E27FC236}">
                <a16:creationId xmlns:a16="http://schemas.microsoft.com/office/drawing/2014/main" id="{37C726D9-16B4-6AC7-C166-74D815118E95}"/>
              </a:ext>
            </a:extLst>
          </p:cNvPr>
          <p:cNvGraphicFramePr>
            <a:graphicFrameLocks noGrp="1"/>
          </p:cNvGraphicFramePr>
          <p:nvPr>
            <p:extLst>
              <p:ext uri="{D42A27DB-BD31-4B8C-83A1-F6EECF244321}">
                <p14:modId xmlns:p14="http://schemas.microsoft.com/office/powerpoint/2010/main" val="3350711700"/>
              </p:ext>
            </p:extLst>
          </p:nvPr>
        </p:nvGraphicFramePr>
        <p:xfrm>
          <a:off x="6100920" y="1113196"/>
          <a:ext cx="1702857" cy="3941105"/>
        </p:xfrm>
        <a:graphic>
          <a:graphicData uri="http://schemas.openxmlformats.org/drawingml/2006/table">
            <a:tbl>
              <a:tblPr firstRow="1" bandRow="1">
                <a:tableStyleId>{5940675A-B579-460E-94D1-54222C63F5DA}</a:tableStyleId>
              </a:tblPr>
              <a:tblGrid>
                <a:gridCol w="1702857">
                  <a:extLst>
                    <a:ext uri="{9D8B030D-6E8A-4147-A177-3AD203B41FA5}">
                      <a16:colId xmlns:a16="http://schemas.microsoft.com/office/drawing/2014/main" val="3398876121"/>
                    </a:ext>
                  </a:extLst>
                </a:gridCol>
              </a:tblGrid>
              <a:tr h="627320">
                <a:tc>
                  <a:txBody>
                    <a:bodyPr/>
                    <a:lstStyle/>
                    <a:p>
                      <a:pPr algn="ctr"/>
                      <a:r>
                        <a:rPr lang="nb-NO" dirty="0"/>
                        <a:t>Chakra </a:t>
                      </a:r>
                      <a:r>
                        <a:rPr lang="nb-NO" dirty="0" err="1"/>
                        <a:t>with</a:t>
                      </a:r>
                      <a:r>
                        <a:rPr lang="nb-NO" dirty="0"/>
                        <a:t> The Same </a:t>
                      </a:r>
                      <a:r>
                        <a:rPr lang="nb-NO" dirty="0" err="1"/>
                        <a:t>Color</a:t>
                      </a:r>
                      <a:endParaRPr lang="nb-NO" dirty="0"/>
                    </a:p>
                  </a:txBody>
                  <a:tcPr anchor="ctr"/>
                </a:tc>
                <a:extLst>
                  <a:ext uri="{0D108BD9-81ED-4DB2-BD59-A6C34878D82A}">
                    <a16:rowId xmlns:a16="http://schemas.microsoft.com/office/drawing/2014/main" val="2935617226"/>
                  </a:ext>
                </a:extLst>
              </a:tr>
              <a:tr h="601178">
                <a:tc>
                  <a:txBody>
                    <a:bodyPr/>
                    <a:lstStyle/>
                    <a:p>
                      <a:pPr algn="ctr"/>
                      <a:r>
                        <a:rPr lang="nb-NO" dirty="0">
                          <a:solidFill>
                            <a:schemeClr val="bg1"/>
                          </a:solidFill>
                        </a:rPr>
                        <a:t>7. Crown</a:t>
                      </a:r>
                    </a:p>
                  </a:txBody>
                  <a:tcPr anchor="ctr">
                    <a:gradFill>
                      <a:gsLst>
                        <a:gs pos="52000">
                          <a:srgbClr val="8929E8"/>
                        </a:gs>
                        <a:gs pos="98000">
                          <a:srgbClr val="C189F7"/>
                        </a:gs>
                        <a:gs pos="0">
                          <a:srgbClr val="770BE3"/>
                        </a:gs>
                      </a:gsLst>
                      <a:lin ang="5400000" scaled="1"/>
                    </a:gradFill>
                  </a:tcPr>
                </a:tc>
                <a:extLst>
                  <a:ext uri="{0D108BD9-81ED-4DB2-BD59-A6C34878D82A}">
                    <a16:rowId xmlns:a16="http://schemas.microsoft.com/office/drawing/2014/main" val="1408568697"/>
                  </a:ext>
                </a:extLst>
              </a:tr>
              <a:tr h="650165">
                <a:tc>
                  <a:txBody>
                    <a:bodyPr/>
                    <a:lstStyle/>
                    <a:p>
                      <a:pPr algn="ctr"/>
                      <a:r>
                        <a:rPr lang="nb-NO" dirty="0"/>
                        <a:t>5. </a:t>
                      </a:r>
                      <a:r>
                        <a:rPr lang="nb-NO" dirty="0" err="1"/>
                        <a:t>Throat</a:t>
                      </a:r>
                      <a:endParaRPr lang="nb-NO" dirty="0"/>
                    </a:p>
                  </a:txBody>
                  <a:tcPr anchor="ctr">
                    <a:gradFill>
                      <a:gsLst>
                        <a:gs pos="37000">
                          <a:srgbClr val="93EAFF"/>
                        </a:gs>
                        <a:gs pos="0">
                          <a:srgbClr val="C189F7"/>
                        </a:gs>
                      </a:gsLst>
                      <a:lin ang="5400000" scaled="1"/>
                    </a:gradFill>
                  </a:tcPr>
                </a:tc>
                <a:extLst>
                  <a:ext uri="{0D108BD9-81ED-4DB2-BD59-A6C34878D82A}">
                    <a16:rowId xmlns:a16="http://schemas.microsoft.com/office/drawing/2014/main" val="2865077058"/>
                  </a:ext>
                </a:extLst>
              </a:tr>
              <a:tr h="632591">
                <a:tc>
                  <a:txBody>
                    <a:bodyPr/>
                    <a:lstStyle/>
                    <a:p>
                      <a:pPr algn="ctr"/>
                      <a:endParaRPr lang="nb-NO" dirty="0"/>
                    </a:p>
                  </a:txBody>
                  <a:tcPr anchor="ctr">
                    <a:gradFill>
                      <a:gsLst>
                        <a:gs pos="100000">
                          <a:srgbClr val="E1D709"/>
                        </a:gs>
                        <a:gs pos="35000">
                          <a:srgbClr val="E1D709"/>
                        </a:gs>
                        <a:gs pos="0">
                          <a:srgbClr val="93EAFF"/>
                        </a:gs>
                        <a:gs pos="100000">
                          <a:srgbClr val="FFFFCC"/>
                        </a:gs>
                        <a:gs pos="100000">
                          <a:schemeClr val="accent1">
                            <a:lumMod val="45000"/>
                            <a:lumOff val="55000"/>
                          </a:schemeClr>
                        </a:gs>
                        <a:gs pos="100000">
                          <a:srgbClr val="FFFFCC"/>
                        </a:gs>
                      </a:gsLst>
                      <a:lin ang="5400000" scaled="1"/>
                    </a:gradFill>
                  </a:tcPr>
                </a:tc>
                <a:extLst>
                  <a:ext uri="{0D108BD9-81ED-4DB2-BD59-A6C34878D82A}">
                    <a16:rowId xmlns:a16="http://schemas.microsoft.com/office/drawing/2014/main" val="3589676632"/>
                  </a:ext>
                </a:extLst>
              </a:tr>
              <a:tr h="360226">
                <a:tc>
                  <a:txBody>
                    <a:bodyPr/>
                    <a:lstStyle/>
                    <a:p>
                      <a:pPr algn="ctr"/>
                      <a:r>
                        <a:rPr lang="nb-NO" dirty="0"/>
                        <a:t>3. Solar Plexus</a:t>
                      </a:r>
                    </a:p>
                  </a:txBody>
                  <a:tcPr anchor="ctr">
                    <a:solidFill>
                      <a:srgbClr val="FFFF00"/>
                    </a:solidFill>
                  </a:tcPr>
                </a:tc>
                <a:extLst>
                  <a:ext uri="{0D108BD9-81ED-4DB2-BD59-A6C34878D82A}">
                    <a16:rowId xmlns:a16="http://schemas.microsoft.com/office/drawing/2014/main" val="1387181513"/>
                  </a:ext>
                </a:extLst>
              </a:tr>
              <a:tr h="685571">
                <a:tc>
                  <a:txBody>
                    <a:bodyPr/>
                    <a:lstStyle/>
                    <a:p>
                      <a:pPr algn="ctr"/>
                      <a:endParaRPr lang="nb-NO" dirty="0"/>
                    </a:p>
                  </a:txBody>
                  <a:tcPr anchor="ctr">
                    <a:gradFill>
                      <a:gsLst>
                        <a:gs pos="26000">
                          <a:srgbClr val="FFFDCD"/>
                        </a:gs>
                        <a:gs pos="100000">
                          <a:srgbClr val="FFFFDD"/>
                        </a:gs>
                        <a:gs pos="0">
                          <a:srgbClr val="FFFF00"/>
                        </a:gs>
                      </a:gsLst>
                      <a:lin ang="5400000" scaled="1"/>
                    </a:gradFill>
                  </a:tcPr>
                </a:tc>
                <a:extLst>
                  <a:ext uri="{0D108BD9-81ED-4DB2-BD59-A6C34878D82A}">
                    <a16:rowId xmlns:a16="http://schemas.microsoft.com/office/drawing/2014/main" val="1148419830"/>
                  </a:ext>
                </a:extLst>
              </a:tr>
              <a:tr h="349624">
                <a:tc>
                  <a:txBody>
                    <a:bodyPr/>
                    <a:lstStyle/>
                    <a:p>
                      <a:pPr algn="ctr"/>
                      <a:r>
                        <a:rPr lang="nb-NO" dirty="0"/>
                        <a:t>(1. </a:t>
                      </a:r>
                      <a:r>
                        <a:rPr lang="nb-NO" dirty="0" err="1"/>
                        <a:t>Root</a:t>
                      </a:r>
                      <a:r>
                        <a:rPr lang="nb-NO" dirty="0"/>
                        <a:t> - </a:t>
                      </a:r>
                      <a:r>
                        <a:rPr lang="nb-NO" dirty="0">
                          <a:solidFill>
                            <a:srgbClr val="FF0000"/>
                          </a:solidFill>
                        </a:rPr>
                        <a:t>Red</a:t>
                      </a:r>
                      <a:r>
                        <a:rPr lang="nb-NO" dirty="0"/>
                        <a:t>)</a:t>
                      </a:r>
                    </a:p>
                  </a:txBody>
                  <a:tcPr anchor="ctr"/>
                </a:tc>
                <a:extLst>
                  <a:ext uri="{0D108BD9-81ED-4DB2-BD59-A6C34878D82A}">
                    <a16:rowId xmlns:a16="http://schemas.microsoft.com/office/drawing/2014/main" val="3517717077"/>
                  </a:ext>
                </a:extLst>
              </a:tr>
            </a:tbl>
          </a:graphicData>
        </a:graphic>
      </p:graphicFrame>
      <p:sp>
        <p:nvSpPr>
          <p:cNvPr id="3" name="TekstSylinder 2">
            <a:extLst>
              <a:ext uri="{FF2B5EF4-FFF2-40B4-BE49-F238E27FC236}">
                <a16:creationId xmlns:a16="http://schemas.microsoft.com/office/drawing/2014/main" id="{14CDD73C-344B-3D63-2744-FAE94C44B9CA}"/>
              </a:ext>
            </a:extLst>
          </p:cNvPr>
          <p:cNvSpPr txBox="1"/>
          <p:nvPr/>
        </p:nvSpPr>
        <p:spPr>
          <a:xfrm>
            <a:off x="172711" y="5371156"/>
            <a:ext cx="7849855" cy="369332"/>
          </a:xfrm>
          <a:prstGeom prst="rect">
            <a:avLst/>
          </a:prstGeom>
          <a:noFill/>
        </p:spPr>
        <p:txBody>
          <a:bodyPr wrap="square">
            <a:spAutoFit/>
          </a:bodyPr>
          <a:lstStyle/>
          <a:p>
            <a:r>
              <a:rPr lang="nb-NO" dirty="0"/>
              <a:t> Source: Barbara Ann Brennan: </a:t>
            </a:r>
            <a:r>
              <a:rPr lang="nb-NO" i="1" dirty="0" err="1"/>
              <a:t>Light</a:t>
            </a:r>
            <a:r>
              <a:rPr lang="nb-NO" i="1" dirty="0"/>
              <a:t> </a:t>
            </a:r>
            <a:r>
              <a:rPr lang="nb-NO" i="1" dirty="0" err="1"/>
              <a:t>Emerging</a:t>
            </a:r>
            <a:r>
              <a:rPr lang="nb-NO" dirty="0"/>
              <a:t> – </a:t>
            </a:r>
            <a:r>
              <a:rPr lang="nb-NO" i="1" dirty="0"/>
              <a:t>The Journey </a:t>
            </a:r>
            <a:r>
              <a:rPr lang="nb-NO" i="1" dirty="0" err="1"/>
              <a:t>of</a:t>
            </a:r>
            <a:r>
              <a:rPr lang="nb-NO" i="1" dirty="0"/>
              <a:t> Personal Healing</a:t>
            </a:r>
            <a:r>
              <a:rPr lang="nb-NO" sz="1800" i="1" dirty="0"/>
              <a:t>.</a:t>
            </a:r>
            <a:r>
              <a:rPr lang="nb-NO" dirty="0"/>
              <a:t> </a:t>
            </a:r>
          </a:p>
        </p:txBody>
      </p:sp>
      <p:pic>
        <p:nvPicPr>
          <p:cNvPr id="9" name="Bilde 8">
            <a:extLst>
              <a:ext uri="{FF2B5EF4-FFF2-40B4-BE49-F238E27FC236}">
                <a16:creationId xmlns:a16="http://schemas.microsoft.com/office/drawing/2014/main" id="{4D3EFAA6-6B6D-3DC1-C729-52043D33ADC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855" t="15768" r="13421" b="66432"/>
          <a:stretch/>
        </p:blipFill>
        <p:spPr bwMode="auto">
          <a:xfrm rot="5400000">
            <a:off x="6652710" y="2746788"/>
            <a:ext cx="3458582" cy="115644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35546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2E204A1A-9800-BCE8-752C-5DC27D3074E8}"/>
              </a:ext>
            </a:extLst>
          </p:cNvPr>
          <p:cNvSpPr txBox="1"/>
          <p:nvPr/>
        </p:nvSpPr>
        <p:spPr>
          <a:xfrm>
            <a:off x="338417" y="270004"/>
            <a:ext cx="8467163" cy="1077218"/>
          </a:xfrm>
          <a:prstGeom prst="rect">
            <a:avLst/>
          </a:prstGeom>
          <a:noFill/>
        </p:spPr>
        <p:txBody>
          <a:bodyPr wrap="square">
            <a:spAutoFit/>
          </a:bodyPr>
          <a:lstStyle/>
          <a:p>
            <a:pPr lvl="0" algn="ctr">
              <a:spcAft>
                <a:spcPts val="600"/>
              </a:spcAft>
            </a:pPr>
            <a:r>
              <a:rPr lang="en-US" sz="3200" dirty="0">
                <a:solidFill>
                  <a:srgbClr val="C00000"/>
                </a:solidFill>
              </a:rPr>
              <a:t>Aah meditation to get in tune with the frequency of the quantum field where manifestation occurs</a:t>
            </a:r>
            <a:endParaRPr lang="nb-NO" sz="3200" dirty="0">
              <a:solidFill>
                <a:srgbClr val="C00000"/>
              </a:solidFill>
            </a:endParaRPr>
          </a:p>
        </p:txBody>
      </p:sp>
      <p:sp>
        <p:nvSpPr>
          <p:cNvPr id="5" name="TekstSylinder 4">
            <a:extLst>
              <a:ext uri="{FF2B5EF4-FFF2-40B4-BE49-F238E27FC236}">
                <a16:creationId xmlns:a16="http://schemas.microsoft.com/office/drawing/2014/main" id="{A787DB5A-42C9-72F3-B6BF-483095BC2A08}"/>
              </a:ext>
            </a:extLst>
          </p:cNvPr>
          <p:cNvSpPr txBox="1"/>
          <p:nvPr/>
        </p:nvSpPr>
        <p:spPr>
          <a:xfrm>
            <a:off x="747423" y="4220367"/>
            <a:ext cx="7466275" cy="2031325"/>
          </a:xfrm>
          <a:prstGeom prst="rect">
            <a:avLst/>
          </a:prstGeom>
          <a:noFill/>
        </p:spPr>
        <p:txBody>
          <a:bodyPr wrap="square" rtlCol="0">
            <a:spAutoFit/>
          </a:bodyPr>
          <a:lstStyle/>
          <a:p>
            <a:r>
              <a:rPr lang="en-US" b="1" dirty="0"/>
              <a:t>Wayne Dyer – Explanation of Aah and Ohm Meditation (Alpha-Omega) </a:t>
            </a:r>
            <a:r>
              <a:rPr lang="en-US" dirty="0"/>
              <a:t>Wayne Dyer wrote the book “Your Erroneous Zones). </a:t>
            </a:r>
            <a:r>
              <a:rPr lang="nb-NO" sz="1800" u="sng" dirty="0">
                <a:solidFill>
                  <a:srgbClr val="0000FF"/>
                </a:solidFill>
                <a:effectLst/>
                <a:latin typeface="Calibri" panose="020F0502020204030204" pitchFamily="34" charset="0"/>
                <a:ea typeface="Calibri" panose="020F0502020204030204" pitchFamily="34" charset="0"/>
                <a:hlinkClick r:id="rId2"/>
              </a:rPr>
              <a:t>https://youtu.be/3wZTPjpBGe0?si=LXHoVJju6GLtCrug</a:t>
            </a:r>
            <a:r>
              <a:rPr lang="nb-NO" sz="1800" dirty="0">
                <a:effectLst/>
                <a:latin typeface="Calibri" panose="020F0502020204030204" pitchFamily="34" charset="0"/>
                <a:ea typeface="Calibri" panose="020F0502020204030204" pitchFamily="34" charset="0"/>
              </a:rPr>
              <a:t> </a:t>
            </a:r>
          </a:p>
          <a:p>
            <a:endParaRPr lang="nb-NO" b="1" dirty="0"/>
          </a:p>
          <a:p>
            <a:r>
              <a:rPr lang="nb-NO" b="1" dirty="0" err="1"/>
              <a:t>Aaah</a:t>
            </a:r>
            <a:r>
              <a:rPr lang="nb-NO" b="1" dirty="0"/>
              <a:t>-meditasjon – </a:t>
            </a:r>
            <a:r>
              <a:rPr lang="nb-NO" b="1" dirty="0" err="1"/>
              <a:t>Only</a:t>
            </a:r>
            <a:r>
              <a:rPr lang="nb-NO" b="1" dirty="0"/>
              <a:t> sound – To </a:t>
            </a:r>
            <a:r>
              <a:rPr lang="nb-NO" b="1" dirty="0" err="1"/>
              <a:t>activate</a:t>
            </a:r>
            <a:r>
              <a:rPr lang="nb-NO" b="1" dirty="0"/>
              <a:t> </a:t>
            </a:r>
            <a:r>
              <a:rPr lang="nb-NO" b="1" dirty="0" err="1"/>
              <a:t>your</a:t>
            </a:r>
            <a:r>
              <a:rPr lang="nb-NO" b="1" dirty="0"/>
              <a:t> </a:t>
            </a:r>
            <a:r>
              <a:rPr lang="nb-NO" b="1" dirty="0" err="1"/>
              <a:t>highet</a:t>
            </a:r>
            <a:r>
              <a:rPr lang="nb-NO" b="1" dirty="0"/>
              <a:t> </a:t>
            </a:r>
            <a:r>
              <a:rPr lang="nb-NO" b="1" dirty="0" err="1"/>
              <a:t>consciousness</a:t>
            </a:r>
            <a:br>
              <a:rPr lang="nb-NO" b="1" dirty="0"/>
            </a:br>
            <a:r>
              <a:rPr lang="nb-NO" dirty="0" err="1"/>
              <a:t>Seek</a:t>
            </a:r>
            <a:r>
              <a:rPr lang="nb-NO" dirty="0"/>
              <a:t> for «</a:t>
            </a:r>
            <a:r>
              <a:rPr lang="nb-NO" altLang="nb-NO" dirty="0">
                <a:solidFill>
                  <a:srgbClr val="000000"/>
                </a:solidFill>
              </a:rPr>
              <a:t>Ah </a:t>
            </a:r>
            <a:r>
              <a:rPr lang="nb-NO" altLang="nb-NO" dirty="0" err="1">
                <a:solidFill>
                  <a:srgbClr val="000000"/>
                </a:solidFill>
              </a:rPr>
              <a:t>Meditation</a:t>
            </a:r>
            <a:r>
              <a:rPr lang="nb-NO" altLang="nb-NO" dirty="0">
                <a:solidFill>
                  <a:srgbClr val="000000"/>
                </a:solidFill>
              </a:rPr>
              <a:t> for </a:t>
            </a:r>
            <a:r>
              <a:rPr lang="nb-NO" altLang="nb-NO" dirty="0" err="1">
                <a:solidFill>
                  <a:srgbClr val="000000"/>
                </a:solidFill>
              </a:rPr>
              <a:t>instant</a:t>
            </a:r>
            <a:r>
              <a:rPr lang="nb-NO" altLang="nb-NO" dirty="0">
                <a:solidFill>
                  <a:srgbClr val="000000"/>
                </a:solidFill>
              </a:rPr>
              <a:t> </a:t>
            </a:r>
            <a:r>
              <a:rPr lang="nb-NO" altLang="nb-NO" dirty="0" err="1">
                <a:solidFill>
                  <a:srgbClr val="000000"/>
                </a:solidFill>
              </a:rPr>
              <a:t>manifestation</a:t>
            </a:r>
            <a:r>
              <a:rPr lang="nb-NO" altLang="nb-NO" dirty="0">
                <a:solidFill>
                  <a:srgbClr val="000000"/>
                </a:solidFill>
              </a:rPr>
              <a:t>»</a:t>
            </a:r>
            <a:endParaRPr lang="nb-NO" b="1" dirty="0"/>
          </a:p>
          <a:p>
            <a:r>
              <a:rPr lang="nb-NO" sz="1800" u="sng" dirty="0">
                <a:solidFill>
                  <a:srgbClr val="0563C1"/>
                </a:solidFill>
                <a:effectLst/>
                <a:latin typeface="Calibri" panose="020F0502020204030204" pitchFamily="34" charset="0"/>
                <a:ea typeface="Times New Roman" panose="02020603050405020304" pitchFamily="18" charset="0"/>
                <a:hlinkClick r:id="rId3"/>
              </a:rPr>
              <a:t>https://youtube.com/watch?v=2erTe3IgUjg&amp;si=S3MNjvPKy-jsR-je</a:t>
            </a:r>
            <a:endParaRPr lang="nb-NO" sz="1800" dirty="0">
              <a:effectLst/>
              <a:latin typeface="Calibri" panose="020F0502020204030204" pitchFamily="34" charset="0"/>
              <a:ea typeface="Calibri" panose="020F0502020204030204" pitchFamily="34" charset="0"/>
            </a:endParaRPr>
          </a:p>
        </p:txBody>
      </p:sp>
      <p:sp>
        <p:nvSpPr>
          <p:cNvPr id="7" name="TekstSylinder 6">
            <a:extLst>
              <a:ext uri="{FF2B5EF4-FFF2-40B4-BE49-F238E27FC236}">
                <a16:creationId xmlns:a16="http://schemas.microsoft.com/office/drawing/2014/main" id="{14364E1C-E9CD-CB32-1839-941123C311FD}"/>
              </a:ext>
            </a:extLst>
          </p:cNvPr>
          <p:cNvSpPr txBox="1"/>
          <p:nvPr/>
        </p:nvSpPr>
        <p:spPr>
          <a:xfrm>
            <a:off x="1246093" y="1768132"/>
            <a:ext cx="6651813" cy="2031325"/>
          </a:xfrm>
          <a:prstGeom prst="rect">
            <a:avLst/>
          </a:prstGeom>
          <a:solidFill>
            <a:schemeClr val="accent5">
              <a:lumMod val="20000"/>
              <a:lumOff val="80000"/>
            </a:schemeClr>
          </a:solidFill>
        </p:spPr>
        <p:txBody>
          <a:bodyPr wrap="square">
            <a:spAutoFit/>
          </a:bodyPr>
          <a:lstStyle/>
          <a:p>
            <a:pPr algn="ctr"/>
            <a:r>
              <a:rPr lang="en-US" dirty="0">
                <a:latin typeface="Google Sans"/>
              </a:rPr>
              <a:t>Schumann resonance is when our brain waves resonate with the Earth's magnetic field, i.e. a frequency equal to 7.83hz. We are then in a state of deep meditation, between alpha and theta brain waves.</a:t>
            </a:r>
          </a:p>
          <a:p>
            <a:pPr algn="ctr"/>
            <a:endParaRPr lang="en-US" dirty="0">
              <a:latin typeface="Google Sans"/>
            </a:endParaRPr>
          </a:p>
          <a:p>
            <a:pPr algn="ctr"/>
            <a:r>
              <a:rPr lang="en-US" dirty="0">
                <a:latin typeface="Google Sans"/>
              </a:rPr>
              <a:t>This brain frequency controls our creativity.</a:t>
            </a:r>
          </a:p>
          <a:p>
            <a:pPr algn="ctr"/>
            <a:r>
              <a:rPr lang="en-US" dirty="0">
                <a:latin typeface="Google Sans"/>
              </a:rPr>
              <a:t>It also contributes to improved learning/memory, body </a:t>
            </a:r>
            <a:br>
              <a:rPr lang="en-US" dirty="0">
                <a:latin typeface="Google Sans"/>
              </a:rPr>
            </a:br>
            <a:r>
              <a:rPr lang="en-US" dirty="0">
                <a:latin typeface="Google Sans"/>
              </a:rPr>
              <a:t>rejuvenation, balance, improved stress tolerance, anti-jet lag, etc.</a:t>
            </a:r>
            <a:endParaRPr lang="nb-NO" dirty="0"/>
          </a:p>
        </p:txBody>
      </p:sp>
    </p:spTree>
    <p:extLst>
      <p:ext uri="{BB962C8B-B14F-4D97-AF65-F5344CB8AC3E}">
        <p14:creationId xmlns:p14="http://schemas.microsoft.com/office/powerpoint/2010/main" val="2800907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ACD68134-F4C0-060C-F3D1-52A0538D70F7}"/>
              </a:ext>
            </a:extLst>
          </p:cNvPr>
          <p:cNvSpPr txBox="1"/>
          <p:nvPr/>
        </p:nvSpPr>
        <p:spPr>
          <a:xfrm>
            <a:off x="878540" y="1299882"/>
            <a:ext cx="7279341" cy="769441"/>
          </a:xfrm>
          <a:prstGeom prst="rect">
            <a:avLst/>
          </a:prstGeom>
          <a:noFill/>
        </p:spPr>
        <p:txBody>
          <a:bodyPr wrap="square" rtlCol="0">
            <a:spAutoFit/>
          </a:bodyPr>
          <a:lstStyle/>
          <a:p>
            <a:pPr algn="ctr"/>
            <a:r>
              <a:rPr lang="nb-NO" sz="4400" dirty="0">
                <a:solidFill>
                  <a:srgbClr val="630EE0"/>
                </a:solidFill>
              </a:rPr>
              <a:t>To Live as a Spiritual </a:t>
            </a:r>
            <a:r>
              <a:rPr lang="nb-NO" sz="4400" dirty="0" err="1">
                <a:solidFill>
                  <a:srgbClr val="630EE0"/>
                </a:solidFill>
              </a:rPr>
              <a:t>Being</a:t>
            </a:r>
            <a:endParaRPr lang="nb-NO" sz="4400" dirty="0">
              <a:solidFill>
                <a:srgbClr val="630EE0"/>
              </a:solidFill>
            </a:endParaRPr>
          </a:p>
        </p:txBody>
      </p:sp>
    </p:spTree>
    <p:extLst>
      <p:ext uri="{BB962C8B-B14F-4D97-AF65-F5344CB8AC3E}">
        <p14:creationId xmlns:p14="http://schemas.microsoft.com/office/powerpoint/2010/main" val="1228448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31973-EFEA-356B-8802-6AD46E1E7D71}"/>
            </a:ext>
          </a:extLst>
        </p:cNvPr>
        <p:cNvGrpSpPr/>
        <p:nvPr/>
      </p:nvGrpSpPr>
      <p:grpSpPr>
        <a:xfrm>
          <a:off x="0" y="0"/>
          <a:ext cx="0" cy="0"/>
          <a:chOff x="0" y="0"/>
          <a:chExt cx="0" cy="0"/>
        </a:xfrm>
      </p:grpSpPr>
      <p:sp>
        <p:nvSpPr>
          <p:cNvPr id="2" name="TekstSylinder 1">
            <a:extLst>
              <a:ext uri="{FF2B5EF4-FFF2-40B4-BE49-F238E27FC236}">
                <a16:creationId xmlns:a16="http://schemas.microsoft.com/office/drawing/2014/main" id="{D2CE8BC5-F0F0-6683-C098-F8B918777E9F}"/>
              </a:ext>
            </a:extLst>
          </p:cNvPr>
          <p:cNvSpPr txBox="1"/>
          <p:nvPr/>
        </p:nvSpPr>
        <p:spPr>
          <a:xfrm>
            <a:off x="1017548" y="75590"/>
            <a:ext cx="7108904" cy="584775"/>
          </a:xfrm>
          <a:prstGeom prst="rect">
            <a:avLst/>
          </a:prstGeom>
          <a:noFill/>
        </p:spPr>
        <p:txBody>
          <a:bodyPr wrap="square">
            <a:spAutoFit/>
          </a:bodyPr>
          <a:lstStyle/>
          <a:p>
            <a:pPr lvl="0" algn="ctr">
              <a:spcAft>
                <a:spcPts val="600"/>
              </a:spcAft>
            </a:pPr>
            <a:r>
              <a:rPr lang="en-US" sz="3200" dirty="0">
                <a:solidFill>
                  <a:srgbClr val="C00000"/>
                </a:solidFill>
              </a:rPr>
              <a:t>Living from the Soul and Spirit</a:t>
            </a:r>
            <a:endParaRPr lang="nb-NO" sz="3200" dirty="0">
              <a:solidFill>
                <a:srgbClr val="C00000"/>
              </a:solidFill>
            </a:endParaRPr>
          </a:p>
        </p:txBody>
      </p:sp>
      <p:sp>
        <p:nvSpPr>
          <p:cNvPr id="3" name="TekstSylinder 2">
            <a:extLst>
              <a:ext uri="{FF2B5EF4-FFF2-40B4-BE49-F238E27FC236}">
                <a16:creationId xmlns:a16="http://schemas.microsoft.com/office/drawing/2014/main" id="{25EB630B-F43B-0FBC-9DF1-1F61CEA9F540}"/>
              </a:ext>
            </a:extLst>
          </p:cNvPr>
          <p:cNvSpPr txBox="1"/>
          <p:nvPr/>
        </p:nvSpPr>
        <p:spPr>
          <a:xfrm>
            <a:off x="713501" y="888489"/>
            <a:ext cx="7716998" cy="5616922"/>
          </a:xfrm>
          <a:prstGeom prst="rect">
            <a:avLst/>
          </a:prstGeom>
          <a:noFill/>
        </p:spPr>
        <p:txBody>
          <a:bodyPr wrap="square" rtlCol="0">
            <a:spAutoFit/>
          </a:bodyPr>
          <a:lstStyle/>
          <a:p>
            <a:pPr marL="285750" indent="-285750">
              <a:spcAft>
                <a:spcPts val="600"/>
              </a:spcAft>
              <a:buFont typeface="Wingdings" panose="05000000000000000000" pitchFamily="2" charset="2"/>
              <a:buChar char="v"/>
            </a:pPr>
            <a:r>
              <a:rPr lang="en-US" dirty="0"/>
              <a:t>You know that you are an </a:t>
            </a:r>
            <a:r>
              <a:rPr lang="en-US" b="1" dirty="0"/>
              <a:t>eternal spirit </a:t>
            </a:r>
            <a:r>
              <a:rPr lang="en-US" dirty="0"/>
              <a:t>who has incarnated in a body on this earth, and who returns to the spirit world when the body dies.</a:t>
            </a:r>
          </a:p>
          <a:p>
            <a:pPr marL="285750" indent="-285750">
              <a:spcAft>
                <a:spcPts val="600"/>
              </a:spcAft>
              <a:buFont typeface="Wingdings" panose="05000000000000000000" pitchFamily="2" charset="2"/>
              <a:buChar char="v"/>
            </a:pPr>
            <a:r>
              <a:rPr lang="en-US" dirty="0"/>
              <a:t>You know that the </a:t>
            </a:r>
            <a:r>
              <a:rPr lang="en-US" b="1" dirty="0"/>
              <a:t>meaning of life on earth </a:t>
            </a:r>
            <a:r>
              <a:rPr lang="en-US" dirty="0"/>
              <a:t>is that you should develop as a soul and realize the life task you chose for this incarnation.</a:t>
            </a:r>
          </a:p>
          <a:p>
            <a:pPr marL="285750" indent="-285750">
              <a:spcAft>
                <a:spcPts val="600"/>
              </a:spcAft>
              <a:buFont typeface="Wingdings" panose="05000000000000000000" pitchFamily="2" charset="2"/>
              <a:buChar char="v"/>
            </a:pPr>
            <a:r>
              <a:rPr lang="en-US" dirty="0"/>
              <a:t>You have a </a:t>
            </a:r>
            <a:r>
              <a:rPr lang="en-US" b="1" dirty="0"/>
              <a:t>spiritual practice </a:t>
            </a:r>
            <a:r>
              <a:rPr lang="en-US" dirty="0"/>
              <a:t>of prayer, meditation, reflection and affirmation (visualization).</a:t>
            </a:r>
          </a:p>
          <a:p>
            <a:pPr marL="285750" indent="-285750">
              <a:spcAft>
                <a:spcPts val="600"/>
              </a:spcAft>
              <a:buFont typeface="Wingdings" panose="05000000000000000000" pitchFamily="2" charset="2"/>
              <a:buChar char="v"/>
            </a:pPr>
            <a:r>
              <a:rPr lang="en-US" dirty="0"/>
              <a:t>You increasingly practice mindfulness in everyday life and have a </a:t>
            </a:r>
            <a:r>
              <a:rPr lang="en-US" b="1" dirty="0"/>
              <a:t>witnessing consciousness.</a:t>
            </a:r>
          </a:p>
          <a:p>
            <a:pPr marL="285750" indent="-285750">
              <a:spcAft>
                <a:spcPts val="600"/>
              </a:spcAft>
              <a:buFont typeface="Wingdings" panose="05000000000000000000" pitchFamily="2" charset="2"/>
              <a:buChar char="v"/>
            </a:pPr>
            <a:r>
              <a:rPr lang="en-US" b="1" dirty="0"/>
              <a:t>You are a fellow human being</a:t>
            </a:r>
            <a:r>
              <a:rPr lang="en-US" dirty="0"/>
              <a:t>. Your heart tells you what you want and pray for and what is right and wrong, true and false.</a:t>
            </a:r>
          </a:p>
          <a:p>
            <a:pPr marL="285750" indent="-285750">
              <a:spcAft>
                <a:spcPts val="600"/>
              </a:spcAft>
              <a:buFont typeface="Wingdings" panose="05000000000000000000" pitchFamily="2" charset="2"/>
              <a:buChar char="v"/>
            </a:pPr>
            <a:r>
              <a:rPr lang="en-US" b="1" dirty="0"/>
              <a:t>You perceive and follow spiritual guidance. </a:t>
            </a:r>
            <a:r>
              <a:rPr lang="en-US" dirty="0"/>
              <a:t>You experience meaningful coincidences, guidance from dreams and signs. You have learned to ask questions and wait for answers. You have learned to notice energy and interpret what happens symbolically. And you follow the guidance.</a:t>
            </a:r>
          </a:p>
          <a:p>
            <a:pPr marL="285750" indent="-285750">
              <a:spcAft>
                <a:spcPts val="600"/>
              </a:spcAft>
              <a:buFont typeface="Wingdings" panose="05000000000000000000" pitchFamily="2" charset="2"/>
              <a:buChar char="v"/>
            </a:pPr>
            <a:r>
              <a:rPr lang="en-US" b="1" dirty="0"/>
              <a:t>You use spiritual creative power </a:t>
            </a:r>
            <a:r>
              <a:rPr lang="en-US" dirty="0"/>
              <a:t>to manifest the good in the physical world. Increasingly and more quickly, what you want and pray for comes to you.</a:t>
            </a:r>
          </a:p>
          <a:p>
            <a:pPr marL="285750" indent="-285750">
              <a:spcAft>
                <a:spcPts val="600"/>
              </a:spcAft>
              <a:buFont typeface="Wingdings" panose="05000000000000000000" pitchFamily="2" charset="2"/>
              <a:buChar char="v"/>
            </a:pPr>
            <a:r>
              <a:rPr lang="en-US" b="1" dirty="0"/>
              <a:t>In the best case, the pineal chakra also opens </a:t>
            </a:r>
            <a:r>
              <a:rPr lang="en-US" dirty="0"/>
              <a:t>and you begin to experience the spiritual contact and the spiritual world directly.</a:t>
            </a:r>
            <a:endParaRPr lang="nb-NO" dirty="0"/>
          </a:p>
        </p:txBody>
      </p:sp>
    </p:spTree>
    <p:extLst>
      <p:ext uri="{BB962C8B-B14F-4D97-AF65-F5344CB8AC3E}">
        <p14:creationId xmlns:p14="http://schemas.microsoft.com/office/powerpoint/2010/main" val="271684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CADE6-58F6-540C-2872-709BEF9A8997}"/>
            </a:ext>
          </a:extLst>
        </p:cNvPr>
        <p:cNvGrpSpPr/>
        <p:nvPr/>
      </p:nvGrpSpPr>
      <p:grpSpPr>
        <a:xfrm>
          <a:off x="0" y="0"/>
          <a:ext cx="0" cy="0"/>
          <a:chOff x="0" y="0"/>
          <a:chExt cx="0" cy="0"/>
        </a:xfrm>
      </p:grpSpPr>
      <p:sp>
        <p:nvSpPr>
          <p:cNvPr id="10" name="TekstSylinder 9">
            <a:extLst>
              <a:ext uri="{FF2B5EF4-FFF2-40B4-BE49-F238E27FC236}">
                <a16:creationId xmlns:a16="http://schemas.microsoft.com/office/drawing/2014/main" id="{C284C57F-3C6D-6552-EB3E-63756F22AD5F}"/>
              </a:ext>
            </a:extLst>
          </p:cNvPr>
          <p:cNvSpPr txBox="1"/>
          <p:nvPr/>
        </p:nvSpPr>
        <p:spPr>
          <a:xfrm>
            <a:off x="391204" y="1344493"/>
            <a:ext cx="4924867" cy="3400931"/>
          </a:xfrm>
          <a:prstGeom prst="rect">
            <a:avLst/>
          </a:prstGeom>
          <a:noFill/>
        </p:spPr>
        <p:txBody>
          <a:bodyPr wrap="square">
            <a:spAutoFit/>
          </a:bodyPr>
          <a:lstStyle/>
          <a:p>
            <a:pPr lvl="0">
              <a:spcAft>
                <a:spcPts val="600"/>
              </a:spcAft>
            </a:pPr>
            <a:r>
              <a:rPr lang="en-US" sz="2000" b="1" kern="150" dirty="0">
                <a:ea typeface="Times New Roman" panose="02020603050405020304" pitchFamily="18" charset="0"/>
              </a:rPr>
              <a:t>Having a personality at this level</a:t>
            </a:r>
          </a:p>
          <a:p>
            <a:pPr lvl="0">
              <a:spcAft>
                <a:spcPts val="600"/>
              </a:spcAft>
            </a:pPr>
            <a:r>
              <a:rPr lang="en-US" sz="2000" b="1" kern="150" dirty="0">
                <a:ea typeface="Times New Roman" panose="02020603050405020304" pitchFamily="18" charset="0"/>
              </a:rPr>
              <a:t>Focus: </a:t>
            </a:r>
            <a:r>
              <a:rPr lang="en-US" sz="2000" kern="150" dirty="0">
                <a:ea typeface="Times New Roman" panose="02020603050405020304" pitchFamily="18" charset="0"/>
              </a:rPr>
              <a:t>To serve a higher purpose than personal needs by being a servant of good (God) and creating a good whole (holiness).</a:t>
            </a:r>
          </a:p>
          <a:p>
            <a:pPr lvl="0">
              <a:spcAft>
                <a:spcPts val="600"/>
              </a:spcAft>
            </a:pPr>
            <a:r>
              <a:rPr lang="en-US" sz="2000" b="1" kern="150" dirty="0">
                <a:ea typeface="Times New Roman" panose="02020603050405020304" pitchFamily="18" charset="0"/>
              </a:rPr>
              <a:t>Center of Control: </a:t>
            </a:r>
            <a:r>
              <a:rPr lang="en-US" sz="2000" kern="150" dirty="0">
                <a:ea typeface="Times New Roman" panose="02020603050405020304" pitchFamily="18" charset="0"/>
              </a:rPr>
              <a:t>The Soul and Spirit.</a:t>
            </a:r>
          </a:p>
          <a:p>
            <a:pPr lvl="0">
              <a:spcAft>
                <a:spcPts val="600"/>
              </a:spcAft>
            </a:pPr>
            <a:r>
              <a:rPr lang="en-US" sz="2000" b="1" kern="150" dirty="0">
                <a:ea typeface="Times New Roman" panose="02020603050405020304" pitchFamily="18" charset="0"/>
              </a:rPr>
              <a:t>Characteristics: </a:t>
            </a:r>
            <a:r>
              <a:rPr lang="en-US" sz="2000" kern="150" dirty="0">
                <a:ea typeface="Times New Roman" panose="02020603050405020304" pitchFamily="18" charset="0"/>
              </a:rPr>
              <a:t>A person at this level lives in harmony with their soul and follows their calling. The soul often has spiritual contact and experiences guidance from the spiritual world. Personal needs have taken a back seat.</a:t>
            </a:r>
            <a:endParaRPr lang="nb-NO" kern="150" dirty="0">
              <a:effectLst/>
              <a:ea typeface="Times New Roman" panose="02020603050405020304" pitchFamily="18" charset="0"/>
            </a:endParaRPr>
          </a:p>
        </p:txBody>
      </p:sp>
      <p:pic>
        <p:nvPicPr>
          <p:cNvPr id="3" name="Bilde 2">
            <a:extLst>
              <a:ext uri="{FF2B5EF4-FFF2-40B4-BE49-F238E27FC236}">
                <a16:creationId xmlns:a16="http://schemas.microsoft.com/office/drawing/2014/main" id="{B68B2631-A612-2903-C1D2-96285547F38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765521" y="1066796"/>
            <a:ext cx="3058241" cy="4155367"/>
          </a:xfrm>
          <a:prstGeom prst="rect">
            <a:avLst/>
          </a:prstGeom>
        </p:spPr>
      </p:pic>
      <p:sp>
        <p:nvSpPr>
          <p:cNvPr id="2" name="TekstSylinder 1">
            <a:extLst>
              <a:ext uri="{FF2B5EF4-FFF2-40B4-BE49-F238E27FC236}">
                <a16:creationId xmlns:a16="http://schemas.microsoft.com/office/drawing/2014/main" id="{983CF82A-80FA-1D1D-E9B8-A94D0FCB2098}"/>
              </a:ext>
            </a:extLst>
          </p:cNvPr>
          <p:cNvSpPr txBox="1"/>
          <p:nvPr/>
        </p:nvSpPr>
        <p:spPr>
          <a:xfrm>
            <a:off x="6610123" y="4842670"/>
            <a:ext cx="1564395" cy="307777"/>
          </a:xfrm>
          <a:prstGeom prst="rect">
            <a:avLst/>
          </a:prstGeom>
          <a:solidFill>
            <a:schemeClr val="bg1"/>
          </a:solidFill>
        </p:spPr>
        <p:txBody>
          <a:bodyPr wrap="square" rtlCol="0">
            <a:spAutoFit/>
          </a:bodyPr>
          <a:lstStyle/>
          <a:p>
            <a:pPr algn="ctr"/>
            <a:r>
              <a:rPr lang="nb-NO" sz="1400" dirty="0"/>
              <a:t>Mahatma Gandhi</a:t>
            </a:r>
          </a:p>
        </p:txBody>
      </p:sp>
      <p:sp>
        <p:nvSpPr>
          <p:cNvPr id="4" name="TekstSylinder 3">
            <a:extLst>
              <a:ext uri="{FF2B5EF4-FFF2-40B4-BE49-F238E27FC236}">
                <a16:creationId xmlns:a16="http://schemas.microsoft.com/office/drawing/2014/main" id="{44E044AA-6CDD-76CB-F768-CBF2DC07A5B1}"/>
              </a:ext>
            </a:extLst>
          </p:cNvPr>
          <p:cNvSpPr txBox="1"/>
          <p:nvPr/>
        </p:nvSpPr>
        <p:spPr>
          <a:xfrm>
            <a:off x="391204" y="156272"/>
            <a:ext cx="8304561" cy="584775"/>
          </a:xfrm>
          <a:prstGeom prst="rect">
            <a:avLst/>
          </a:prstGeom>
          <a:noFill/>
        </p:spPr>
        <p:txBody>
          <a:bodyPr wrap="square">
            <a:spAutoFit/>
          </a:bodyPr>
          <a:lstStyle/>
          <a:p>
            <a:pPr lvl="0" algn="ctr">
              <a:spcAft>
                <a:spcPts val="600"/>
              </a:spcAft>
            </a:pPr>
            <a:r>
              <a:rPr lang="nb-NO" sz="3200" dirty="0" err="1">
                <a:solidFill>
                  <a:srgbClr val="C00000"/>
                </a:solidFill>
              </a:rPr>
              <a:t>Being</a:t>
            </a:r>
            <a:r>
              <a:rPr lang="nb-NO" sz="3200" dirty="0">
                <a:solidFill>
                  <a:srgbClr val="C00000"/>
                </a:solidFill>
              </a:rPr>
              <a:t> a Spiritual </a:t>
            </a:r>
            <a:r>
              <a:rPr lang="nb-NO" sz="3200" dirty="0" err="1">
                <a:solidFill>
                  <a:srgbClr val="C00000"/>
                </a:solidFill>
              </a:rPr>
              <a:t>Being</a:t>
            </a:r>
            <a:endParaRPr lang="nb-NO" sz="3200" dirty="0">
              <a:solidFill>
                <a:srgbClr val="C00000"/>
              </a:solidFill>
            </a:endParaRPr>
          </a:p>
        </p:txBody>
      </p:sp>
      <p:sp>
        <p:nvSpPr>
          <p:cNvPr id="5" name="TekstSylinder 4">
            <a:extLst>
              <a:ext uri="{FF2B5EF4-FFF2-40B4-BE49-F238E27FC236}">
                <a16:creationId xmlns:a16="http://schemas.microsoft.com/office/drawing/2014/main" id="{6EE033DC-6ADC-3DE1-D387-1D157FA45950}"/>
              </a:ext>
            </a:extLst>
          </p:cNvPr>
          <p:cNvSpPr txBox="1"/>
          <p:nvPr/>
        </p:nvSpPr>
        <p:spPr>
          <a:xfrm>
            <a:off x="691321" y="4921191"/>
            <a:ext cx="5374317" cy="1477328"/>
          </a:xfrm>
          <a:prstGeom prst="rect">
            <a:avLst/>
          </a:prstGeom>
          <a:solidFill>
            <a:schemeClr val="accent1">
              <a:lumMod val="20000"/>
              <a:lumOff val="80000"/>
            </a:schemeClr>
          </a:solidFill>
        </p:spPr>
        <p:txBody>
          <a:bodyPr wrap="square" rtlCol="0">
            <a:spAutoFit/>
          </a:bodyPr>
          <a:lstStyle/>
          <a:p>
            <a:pPr algn="ctr"/>
            <a:r>
              <a:rPr lang="en-US" dirty="0"/>
              <a:t>Very few people become spiritual beings with spiritual contact all the time. But we can all go in that direction.</a:t>
            </a:r>
          </a:p>
          <a:p>
            <a:pPr algn="ctr"/>
            <a:endParaRPr lang="en-US" dirty="0"/>
          </a:p>
          <a:p>
            <a:pPr algn="ctr"/>
            <a:r>
              <a:rPr lang="en-US" dirty="0"/>
              <a:t>Being a serving person, for example </a:t>
            </a:r>
            <a:r>
              <a:rPr lang="en-US"/>
              <a:t>in voluntary </a:t>
            </a:r>
            <a:r>
              <a:rPr lang="en-US" dirty="0"/>
              <a:t>organizations, is something that many of us are.</a:t>
            </a:r>
            <a:endParaRPr lang="nb-NO" dirty="0"/>
          </a:p>
        </p:txBody>
      </p:sp>
    </p:spTree>
    <p:extLst>
      <p:ext uri="{BB962C8B-B14F-4D97-AF65-F5344CB8AC3E}">
        <p14:creationId xmlns:p14="http://schemas.microsoft.com/office/powerpoint/2010/main" val="3223647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a:extLst>
              <a:ext uri="{FF2B5EF4-FFF2-40B4-BE49-F238E27FC236}">
                <a16:creationId xmlns:a16="http://schemas.microsoft.com/office/drawing/2014/main" id="{A610FFEA-9EA3-119F-C317-93125166ACD3}"/>
              </a:ext>
            </a:extLst>
          </p:cNvPr>
          <p:cNvSpPr txBox="1"/>
          <p:nvPr/>
        </p:nvSpPr>
        <p:spPr>
          <a:xfrm>
            <a:off x="364170" y="535140"/>
            <a:ext cx="5814931" cy="584775"/>
          </a:xfrm>
          <a:prstGeom prst="rect">
            <a:avLst/>
          </a:prstGeom>
          <a:noFill/>
        </p:spPr>
        <p:txBody>
          <a:bodyPr wrap="square" rtlCol="0">
            <a:spAutoFit/>
          </a:bodyPr>
          <a:lstStyle/>
          <a:p>
            <a:pPr algn="ctr"/>
            <a:r>
              <a:rPr lang="nb-NO" sz="3200" dirty="0">
                <a:solidFill>
                  <a:srgbClr val="C00000"/>
                </a:solidFill>
              </a:rPr>
              <a:t>Positive and Negative </a:t>
            </a:r>
            <a:r>
              <a:rPr lang="nb-NO" sz="3200" dirty="0" err="1">
                <a:solidFill>
                  <a:srgbClr val="C00000"/>
                </a:solidFill>
              </a:rPr>
              <a:t>Motivation</a:t>
            </a:r>
            <a:endParaRPr lang="nb-NO" sz="3200" dirty="0">
              <a:solidFill>
                <a:srgbClr val="C00000"/>
              </a:solidFill>
            </a:endParaRPr>
          </a:p>
        </p:txBody>
      </p:sp>
      <p:grpSp>
        <p:nvGrpSpPr>
          <p:cNvPr id="14" name="Gruppe 13">
            <a:extLst>
              <a:ext uri="{FF2B5EF4-FFF2-40B4-BE49-F238E27FC236}">
                <a16:creationId xmlns:a16="http://schemas.microsoft.com/office/drawing/2014/main" id="{09FFC765-E0BD-6693-0197-B61A459CEF41}"/>
              </a:ext>
            </a:extLst>
          </p:cNvPr>
          <p:cNvGrpSpPr/>
          <p:nvPr/>
        </p:nvGrpSpPr>
        <p:grpSpPr>
          <a:xfrm>
            <a:off x="5786625" y="704542"/>
            <a:ext cx="3135577" cy="3211553"/>
            <a:chOff x="5811930" y="574286"/>
            <a:chExt cx="3137166" cy="3211553"/>
          </a:xfrm>
        </p:grpSpPr>
        <p:sp>
          <p:nvSpPr>
            <p:cNvPr id="6" name="Høyre klammeparentes 5">
              <a:extLst>
                <a:ext uri="{FF2B5EF4-FFF2-40B4-BE49-F238E27FC236}">
                  <a16:creationId xmlns:a16="http://schemas.microsoft.com/office/drawing/2014/main" id="{3E46A83A-F609-F54C-1FA1-CB9A0BB6EC50}"/>
                </a:ext>
              </a:extLst>
            </p:cNvPr>
            <p:cNvSpPr/>
            <p:nvPr/>
          </p:nvSpPr>
          <p:spPr>
            <a:xfrm>
              <a:off x="5811930" y="2147001"/>
              <a:ext cx="252871" cy="1638838"/>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lIns="18000" rtlCol="0" anchor="ctr"/>
            <a:lstStyle/>
            <a:p>
              <a:pPr algn="ctr"/>
              <a:endParaRPr lang="nb-NO"/>
            </a:p>
          </p:txBody>
        </p:sp>
        <p:sp>
          <p:nvSpPr>
            <p:cNvPr id="7" name="Snakkeboble: rektangel med avrundede hjørner 6">
              <a:extLst>
                <a:ext uri="{FF2B5EF4-FFF2-40B4-BE49-F238E27FC236}">
                  <a16:creationId xmlns:a16="http://schemas.microsoft.com/office/drawing/2014/main" id="{6085E9F0-D425-2C1F-2AB5-D2B35D1419D0}"/>
                </a:ext>
              </a:extLst>
            </p:cNvPr>
            <p:cNvSpPr/>
            <p:nvPr/>
          </p:nvSpPr>
          <p:spPr>
            <a:xfrm>
              <a:off x="6533391" y="574286"/>
              <a:ext cx="2415705" cy="2497874"/>
            </a:xfrm>
            <a:prstGeom prst="wedgeRoundRectCallout">
              <a:avLst>
                <a:gd name="adj1" fmla="val -70201"/>
                <a:gd name="adj2" fmla="val 44342"/>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lIns="54000" rIns="54000" rtlCol="0" anchor="ctr"/>
            <a:lstStyle/>
            <a:p>
              <a:r>
                <a:rPr lang="en-US" sz="2000" b="1" kern="150" dirty="0">
                  <a:solidFill>
                    <a:srgbClr val="008E40"/>
                  </a:solidFill>
                  <a:ea typeface="Times New Roman" panose="02020603050405020304" pitchFamily="18" charset="0"/>
                </a:rPr>
                <a:t>Positive motivation </a:t>
              </a:r>
              <a:r>
                <a:rPr lang="en-US" kern="150" dirty="0">
                  <a:solidFill>
                    <a:schemeClr val="tx1"/>
                  </a:solidFill>
                  <a:ea typeface="Times New Roman" panose="02020603050405020304" pitchFamily="18" charset="0"/>
                </a:rPr>
                <a:t>At the top three levels, it is </a:t>
              </a:r>
              <a:r>
                <a:rPr lang="en-US" b="1" i="1" kern="150" dirty="0">
                  <a:solidFill>
                    <a:schemeClr val="tx1"/>
                  </a:solidFill>
                  <a:ea typeface="Times New Roman" panose="02020603050405020304" pitchFamily="18" charset="0"/>
                </a:rPr>
                <a:t>security, trust and caring </a:t>
              </a:r>
              <a:r>
                <a:rPr lang="en-US" kern="150" dirty="0">
                  <a:solidFill>
                    <a:schemeClr val="tx1"/>
                  </a:solidFill>
                  <a:ea typeface="Times New Roman" panose="02020603050405020304" pitchFamily="18" charset="0"/>
                </a:rPr>
                <a:t>that govern emotions, thoughts and actions. </a:t>
              </a:r>
              <a:r>
                <a:rPr lang="en-US" b="1" kern="150" dirty="0">
                  <a:solidFill>
                    <a:srgbClr val="008E40"/>
                  </a:solidFill>
                  <a:ea typeface="Times New Roman" panose="02020603050405020304" pitchFamily="18" charset="0"/>
                  <a:sym typeface="Wingdings" panose="05000000000000000000" pitchFamily="2" charset="2"/>
                </a:rPr>
                <a:t></a:t>
              </a:r>
              <a:r>
                <a:rPr lang="en-US" b="1" kern="150" dirty="0">
                  <a:solidFill>
                    <a:srgbClr val="008E40"/>
                  </a:solidFill>
                  <a:ea typeface="Times New Roman" panose="02020603050405020304" pitchFamily="18" charset="0"/>
                </a:rPr>
                <a:t> Create something</a:t>
              </a:r>
              <a:br>
                <a:rPr lang="en-US" b="1" kern="150" dirty="0">
                  <a:solidFill>
                    <a:srgbClr val="008E40"/>
                  </a:solidFill>
                  <a:ea typeface="Times New Roman" panose="02020603050405020304" pitchFamily="18" charset="0"/>
                </a:rPr>
              </a:br>
              <a:r>
                <a:rPr lang="en-US" b="1" kern="150" dirty="0">
                  <a:solidFill>
                    <a:srgbClr val="008E40"/>
                  </a:solidFill>
                  <a:ea typeface="Times New Roman" panose="02020603050405020304" pitchFamily="18" charset="0"/>
                </a:rPr>
                <a:t>            positive</a:t>
              </a:r>
              <a:endParaRPr lang="nb-NO" b="1" kern="150" dirty="0">
                <a:solidFill>
                  <a:srgbClr val="008E40"/>
                </a:solidFill>
                <a:ea typeface="Times New Roman" panose="02020603050405020304" pitchFamily="18" charset="0"/>
              </a:endParaRPr>
            </a:p>
          </p:txBody>
        </p:sp>
      </p:grpSp>
      <p:grpSp>
        <p:nvGrpSpPr>
          <p:cNvPr id="13" name="Gruppe 12">
            <a:extLst>
              <a:ext uri="{FF2B5EF4-FFF2-40B4-BE49-F238E27FC236}">
                <a16:creationId xmlns:a16="http://schemas.microsoft.com/office/drawing/2014/main" id="{AC6DA1A6-2930-8FD7-0FA9-F61349C0662F}"/>
              </a:ext>
            </a:extLst>
          </p:cNvPr>
          <p:cNvGrpSpPr/>
          <p:nvPr/>
        </p:nvGrpSpPr>
        <p:grpSpPr>
          <a:xfrm>
            <a:off x="5303389" y="3821958"/>
            <a:ext cx="3618813" cy="2112805"/>
            <a:chOff x="5252226" y="3785839"/>
            <a:chExt cx="3696870" cy="2497874"/>
          </a:xfrm>
        </p:grpSpPr>
        <p:sp>
          <p:nvSpPr>
            <p:cNvPr id="10" name="Snakkeboble: rektangel med avrundede hjørner 9">
              <a:extLst>
                <a:ext uri="{FF2B5EF4-FFF2-40B4-BE49-F238E27FC236}">
                  <a16:creationId xmlns:a16="http://schemas.microsoft.com/office/drawing/2014/main" id="{9E8CB8AD-F733-40B1-2333-D4191271CFD6}"/>
                </a:ext>
              </a:extLst>
            </p:cNvPr>
            <p:cNvSpPr/>
            <p:nvPr/>
          </p:nvSpPr>
          <p:spPr>
            <a:xfrm>
              <a:off x="5971053" y="3785839"/>
              <a:ext cx="2978043" cy="2497874"/>
            </a:xfrm>
            <a:prstGeom prst="wedgeRoundRectCallout">
              <a:avLst>
                <a:gd name="adj1" fmla="val -65329"/>
                <a:gd name="adj2" fmla="val -20481"/>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Ins="18000" rtlCol="0" anchor="ctr"/>
            <a:lstStyle/>
            <a:p>
              <a:pPr>
                <a:spcBef>
                  <a:spcPts val="600"/>
                </a:spcBef>
                <a:spcAft>
                  <a:spcPts val="1200"/>
                </a:spcAft>
              </a:pPr>
              <a:r>
                <a:rPr lang="en-US" sz="2000" b="1" kern="150" dirty="0">
                  <a:solidFill>
                    <a:srgbClr val="FF0000"/>
                  </a:solidFill>
                  <a:ea typeface="Times New Roman" panose="02020603050405020304" pitchFamily="18" charset="0"/>
                </a:rPr>
                <a:t>Negative motivation </a:t>
              </a:r>
              <a:br>
                <a:rPr lang="en-US" sz="2000" b="1" kern="150" dirty="0">
                  <a:solidFill>
                    <a:srgbClr val="FF0000"/>
                  </a:solidFill>
                  <a:ea typeface="Times New Roman" panose="02020603050405020304" pitchFamily="18" charset="0"/>
                </a:rPr>
              </a:br>
              <a:r>
                <a:rPr lang="en-US" kern="150" dirty="0">
                  <a:solidFill>
                    <a:srgbClr val="FF0000"/>
                  </a:solidFill>
                  <a:ea typeface="Times New Roman" panose="02020603050405020304" pitchFamily="18" charset="0"/>
                </a:rPr>
                <a:t>At the two lowest levels, </a:t>
              </a:r>
              <a:r>
                <a:rPr lang="en-US" b="1" i="1" kern="150" dirty="0">
                  <a:solidFill>
                    <a:srgbClr val="FF0000"/>
                  </a:solidFill>
                  <a:ea typeface="Times New Roman" panose="02020603050405020304" pitchFamily="18" charset="0"/>
                </a:rPr>
                <a:t>fear, distrust and greed (egoism) </a:t>
              </a:r>
              <a:r>
                <a:rPr lang="en-US" kern="150" dirty="0">
                  <a:solidFill>
                    <a:srgbClr val="FF0000"/>
                  </a:solidFill>
                  <a:ea typeface="Times New Roman" panose="02020603050405020304" pitchFamily="18" charset="0"/>
                </a:rPr>
                <a:t>control emotions, thoughts and actions. </a:t>
              </a:r>
              <a:br>
                <a:rPr lang="en-US" kern="150" dirty="0">
                  <a:solidFill>
                    <a:srgbClr val="FF0000"/>
                  </a:solidFill>
                  <a:ea typeface="Times New Roman" panose="02020603050405020304" pitchFamily="18" charset="0"/>
                </a:rPr>
              </a:br>
              <a:r>
                <a:rPr lang="en-US" kern="150" dirty="0">
                  <a:solidFill>
                    <a:srgbClr val="FF0000"/>
                  </a:solidFill>
                  <a:ea typeface="Times New Roman" panose="02020603050405020304" pitchFamily="18" charset="0"/>
                  <a:sym typeface="Wingdings" panose="05000000000000000000" pitchFamily="2" charset="2"/>
                </a:rPr>
                <a:t></a:t>
              </a:r>
              <a:r>
                <a:rPr lang="en-US" b="1" kern="150" dirty="0">
                  <a:solidFill>
                    <a:srgbClr val="FF0000"/>
                  </a:solidFill>
                  <a:ea typeface="Times New Roman" panose="02020603050405020304" pitchFamily="18" charset="0"/>
                </a:rPr>
                <a:t> Create something</a:t>
              </a:r>
              <a:br>
                <a:rPr lang="en-US" b="1" kern="150" dirty="0">
                  <a:solidFill>
                    <a:srgbClr val="FF0000"/>
                  </a:solidFill>
                  <a:ea typeface="Times New Roman" panose="02020603050405020304" pitchFamily="18" charset="0"/>
                </a:rPr>
              </a:br>
              <a:r>
                <a:rPr lang="en-US" b="1" kern="150" dirty="0">
                  <a:solidFill>
                    <a:srgbClr val="FF0000"/>
                  </a:solidFill>
                  <a:ea typeface="Times New Roman" panose="02020603050405020304" pitchFamily="18" charset="0"/>
                </a:rPr>
                <a:t>           negative</a:t>
              </a:r>
              <a:endParaRPr lang="nb-NO" b="1" kern="150" dirty="0">
                <a:solidFill>
                  <a:srgbClr val="FF0000"/>
                </a:solidFill>
                <a:ea typeface="Times New Roman" panose="02020603050405020304" pitchFamily="18" charset="0"/>
              </a:endParaRPr>
            </a:p>
          </p:txBody>
        </p:sp>
        <p:sp>
          <p:nvSpPr>
            <p:cNvPr id="12" name="Høyre klammeparentes 11">
              <a:extLst>
                <a:ext uri="{FF2B5EF4-FFF2-40B4-BE49-F238E27FC236}">
                  <a16:creationId xmlns:a16="http://schemas.microsoft.com/office/drawing/2014/main" id="{A6BE47EE-7F22-702F-C2B0-1593B2512FF6}"/>
                </a:ext>
              </a:extLst>
            </p:cNvPr>
            <p:cNvSpPr/>
            <p:nvPr/>
          </p:nvSpPr>
          <p:spPr>
            <a:xfrm>
              <a:off x="5252226" y="4027822"/>
              <a:ext cx="278779" cy="1023679"/>
            </a:xfrm>
            <a:prstGeom prst="righ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grpSp>
      <p:sp>
        <p:nvSpPr>
          <p:cNvPr id="2" name="TekstSylinder 1">
            <a:extLst>
              <a:ext uri="{FF2B5EF4-FFF2-40B4-BE49-F238E27FC236}">
                <a16:creationId xmlns:a16="http://schemas.microsoft.com/office/drawing/2014/main" id="{5160493A-2154-B0B1-F29B-D28F0618C738}"/>
              </a:ext>
            </a:extLst>
          </p:cNvPr>
          <p:cNvSpPr txBox="1"/>
          <p:nvPr/>
        </p:nvSpPr>
        <p:spPr>
          <a:xfrm>
            <a:off x="1596974" y="1473994"/>
            <a:ext cx="3517045" cy="738664"/>
          </a:xfrm>
          <a:prstGeom prst="rect">
            <a:avLst/>
          </a:prstGeom>
          <a:noFill/>
        </p:spPr>
        <p:txBody>
          <a:bodyPr wrap="square" rtlCol="0">
            <a:spAutoFit/>
          </a:bodyPr>
          <a:lstStyle/>
          <a:p>
            <a:pPr algn="ctr"/>
            <a:r>
              <a:rPr lang="nb-NO" sz="2400" dirty="0"/>
              <a:t>The Development Ladder</a:t>
            </a:r>
            <a:br>
              <a:rPr lang="nb-NO" sz="2400" dirty="0"/>
            </a:br>
            <a:r>
              <a:rPr lang="nb-NO" dirty="0"/>
              <a:t>(</a:t>
            </a:r>
            <a:r>
              <a:rPr lang="nb-NO" dirty="0" err="1"/>
              <a:t>Explained</a:t>
            </a:r>
            <a:r>
              <a:rPr lang="nb-NO" dirty="0"/>
              <a:t> in </a:t>
            </a:r>
            <a:r>
              <a:rPr lang="nb-NO" dirty="0" err="1"/>
              <a:t>Lecture</a:t>
            </a:r>
            <a:r>
              <a:rPr lang="nb-NO" dirty="0"/>
              <a:t> 1)</a:t>
            </a:r>
            <a:endParaRPr lang="nb-NO" sz="2400" dirty="0"/>
          </a:p>
        </p:txBody>
      </p:sp>
      <p:pic>
        <p:nvPicPr>
          <p:cNvPr id="4" name="Bilde 3">
            <a:extLst>
              <a:ext uri="{FF2B5EF4-FFF2-40B4-BE49-F238E27FC236}">
                <a16:creationId xmlns:a16="http://schemas.microsoft.com/office/drawing/2014/main" id="{A64CA784-A1B9-4926-4D2C-EB24920C1F17}"/>
              </a:ext>
            </a:extLst>
          </p:cNvPr>
          <p:cNvPicPr>
            <a:picLocks noChangeAspect="1"/>
          </p:cNvPicPr>
          <p:nvPr/>
        </p:nvPicPr>
        <p:blipFill>
          <a:blip r:embed="rId2"/>
          <a:srcRect b="44891"/>
          <a:stretch>
            <a:fillRect/>
          </a:stretch>
        </p:blipFill>
        <p:spPr>
          <a:xfrm>
            <a:off x="419838" y="2277258"/>
            <a:ext cx="5430644" cy="1638837"/>
          </a:xfrm>
          <a:prstGeom prst="rect">
            <a:avLst/>
          </a:prstGeom>
        </p:spPr>
      </p:pic>
      <p:pic>
        <p:nvPicPr>
          <p:cNvPr id="8" name="Bilde 7">
            <a:extLst>
              <a:ext uri="{FF2B5EF4-FFF2-40B4-BE49-F238E27FC236}">
                <a16:creationId xmlns:a16="http://schemas.microsoft.com/office/drawing/2014/main" id="{4A7648E8-45AE-3C09-75F8-7FD5049B94B5}"/>
              </a:ext>
            </a:extLst>
          </p:cNvPr>
          <p:cNvPicPr>
            <a:picLocks noChangeAspect="1"/>
          </p:cNvPicPr>
          <p:nvPr/>
        </p:nvPicPr>
        <p:blipFill>
          <a:blip r:embed="rId2"/>
          <a:srcRect l="-1629" t="54149" r="1629" b="16734"/>
          <a:stretch>
            <a:fillRect/>
          </a:stretch>
        </p:blipFill>
        <p:spPr>
          <a:xfrm>
            <a:off x="250729" y="4039478"/>
            <a:ext cx="5430644" cy="865870"/>
          </a:xfrm>
          <a:prstGeom prst="rect">
            <a:avLst/>
          </a:prstGeom>
        </p:spPr>
      </p:pic>
      <p:pic>
        <p:nvPicPr>
          <p:cNvPr id="9" name="Bilde 8">
            <a:extLst>
              <a:ext uri="{FF2B5EF4-FFF2-40B4-BE49-F238E27FC236}">
                <a16:creationId xmlns:a16="http://schemas.microsoft.com/office/drawing/2014/main" id="{9ED832BC-8F66-B560-1B30-58D56E1407CF}"/>
              </a:ext>
            </a:extLst>
          </p:cNvPr>
          <p:cNvPicPr>
            <a:picLocks noChangeAspect="1"/>
          </p:cNvPicPr>
          <p:nvPr/>
        </p:nvPicPr>
        <p:blipFill>
          <a:blip r:embed="rId2"/>
          <a:srcRect l="-2892" t="82827" r="2892" b="393"/>
          <a:stretch>
            <a:fillRect/>
          </a:stretch>
        </p:blipFill>
        <p:spPr>
          <a:xfrm>
            <a:off x="145638" y="4969942"/>
            <a:ext cx="5430644" cy="499001"/>
          </a:xfrm>
          <a:prstGeom prst="rect">
            <a:avLst/>
          </a:prstGeom>
        </p:spPr>
      </p:pic>
    </p:spTree>
    <p:extLst>
      <p:ext uri="{BB962C8B-B14F-4D97-AF65-F5344CB8AC3E}">
        <p14:creationId xmlns:p14="http://schemas.microsoft.com/office/powerpoint/2010/main" val="21162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346FD-792A-9492-C2F3-3F4DB60CC437}"/>
            </a:ext>
          </a:extLst>
        </p:cNvPr>
        <p:cNvGrpSpPr/>
        <p:nvPr/>
      </p:nvGrpSpPr>
      <p:grpSpPr>
        <a:xfrm>
          <a:off x="0" y="0"/>
          <a:ext cx="0" cy="0"/>
          <a:chOff x="0" y="0"/>
          <a:chExt cx="0" cy="0"/>
        </a:xfrm>
      </p:grpSpPr>
      <p:graphicFrame>
        <p:nvGraphicFramePr>
          <p:cNvPr id="2" name="Tabell 1">
            <a:extLst>
              <a:ext uri="{FF2B5EF4-FFF2-40B4-BE49-F238E27FC236}">
                <a16:creationId xmlns:a16="http://schemas.microsoft.com/office/drawing/2014/main" id="{B49B6834-8449-FE7E-E16A-B27D524A4A69}"/>
              </a:ext>
            </a:extLst>
          </p:cNvPr>
          <p:cNvGraphicFramePr>
            <a:graphicFrameLocks noGrp="1"/>
          </p:cNvGraphicFramePr>
          <p:nvPr>
            <p:extLst>
              <p:ext uri="{D42A27DB-BD31-4B8C-83A1-F6EECF244321}">
                <p14:modId xmlns:p14="http://schemas.microsoft.com/office/powerpoint/2010/main" val="723000768"/>
              </p:ext>
            </p:extLst>
          </p:nvPr>
        </p:nvGraphicFramePr>
        <p:xfrm>
          <a:off x="141436" y="3645436"/>
          <a:ext cx="8622988" cy="3017520"/>
        </p:xfrm>
        <a:graphic>
          <a:graphicData uri="http://schemas.openxmlformats.org/drawingml/2006/table">
            <a:tbl>
              <a:tblPr firstRow="1" bandRow="1">
                <a:tableStyleId>{5940675A-B579-460E-94D1-54222C63F5DA}</a:tableStyleId>
              </a:tblPr>
              <a:tblGrid>
                <a:gridCol w="230339">
                  <a:extLst>
                    <a:ext uri="{9D8B030D-6E8A-4147-A177-3AD203B41FA5}">
                      <a16:colId xmlns:a16="http://schemas.microsoft.com/office/drawing/2014/main" val="2555048820"/>
                    </a:ext>
                  </a:extLst>
                </a:gridCol>
                <a:gridCol w="1689938">
                  <a:extLst>
                    <a:ext uri="{9D8B030D-6E8A-4147-A177-3AD203B41FA5}">
                      <a16:colId xmlns:a16="http://schemas.microsoft.com/office/drawing/2014/main" val="4275389097"/>
                    </a:ext>
                  </a:extLst>
                </a:gridCol>
                <a:gridCol w="1337095">
                  <a:extLst>
                    <a:ext uri="{9D8B030D-6E8A-4147-A177-3AD203B41FA5}">
                      <a16:colId xmlns:a16="http://schemas.microsoft.com/office/drawing/2014/main" val="2612672956"/>
                    </a:ext>
                  </a:extLst>
                </a:gridCol>
                <a:gridCol w="1621766">
                  <a:extLst>
                    <a:ext uri="{9D8B030D-6E8A-4147-A177-3AD203B41FA5}">
                      <a16:colId xmlns:a16="http://schemas.microsoft.com/office/drawing/2014/main" val="1270741694"/>
                    </a:ext>
                  </a:extLst>
                </a:gridCol>
                <a:gridCol w="793630">
                  <a:extLst>
                    <a:ext uri="{9D8B030D-6E8A-4147-A177-3AD203B41FA5}">
                      <a16:colId xmlns:a16="http://schemas.microsoft.com/office/drawing/2014/main" val="1988025186"/>
                    </a:ext>
                  </a:extLst>
                </a:gridCol>
                <a:gridCol w="573261">
                  <a:extLst>
                    <a:ext uri="{9D8B030D-6E8A-4147-A177-3AD203B41FA5}">
                      <a16:colId xmlns:a16="http://schemas.microsoft.com/office/drawing/2014/main" val="558813437"/>
                    </a:ext>
                  </a:extLst>
                </a:gridCol>
                <a:gridCol w="2376959">
                  <a:extLst>
                    <a:ext uri="{9D8B030D-6E8A-4147-A177-3AD203B41FA5}">
                      <a16:colId xmlns:a16="http://schemas.microsoft.com/office/drawing/2014/main" val="2389042422"/>
                    </a:ext>
                  </a:extLst>
                </a:gridCol>
              </a:tblGrid>
              <a:tr h="324000">
                <a:tc>
                  <a:txBody>
                    <a:bodyPr/>
                    <a:lstStyle/>
                    <a:p>
                      <a:pPr algn="ctr"/>
                      <a:endParaRPr lang="en-GB" sz="1600" b="1" noProof="0" dirty="0"/>
                    </a:p>
                  </a:txBody>
                  <a:tcPr>
                    <a:solidFill>
                      <a:schemeClr val="bg1">
                        <a:lumMod val="85000"/>
                      </a:schemeClr>
                    </a:solidFill>
                  </a:tcPr>
                </a:tc>
                <a:tc>
                  <a:txBody>
                    <a:bodyPr/>
                    <a:lstStyle/>
                    <a:p>
                      <a:r>
                        <a:rPr lang="en-GB" sz="1600" b="1" noProof="0" dirty="0"/>
                        <a:t>Level -Feeling</a:t>
                      </a:r>
                    </a:p>
                  </a:txBody>
                  <a:tcPr anchor="ctr">
                    <a:solidFill>
                      <a:schemeClr val="bg1">
                        <a:lumMod val="85000"/>
                      </a:schemeClr>
                    </a:solidFill>
                  </a:tcPr>
                </a:tc>
                <a:tc>
                  <a:txBody>
                    <a:bodyPr/>
                    <a:lstStyle/>
                    <a:p>
                      <a:pPr algn="ctr"/>
                      <a:r>
                        <a:rPr lang="en-GB" sz="1600" b="1" noProof="0" dirty="0"/>
                        <a:t>Emotion</a:t>
                      </a:r>
                    </a:p>
                  </a:txBody>
                  <a:tcPr anchor="ctr">
                    <a:solidFill>
                      <a:schemeClr val="bg1">
                        <a:lumMod val="85000"/>
                      </a:schemeClr>
                    </a:solidFill>
                  </a:tcPr>
                </a:tc>
                <a:tc>
                  <a:txBody>
                    <a:bodyPr/>
                    <a:lstStyle/>
                    <a:p>
                      <a:pPr algn="ctr"/>
                      <a:r>
                        <a:rPr lang="en-GB" sz="1600" b="1" noProof="0" dirty="0"/>
                        <a:t>What is Created</a:t>
                      </a:r>
                    </a:p>
                  </a:txBody>
                  <a:tcPr anchor="ctr">
                    <a:solidFill>
                      <a:schemeClr val="bg1">
                        <a:lumMod val="85000"/>
                      </a:schemeClr>
                    </a:solidFill>
                  </a:tcPr>
                </a:tc>
                <a:tc>
                  <a:txBody>
                    <a:bodyPr/>
                    <a:lstStyle/>
                    <a:p>
                      <a:pPr algn="ctr"/>
                      <a:r>
                        <a:rPr lang="en-GB" sz="1600" b="1" noProof="0" dirty="0"/>
                        <a:t>Energy</a:t>
                      </a:r>
                    </a:p>
                  </a:txBody>
                  <a:tcPr anchor="ctr">
                    <a:solidFill>
                      <a:schemeClr val="bg1">
                        <a:lumMod val="85000"/>
                      </a:schemeClr>
                    </a:solidFill>
                  </a:tcPr>
                </a:tc>
                <a:tc>
                  <a:txBody>
                    <a:bodyPr/>
                    <a:lstStyle/>
                    <a:p>
                      <a:pPr algn="ctr"/>
                      <a:endParaRPr lang="en-GB" sz="1600" b="1" noProof="0" dirty="0"/>
                    </a:p>
                  </a:txBody>
                  <a:tcPr anchor="ctr">
                    <a:solidFill>
                      <a:schemeClr val="bg1">
                        <a:lumMod val="85000"/>
                      </a:schemeClr>
                    </a:solidFill>
                  </a:tcPr>
                </a:tc>
                <a:tc>
                  <a:txBody>
                    <a:bodyPr/>
                    <a:lstStyle/>
                    <a:p>
                      <a:pPr algn="ctr"/>
                      <a:r>
                        <a:rPr lang="en-GB" sz="1600" b="1" noProof="0" dirty="0"/>
                        <a:t>Focus</a:t>
                      </a:r>
                    </a:p>
                  </a:txBody>
                  <a:tcPr anchor="ctr">
                    <a:solidFill>
                      <a:schemeClr val="bg1">
                        <a:lumMod val="85000"/>
                      </a:schemeClr>
                    </a:solidFill>
                  </a:tcPr>
                </a:tc>
                <a:extLst>
                  <a:ext uri="{0D108BD9-81ED-4DB2-BD59-A6C34878D82A}">
                    <a16:rowId xmlns:a16="http://schemas.microsoft.com/office/drawing/2014/main" val="2818231186"/>
                  </a:ext>
                </a:extLst>
              </a:tr>
              <a:tr h="324000">
                <a:tc>
                  <a:txBody>
                    <a:bodyPr/>
                    <a:lstStyle/>
                    <a:p>
                      <a:pPr algn="ctr"/>
                      <a:r>
                        <a:rPr lang="en-GB" sz="1600" b="0" noProof="0" dirty="0"/>
                        <a:t>3</a:t>
                      </a:r>
                    </a:p>
                  </a:txBody>
                  <a:tcPr>
                    <a:solidFill>
                      <a:srgbClr val="FFFF00"/>
                    </a:solidFill>
                  </a:tcPr>
                </a:tc>
                <a:tc>
                  <a:txBody>
                    <a:bodyPr/>
                    <a:lstStyle/>
                    <a:p>
                      <a:r>
                        <a:rPr lang="en-GB" sz="1600" b="1" noProof="0" dirty="0"/>
                        <a:t>Pride</a:t>
                      </a:r>
                    </a:p>
                  </a:txBody>
                  <a:tcPr>
                    <a:solidFill>
                      <a:srgbClr val="FFFF00"/>
                    </a:solidFill>
                  </a:tcPr>
                </a:tc>
                <a:tc>
                  <a:txBody>
                    <a:bodyPr/>
                    <a:lstStyle/>
                    <a:p>
                      <a:pPr algn="ctr"/>
                      <a:r>
                        <a:rPr lang="en-GB" sz="1600" noProof="0"/>
                        <a:t>Scum</a:t>
                      </a:r>
                      <a:endParaRPr lang="en-GB" sz="1600" noProof="0" dirty="0"/>
                    </a:p>
                  </a:txBody>
                  <a:tcPr>
                    <a:solidFill>
                      <a:srgbClr val="FFFF00"/>
                    </a:solidFill>
                  </a:tcPr>
                </a:tc>
                <a:tc>
                  <a:txBody>
                    <a:bodyPr/>
                    <a:lstStyle/>
                    <a:p>
                      <a:pPr algn="ctr"/>
                      <a:r>
                        <a:rPr lang="en-GB" sz="1600" noProof="0" dirty="0"/>
                        <a:t>Inflation</a:t>
                      </a:r>
                    </a:p>
                  </a:txBody>
                  <a:tcPr>
                    <a:solidFill>
                      <a:srgbClr val="FFFF00"/>
                    </a:solidFill>
                  </a:tcPr>
                </a:tc>
                <a:tc>
                  <a:txBody>
                    <a:bodyPr/>
                    <a:lstStyle/>
                    <a:p>
                      <a:pPr algn="ctr"/>
                      <a:r>
                        <a:rPr lang="en-GB" sz="1600" noProof="0" dirty="0"/>
                        <a:t>175</a:t>
                      </a:r>
                    </a:p>
                  </a:txBody>
                  <a:tcPr>
                    <a:solidFill>
                      <a:srgbClr val="FFFF00"/>
                    </a:solidFill>
                  </a:tcPr>
                </a:tc>
                <a:tc>
                  <a:txBody>
                    <a:bodyPr/>
                    <a:lstStyle/>
                    <a:p>
                      <a:pPr algn="ctr"/>
                      <a:endParaRPr lang="en-GB" sz="1600" noProof="0" dirty="0"/>
                    </a:p>
                  </a:txBody>
                  <a:tcPr>
                    <a:solidFill>
                      <a:srgbClr val="FFFF00"/>
                    </a:solidFill>
                  </a:tcPr>
                </a:tc>
                <a:tc rowSpan="8">
                  <a:txBody>
                    <a:bodyPr/>
                    <a:lstStyle/>
                    <a:p>
                      <a:pPr algn="ctr"/>
                      <a:endParaRPr lang="en-GB" sz="1600" b="1" noProof="0" dirty="0"/>
                    </a:p>
                    <a:p>
                      <a:pPr algn="ctr"/>
                      <a:r>
                        <a:rPr lang="en-GB" sz="2000" b="1" noProof="0" dirty="0"/>
                        <a:t>Having </a:t>
                      </a:r>
                    </a:p>
                    <a:p>
                      <a:pPr algn="ctr"/>
                      <a:br>
                        <a:rPr lang="en-GB" sz="1400" b="1" noProof="0" dirty="0"/>
                      </a:br>
                      <a:r>
                        <a:rPr lang="en-GB" sz="1600" b="1" noProof="0" dirty="0"/>
                        <a:t>Egoism:</a:t>
                      </a:r>
                      <a:br>
                        <a:rPr lang="en-GB" sz="1600" b="1" noProof="0" dirty="0"/>
                      </a:br>
                      <a:r>
                        <a:rPr lang="en-GB" sz="1600" b="0" noProof="0" dirty="0"/>
                        <a:t>Motivation under 200 </a:t>
                      </a:r>
                      <a:r>
                        <a:rPr lang="en-GB" sz="1600" b="0" noProof="0" dirty="0">
                          <a:sym typeface="Wingdings" panose="05000000000000000000" pitchFamily="2" charset="2"/>
                        </a:rPr>
                        <a:t> </a:t>
                      </a:r>
                      <a:br>
                        <a:rPr lang="en-GB" sz="1600" b="0" noProof="0" dirty="0">
                          <a:sym typeface="Wingdings" panose="05000000000000000000" pitchFamily="2" charset="2"/>
                        </a:rPr>
                      </a:br>
                      <a:r>
                        <a:rPr lang="en-GB" sz="1600" b="0" noProof="0" dirty="0">
                          <a:sym typeface="Wingdings" panose="05000000000000000000" pitchFamily="2" charset="2"/>
                        </a:rPr>
                        <a:t>The negative will increase</a:t>
                      </a:r>
                      <a:r>
                        <a:rPr lang="en-GB" sz="1400" b="0" noProof="0" dirty="0">
                          <a:sym typeface="Wingdings" panose="05000000000000000000" pitchFamily="2" charset="2"/>
                        </a:rPr>
                        <a:t>.</a:t>
                      </a:r>
                      <a:endParaRPr lang="en-GB" sz="1400" b="0" noProof="0" dirty="0"/>
                    </a:p>
                  </a:txBody>
                  <a:tcPr>
                    <a:solidFill>
                      <a:srgbClr val="FFC099"/>
                    </a:solidFill>
                  </a:tcPr>
                </a:tc>
                <a:extLst>
                  <a:ext uri="{0D108BD9-81ED-4DB2-BD59-A6C34878D82A}">
                    <a16:rowId xmlns:a16="http://schemas.microsoft.com/office/drawing/2014/main" val="1490668902"/>
                  </a:ext>
                </a:extLst>
              </a:tr>
              <a:tr h="324000">
                <a:tc>
                  <a:txBody>
                    <a:bodyPr/>
                    <a:lstStyle/>
                    <a:p>
                      <a:pPr algn="ctr"/>
                      <a:r>
                        <a:rPr lang="en-GB" sz="1600" b="0" noProof="0" dirty="0"/>
                        <a:t>2</a:t>
                      </a:r>
                    </a:p>
                  </a:txBody>
                  <a:tcPr>
                    <a:solidFill>
                      <a:srgbClr val="FFC000"/>
                    </a:solidFill>
                  </a:tcPr>
                </a:tc>
                <a:tc>
                  <a:txBody>
                    <a:bodyPr/>
                    <a:lstStyle/>
                    <a:p>
                      <a:r>
                        <a:rPr lang="en-GB" sz="1600" b="1" noProof="0" dirty="0"/>
                        <a:t>Anger</a:t>
                      </a:r>
                    </a:p>
                  </a:txBody>
                  <a:tcPr>
                    <a:solidFill>
                      <a:srgbClr val="FFC000"/>
                    </a:solidFill>
                  </a:tcPr>
                </a:tc>
                <a:tc>
                  <a:txBody>
                    <a:bodyPr/>
                    <a:lstStyle/>
                    <a:p>
                      <a:pPr algn="ctr"/>
                      <a:r>
                        <a:rPr lang="en-GB" sz="1600" noProof="0" dirty="0"/>
                        <a:t>Hate</a:t>
                      </a:r>
                    </a:p>
                  </a:txBody>
                  <a:tcPr>
                    <a:solidFill>
                      <a:srgbClr val="FFC000"/>
                    </a:solidFill>
                  </a:tcPr>
                </a:tc>
                <a:tc>
                  <a:txBody>
                    <a:bodyPr/>
                    <a:lstStyle/>
                    <a:p>
                      <a:pPr algn="ctr"/>
                      <a:r>
                        <a:rPr lang="en-GB" sz="1600" noProof="0" dirty="0"/>
                        <a:t>Aggression</a:t>
                      </a:r>
                    </a:p>
                  </a:txBody>
                  <a:tcPr>
                    <a:solidFill>
                      <a:srgbClr val="FFC000"/>
                    </a:solidFill>
                  </a:tcPr>
                </a:tc>
                <a:tc>
                  <a:txBody>
                    <a:bodyPr/>
                    <a:lstStyle/>
                    <a:p>
                      <a:pPr algn="ctr"/>
                      <a:r>
                        <a:rPr lang="en-GB" sz="1600" noProof="0" dirty="0"/>
                        <a:t>150</a:t>
                      </a:r>
                    </a:p>
                  </a:txBody>
                  <a:tcPr>
                    <a:solidFill>
                      <a:srgbClr val="FFC000"/>
                    </a:solidFill>
                  </a:tcPr>
                </a:tc>
                <a:tc>
                  <a:txBody>
                    <a:bodyPr/>
                    <a:lstStyle/>
                    <a:p>
                      <a:pPr algn="ctr"/>
                      <a:endParaRPr lang="en-GB" sz="1600" noProof="0" dirty="0"/>
                    </a:p>
                  </a:txBody>
                  <a:tcPr>
                    <a:solidFill>
                      <a:srgbClr val="FFC000"/>
                    </a:solidFill>
                  </a:tcPr>
                </a:tc>
                <a:tc vMerge="1">
                  <a:txBody>
                    <a:bodyPr/>
                    <a:lstStyle/>
                    <a:p>
                      <a:pPr algn="ctr"/>
                      <a:endParaRPr lang="en-GB" sz="1600" noProof="0" dirty="0"/>
                    </a:p>
                  </a:txBody>
                  <a:tcPr>
                    <a:solidFill>
                      <a:srgbClr val="FFC000"/>
                    </a:solidFill>
                  </a:tcPr>
                </a:tc>
                <a:extLst>
                  <a:ext uri="{0D108BD9-81ED-4DB2-BD59-A6C34878D82A}">
                    <a16:rowId xmlns:a16="http://schemas.microsoft.com/office/drawing/2014/main" val="300744705"/>
                  </a:ext>
                </a:extLst>
              </a:tr>
              <a:tr h="324000">
                <a:tc>
                  <a:txBody>
                    <a:bodyPr/>
                    <a:lstStyle/>
                    <a:p>
                      <a:pPr algn="ctr"/>
                      <a:r>
                        <a:rPr lang="en-GB" sz="1600" b="0" noProof="0" dirty="0"/>
                        <a:t>2</a:t>
                      </a:r>
                    </a:p>
                  </a:txBody>
                  <a:tcPr>
                    <a:solidFill>
                      <a:srgbClr val="FFC000"/>
                    </a:solidFill>
                  </a:tcPr>
                </a:tc>
                <a:tc>
                  <a:txBody>
                    <a:bodyPr/>
                    <a:lstStyle/>
                    <a:p>
                      <a:r>
                        <a:rPr lang="en-GB" sz="1600" b="1" noProof="0" dirty="0"/>
                        <a:t>Desire</a:t>
                      </a:r>
                    </a:p>
                  </a:txBody>
                  <a:tcPr>
                    <a:solidFill>
                      <a:srgbClr val="FFC000"/>
                    </a:solidFill>
                  </a:tcPr>
                </a:tc>
                <a:tc>
                  <a:txBody>
                    <a:bodyPr/>
                    <a:lstStyle/>
                    <a:p>
                      <a:pPr algn="ctr"/>
                      <a:r>
                        <a:rPr lang="en-GB" sz="1600" noProof="0"/>
                        <a:t>Craving</a:t>
                      </a:r>
                      <a:endParaRPr lang="en-GB" sz="1600" noProof="0" dirty="0"/>
                    </a:p>
                  </a:txBody>
                  <a:tcPr>
                    <a:solidFill>
                      <a:srgbClr val="FFC000"/>
                    </a:solidFill>
                  </a:tcPr>
                </a:tc>
                <a:tc>
                  <a:txBody>
                    <a:bodyPr/>
                    <a:lstStyle/>
                    <a:p>
                      <a:pPr algn="ctr"/>
                      <a:r>
                        <a:rPr lang="en-GB" sz="1600" noProof="0" dirty="0"/>
                        <a:t>Enslavement</a:t>
                      </a:r>
                    </a:p>
                  </a:txBody>
                  <a:tcPr>
                    <a:solidFill>
                      <a:srgbClr val="FFC000"/>
                    </a:solidFill>
                  </a:tcPr>
                </a:tc>
                <a:tc>
                  <a:txBody>
                    <a:bodyPr/>
                    <a:lstStyle/>
                    <a:p>
                      <a:pPr algn="ctr"/>
                      <a:r>
                        <a:rPr lang="en-GB" sz="1600" noProof="0" dirty="0"/>
                        <a:t>125</a:t>
                      </a:r>
                    </a:p>
                  </a:txBody>
                  <a:tcPr>
                    <a:solidFill>
                      <a:srgbClr val="FFC000"/>
                    </a:solidFill>
                  </a:tcPr>
                </a:tc>
                <a:tc>
                  <a:txBody>
                    <a:bodyPr/>
                    <a:lstStyle/>
                    <a:p>
                      <a:pPr algn="ctr"/>
                      <a:endParaRPr lang="en-GB" sz="1600" noProof="0" dirty="0"/>
                    </a:p>
                  </a:txBody>
                  <a:tcPr>
                    <a:solidFill>
                      <a:srgbClr val="FFC000"/>
                    </a:solidFill>
                  </a:tcPr>
                </a:tc>
                <a:tc vMerge="1">
                  <a:txBody>
                    <a:bodyPr/>
                    <a:lstStyle/>
                    <a:p>
                      <a:pPr algn="ctr"/>
                      <a:endParaRPr lang="en-GB" sz="1600" noProof="0" dirty="0"/>
                    </a:p>
                  </a:txBody>
                  <a:tcPr>
                    <a:solidFill>
                      <a:srgbClr val="FFC000"/>
                    </a:solidFill>
                  </a:tcPr>
                </a:tc>
                <a:extLst>
                  <a:ext uri="{0D108BD9-81ED-4DB2-BD59-A6C34878D82A}">
                    <a16:rowId xmlns:a16="http://schemas.microsoft.com/office/drawing/2014/main" val="1538381623"/>
                  </a:ext>
                </a:extLst>
              </a:tr>
              <a:tr h="324000">
                <a:tc>
                  <a:txBody>
                    <a:bodyPr/>
                    <a:lstStyle/>
                    <a:p>
                      <a:pPr algn="ctr"/>
                      <a:r>
                        <a:rPr lang="en-GB" sz="1600" b="0" noProof="0" dirty="0"/>
                        <a:t>2</a:t>
                      </a:r>
                    </a:p>
                  </a:txBody>
                  <a:tcPr>
                    <a:solidFill>
                      <a:srgbClr val="FFC000"/>
                    </a:solidFill>
                  </a:tcPr>
                </a:tc>
                <a:tc>
                  <a:txBody>
                    <a:bodyPr/>
                    <a:lstStyle/>
                    <a:p>
                      <a:r>
                        <a:rPr lang="en-GB" sz="1600" b="1" noProof="0" dirty="0"/>
                        <a:t>Fear</a:t>
                      </a:r>
                    </a:p>
                  </a:txBody>
                  <a:tcPr>
                    <a:solidFill>
                      <a:srgbClr val="FFC000"/>
                    </a:solidFill>
                  </a:tcPr>
                </a:tc>
                <a:tc>
                  <a:txBody>
                    <a:bodyPr/>
                    <a:lstStyle/>
                    <a:p>
                      <a:pPr algn="ctr"/>
                      <a:r>
                        <a:rPr lang="en-GB" sz="1600" noProof="0" dirty="0"/>
                        <a:t>Anxiety</a:t>
                      </a:r>
                    </a:p>
                  </a:txBody>
                  <a:tcPr>
                    <a:solidFill>
                      <a:srgbClr val="FFC000"/>
                    </a:solidFill>
                  </a:tcPr>
                </a:tc>
                <a:tc>
                  <a:txBody>
                    <a:bodyPr/>
                    <a:lstStyle/>
                    <a:p>
                      <a:pPr algn="ctr"/>
                      <a:r>
                        <a:rPr lang="en-GB" sz="1600" noProof="0" dirty="0"/>
                        <a:t>Withdrawal</a:t>
                      </a:r>
                    </a:p>
                  </a:txBody>
                  <a:tcPr>
                    <a:solidFill>
                      <a:srgbClr val="FFC000"/>
                    </a:solidFill>
                  </a:tcPr>
                </a:tc>
                <a:tc>
                  <a:txBody>
                    <a:bodyPr/>
                    <a:lstStyle/>
                    <a:p>
                      <a:pPr algn="ctr"/>
                      <a:r>
                        <a:rPr lang="en-GB" sz="1600" noProof="0" dirty="0"/>
                        <a:t>100</a:t>
                      </a:r>
                    </a:p>
                  </a:txBody>
                  <a:tcPr>
                    <a:solidFill>
                      <a:srgbClr val="FFC000"/>
                    </a:solidFill>
                  </a:tcPr>
                </a:tc>
                <a:tc>
                  <a:txBody>
                    <a:bodyPr/>
                    <a:lstStyle/>
                    <a:p>
                      <a:pPr algn="ctr"/>
                      <a:endParaRPr lang="en-GB" sz="1600" noProof="0" dirty="0"/>
                    </a:p>
                  </a:txBody>
                  <a:tcPr>
                    <a:solidFill>
                      <a:srgbClr val="FFC000"/>
                    </a:solidFill>
                  </a:tcPr>
                </a:tc>
                <a:tc vMerge="1">
                  <a:txBody>
                    <a:bodyPr/>
                    <a:lstStyle/>
                    <a:p>
                      <a:pPr algn="ctr"/>
                      <a:endParaRPr lang="en-GB" sz="1600" noProof="0" dirty="0"/>
                    </a:p>
                  </a:txBody>
                  <a:tcPr>
                    <a:solidFill>
                      <a:srgbClr val="FFC000"/>
                    </a:solidFill>
                  </a:tcPr>
                </a:tc>
                <a:extLst>
                  <a:ext uri="{0D108BD9-81ED-4DB2-BD59-A6C34878D82A}">
                    <a16:rowId xmlns:a16="http://schemas.microsoft.com/office/drawing/2014/main" val="500435397"/>
                  </a:ext>
                </a:extLst>
              </a:tr>
              <a:tr h="324000">
                <a:tc>
                  <a:txBody>
                    <a:bodyPr/>
                    <a:lstStyle/>
                    <a:p>
                      <a:pPr algn="ctr"/>
                      <a:r>
                        <a:rPr lang="en-GB" sz="1600" b="0" noProof="0" dirty="0"/>
                        <a:t>1</a:t>
                      </a:r>
                    </a:p>
                  </a:txBody>
                  <a:tcPr marL="0" marR="0">
                    <a:solidFill>
                      <a:srgbClr val="FFAA8F"/>
                    </a:solidFill>
                  </a:tcPr>
                </a:tc>
                <a:tc>
                  <a:txBody>
                    <a:bodyPr/>
                    <a:lstStyle/>
                    <a:p>
                      <a:r>
                        <a:rPr lang="en-GB" sz="1600" b="1" noProof="0" dirty="0"/>
                        <a:t>  Grief</a:t>
                      </a:r>
                      <a:endParaRPr lang="en-GB" sz="1600" b="0" noProof="0" dirty="0"/>
                    </a:p>
                  </a:txBody>
                  <a:tcPr marL="0" marR="0">
                    <a:solidFill>
                      <a:srgbClr val="FFAA8F"/>
                    </a:solidFill>
                  </a:tcPr>
                </a:tc>
                <a:tc>
                  <a:txBody>
                    <a:bodyPr/>
                    <a:lstStyle/>
                    <a:p>
                      <a:pPr algn="ctr"/>
                      <a:r>
                        <a:rPr lang="en-GB" sz="1600" noProof="0" dirty="0"/>
                        <a:t>Regret</a:t>
                      </a:r>
                    </a:p>
                  </a:txBody>
                  <a:tcPr>
                    <a:solidFill>
                      <a:srgbClr val="FFAA8F"/>
                    </a:solidFill>
                  </a:tcPr>
                </a:tc>
                <a:tc>
                  <a:txBody>
                    <a:bodyPr/>
                    <a:lstStyle/>
                    <a:p>
                      <a:pPr algn="ctr"/>
                      <a:r>
                        <a:rPr lang="en-GB" sz="1600" noProof="0" dirty="0"/>
                        <a:t>Despondency</a:t>
                      </a:r>
                    </a:p>
                  </a:txBody>
                  <a:tcPr>
                    <a:solidFill>
                      <a:srgbClr val="FFAA8F"/>
                    </a:solidFill>
                  </a:tcPr>
                </a:tc>
                <a:tc>
                  <a:txBody>
                    <a:bodyPr/>
                    <a:lstStyle/>
                    <a:p>
                      <a:pPr algn="ctr"/>
                      <a:r>
                        <a:rPr lang="en-GB" sz="1600" noProof="0" dirty="0"/>
                        <a:t>75</a:t>
                      </a:r>
                    </a:p>
                  </a:txBody>
                  <a:tcPr>
                    <a:solidFill>
                      <a:srgbClr val="FFAA8F"/>
                    </a:solidFill>
                  </a:tcPr>
                </a:tc>
                <a:tc>
                  <a:txBody>
                    <a:bodyPr/>
                    <a:lstStyle/>
                    <a:p>
                      <a:pPr algn="ctr"/>
                      <a:endParaRPr lang="en-GB" sz="1600" noProof="0" dirty="0"/>
                    </a:p>
                  </a:txBody>
                  <a:tcPr>
                    <a:solidFill>
                      <a:srgbClr val="FFAA8F"/>
                    </a:solidFill>
                  </a:tcPr>
                </a:tc>
                <a:tc vMerge="1">
                  <a:txBody>
                    <a:bodyPr/>
                    <a:lstStyle/>
                    <a:p>
                      <a:pPr algn="ctr"/>
                      <a:endParaRPr lang="en-GB" sz="1600" noProof="0" dirty="0"/>
                    </a:p>
                  </a:txBody>
                  <a:tcPr>
                    <a:solidFill>
                      <a:srgbClr val="FFAA8F"/>
                    </a:solidFill>
                  </a:tcPr>
                </a:tc>
                <a:extLst>
                  <a:ext uri="{0D108BD9-81ED-4DB2-BD59-A6C34878D82A}">
                    <a16:rowId xmlns:a16="http://schemas.microsoft.com/office/drawing/2014/main" val="2703179176"/>
                  </a:ext>
                </a:extLst>
              </a:tr>
              <a:tr h="324000">
                <a:tc>
                  <a:txBody>
                    <a:bodyPr/>
                    <a:lstStyle/>
                    <a:p>
                      <a:pPr algn="ctr"/>
                      <a:r>
                        <a:rPr lang="en-GB" sz="1600" b="0" noProof="0" dirty="0"/>
                        <a:t>1</a:t>
                      </a:r>
                    </a:p>
                  </a:txBody>
                  <a:tcPr>
                    <a:solidFill>
                      <a:srgbClr val="FFAA8F"/>
                    </a:solidFill>
                  </a:tcPr>
                </a:tc>
                <a:tc>
                  <a:txBody>
                    <a:bodyPr/>
                    <a:lstStyle/>
                    <a:p>
                      <a:r>
                        <a:rPr lang="en-GB" sz="1600" b="1" noProof="0" dirty="0"/>
                        <a:t>Apathy</a:t>
                      </a:r>
                    </a:p>
                  </a:txBody>
                  <a:tcPr>
                    <a:solidFill>
                      <a:srgbClr val="FFAA8F"/>
                    </a:solidFill>
                  </a:tcPr>
                </a:tc>
                <a:tc>
                  <a:txBody>
                    <a:bodyPr/>
                    <a:lstStyle/>
                    <a:p>
                      <a:pPr algn="ctr"/>
                      <a:r>
                        <a:rPr lang="en-GB" sz="1600" noProof="0" dirty="0"/>
                        <a:t>Despair</a:t>
                      </a:r>
                    </a:p>
                  </a:txBody>
                  <a:tcPr>
                    <a:solidFill>
                      <a:srgbClr val="FFAA8F"/>
                    </a:solidFill>
                  </a:tcPr>
                </a:tc>
                <a:tc>
                  <a:txBody>
                    <a:bodyPr/>
                    <a:lstStyle/>
                    <a:p>
                      <a:pPr algn="ctr"/>
                      <a:r>
                        <a:rPr lang="en-GB" sz="1600" noProof="0" dirty="0"/>
                        <a:t>Abdication</a:t>
                      </a:r>
                    </a:p>
                  </a:txBody>
                  <a:tcPr>
                    <a:solidFill>
                      <a:srgbClr val="FFAA8F"/>
                    </a:solidFill>
                  </a:tcPr>
                </a:tc>
                <a:tc>
                  <a:txBody>
                    <a:bodyPr/>
                    <a:lstStyle/>
                    <a:p>
                      <a:pPr algn="ctr"/>
                      <a:r>
                        <a:rPr lang="en-GB" sz="1600" noProof="0" dirty="0"/>
                        <a:t>50</a:t>
                      </a:r>
                    </a:p>
                  </a:txBody>
                  <a:tcPr>
                    <a:solidFill>
                      <a:srgbClr val="FFAA8F"/>
                    </a:solidFill>
                  </a:tcPr>
                </a:tc>
                <a:tc>
                  <a:txBody>
                    <a:bodyPr/>
                    <a:lstStyle/>
                    <a:p>
                      <a:pPr algn="ctr"/>
                      <a:endParaRPr lang="en-GB" sz="1600" noProof="0" dirty="0"/>
                    </a:p>
                  </a:txBody>
                  <a:tcPr>
                    <a:solidFill>
                      <a:srgbClr val="FFAA8F"/>
                    </a:solidFill>
                  </a:tcPr>
                </a:tc>
                <a:tc vMerge="1">
                  <a:txBody>
                    <a:bodyPr/>
                    <a:lstStyle/>
                    <a:p>
                      <a:pPr algn="ctr"/>
                      <a:endParaRPr lang="en-GB" sz="1600" noProof="0" dirty="0"/>
                    </a:p>
                  </a:txBody>
                  <a:tcPr>
                    <a:solidFill>
                      <a:srgbClr val="FFAA8F"/>
                    </a:solidFill>
                  </a:tcPr>
                </a:tc>
                <a:extLst>
                  <a:ext uri="{0D108BD9-81ED-4DB2-BD59-A6C34878D82A}">
                    <a16:rowId xmlns:a16="http://schemas.microsoft.com/office/drawing/2014/main" val="3081189607"/>
                  </a:ext>
                </a:extLst>
              </a:tr>
              <a:tr h="324000">
                <a:tc>
                  <a:txBody>
                    <a:bodyPr/>
                    <a:lstStyle/>
                    <a:p>
                      <a:pPr algn="ctr"/>
                      <a:r>
                        <a:rPr lang="en-GB" sz="1600" b="0" noProof="0" dirty="0"/>
                        <a:t>1</a:t>
                      </a:r>
                    </a:p>
                  </a:txBody>
                  <a:tcPr>
                    <a:solidFill>
                      <a:srgbClr val="FFAA8F"/>
                    </a:solidFill>
                  </a:tcPr>
                </a:tc>
                <a:tc>
                  <a:txBody>
                    <a:bodyPr/>
                    <a:lstStyle/>
                    <a:p>
                      <a:r>
                        <a:rPr lang="en-GB" sz="1600" b="1" noProof="0" dirty="0"/>
                        <a:t>Guilt</a:t>
                      </a:r>
                    </a:p>
                  </a:txBody>
                  <a:tcPr>
                    <a:solidFill>
                      <a:srgbClr val="FFAA8F"/>
                    </a:solidFill>
                  </a:tcPr>
                </a:tc>
                <a:tc>
                  <a:txBody>
                    <a:bodyPr/>
                    <a:lstStyle/>
                    <a:p>
                      <a:pPr algn="ctr"/>
                      <a:r>
                        <a:rPr lang="en-GB" sz="1600" noProof="0" dirty="0"/>
                        <a:t>Blame</a:t>
                      </a:r>
                    </a:p>
                  </a:txBody>
                  <a:tcPr>
                    <a:solidFill>
                      <a:srgbClr val="FFAA8F"/>
                    </a:solidFill>
                  </a:tcPr>
                </a:tc>
                <a:tc>
                  <a:txBody>
                    <a:bodyPr/>
                    <a:lstStyle/>
                    <a:p>
                      <a:pPr algn="ctr"/>
                      <a:r>
                        <a:rPr lang="en-GB" sz="1600" noProof="0" dirty="0"/>
                        <a:t>Destruction</a:t>
                      </a:r>
                    </a:p>
                  </a:txBody>
                  <a:tcPr>
                    <a:solidFill>
                      <a:srgbClr val="FFAA8F"/>
                    </a:solidFill>
                  </a:tcPr>
                </a:tc>
                <a:tc>
                  <a:txBody>
                    <a:bodyPr/>
                    <a:lstStyle/>
                    <a:p>
                      <a:pPr algn="ctr"/>
                      <a:r>
                        <a:rPr lang="en-GB" sz="1600" noProof="0" dirty="0"/>
                        <a:t>30</a:t>
                      </a:r>
                    </a:p>
                  </a:txBody>
                  <a:tcPr>
                    <a:solidFill>
                      <a:srgbClr val="FFAA8F"/>
                    </a:solidFill>
                  </a:tcPr>
                </a:tc>
                <a:tc>
                  <a:txBody>
                    <a:bodyPr/>
                    <a:lstStyle/>
                    <a:p>
                      <a:pPr algn="ctr"/>
                      <a:endParaRPr lang="en-GB" sz="1600" noProof="0" dirty="0"/>
                    </a:p>
                  </a:txBody>
                  <a:tcPr>
                    <a:solidFill>
                      <a:srgbClr val="FFAA8F"/>
                    </a:solidFill>
                  </a:tcPr>
                </a:tc>
                <a:tc vMerge="1">
                  <a:txBody>
                    <a:bodyPr/>
                    <a:lstStyle/>
                    <a:p>
                      <a:pPr algn="ctr"/>
                      <a:endParaRPr lang="en-GB" sz="1600" noProof="0" dirty="0"/>
                    </a:p>
                  </a:txBody>
                  <a:tcPr>
                    <a:solidFill>
                      <a:srgbClr val="FFAA8F"/>
                    </a:solidFill>
                  </a:tcPr>
                </a:tc>
                <a:extLst>
                  <a:ext uri="{0D108BD9-81ED-4DB2-BD59-A6C34878D82A}">
                    <a16:rowId xmlns:a16="http://schemas.microsoft.com/office/drawing/2014/main" val="3434409227"/>
                  </a:ext>
                </a:extLst>
              </a:tr>
              <a:tr h="324000">
                <a:tc>
                  <a:txBody>
                    <a:bodyPr/>
                    <a:lstStyle/>
                    <a:p>
                      <a:pPr algn="ctr"/>
                      <a:r>
                        <a:rPr lang="en-GB" sz="1600" b="0" noProof="0" dirty="0"/>
                        <a:t>1</a:t>
                      </a:r>
                    </a:p>
                  </a:txBody>
                  <a:tcPr>
                    <a:solidFill>
                      <a:srgbClr val="FFAA8F"/>
                    </a:solidFill>
                  </a:tcPr>
                </a:tc>
                <a:tc>
                  <a:txBody>
                    <a:bodyPr/>
                    <a:lstStyle/>
                    <a:p>
                      <a:r>
                        <a:rPr lang="en-GB" sz="1600" b="1" noProof="0" dirty="0"/>
                        <a:t>Shame</a:t>
                      </a:r>
                    </a:p>
                  </a:txBody>
                  <a:tcPr>
                    <a:solidFill>
                      <a:srgbClr val="FFAA8F"/>
                    </a:solidFill>
                  </a:tcPr>
                </a:tc>
                <a:tc>
                  <a:txBody>
                    <a:bodyPr/>
                    <a:lstStyle/>
                    <a:p>
                      <a:pPr algn="ctr"/>
                      <a:r>
                        <a:rPr lang="en-GB" sz="1600" noProof="0" dirty="0"/>
                        <a:t>Humiliation</a:t>
                      </a:r>
                    </a:p>
                  </a:txBody>
                  <a:tcPr>
                    <a:solidFill>
                      <a:srgbClr val="FFAA8F"/>
                    </a:solidFill>
                  </a:tcPr>
                </a:tc>
                <a:tc>
                  <a:txBody>
                    <a:bodyPr/>
                    <a:lstStyle/>
                    <a:p>
                      <a:pPr algn="ctr"/>
                      <a:r>
                        <a:rPr lang="en-GB" sz="1600" noProof="0" dirty="0"/>
                        <a:t>Elimination</a:t>
                      </a:r>
                    </a:p>
                  </a:txBody>
                  <a:tcPr>
                    <a:solidFill>
                      <a:srgbClr val="FFAA8F"/>
                    </a:solidFill>
                  </a:tcPr>
                </a:tc>
                <a:tc>
                  <a:txBody>
                    <a:bodyPr/>
                    <a:lstStyle/>
                    <a:p>
                      <a:pPr algn="ctr"/>
                      <a:r>
                        <a:rPr lang="en-GB" sz="1600" noProof="0" dirty="0"/>
                        <a:t>20</a:t>
                      </a:r>
                    </a:p>
                  </a:txBody>
                  <a:tcPr>
                    <a:solidFill>
                      <a:srgbClr val="FFAA8F"/>
                    </a:solidFill>
                  </a:tcPr>
                </a:tc>
                <a:tc>
                  <a:txBody>
                    <a:bodyPr/>
                    <a:lstStyle/>
                    <a:p>
                      <a:pPr algn="ctr"/>
                      <a:endParaRPr lang="en-GB" sz="1600" noProof="0" dirty="0"/>
                    </a:p>
                  </a:txBody>
                  <a:tcPr>
                    <a:solidFill>
                      <a:srgbClr val="FFAA8F"/>
                    </a:solidFill>
                  </a:tcPr>
                </a:tc>
                <a:tc vMerge="1">
                  <a:txBody>
                    <a:bodyPr/>
                    <a:lstStyle/>
                    <a:p>
                      <a:pPr algn="ctr"/>
                      <a:endParaRPr lang="en-GB" sz="1600" noProof="0" dirty="0"/>
                    </a:p>
                  </a:txBody>
                  <a:tcPr>
                    <a:solidFill>
                      <a:srgbClr val="FFAA8F"/>
                    </a:solidFill>
                  </a:tcPr>
                </a:tc>
                <a:extLst>
                  <a:ext uri="{0D108BD9-81ED-4DB2-BD59-A6C34878D82A}">
                    <a16:rowId xmlns:a16="http://schemas.microsoft.com/office/drawing/2014/main" val="408836406"/>
                  </a:ext>
                </a:extLst>
              </a:tr>
            </a:tbl>
          </a:graphicData>
        </a:graphic>
      </p:graphicFrame>
      <p:cxnSp>
        <p:nvCxnSpPr>
          <p:cNvPr id="16" name="Rett pilkobling 15">
            <a:extLst>
              <a:ext uri="{FF2B5EF4-FFF2-40B4-BE49-F238E27FC236}">
                <a16:creationId xmlns:a16="http://schemas.microsoft.com/office/drawing/2014/main" id="{BA4325A8-7509-DBE9-DC61-C3A02EE48273}"/>
              </a:ext>
            </a:extLst>
          </p:cNvPr>
          <p:cNvCxnSpPr>
            <a:cxnSpLocks/>
          </p:cNvCxnSpPr>
          <p:nvPr/>
        </p:nvCxnSpPr>
        <p:spPr>
          <a:xfrm rot="10800000" flipV="1">
            <a:off x="6067510" y="4695890"/>
            <a:ext cx="0" cy="23666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0" name="Rett pilkobling 19">
            <a:extLst>
              <a:ext uri="{FF2B5EF4-FFF2-40B4-BE49-F238E27FC236}">
                <a16:creationId xmlns:a16="http://schemas.microsoft.com/office/drawing/2014/main" id="{19CC8000-D029-4C3E-3E3A-DE0FC10E6377}"/>
              </a:ext>
            </a:extLst>
          </p:cNvPr>
          <p:cNvCxnSpPr>
            <a:cxnSpLocks/>
          </p:cNvCxnSpPr>
          <p:nvPr/>
        </p:nvCxnSpPr>
        <p:spPr>
          <a:xfrm rot="10800000" flipV="1">
            <a:off x="6067511" y="4358122"/>
            <a:ext cx="0" cy="23666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1" name="Rett pilkobling 20">
            <a:extLst>
              <a:ext uri="{FF2B5EF4-FFF2-40B4-BE49-F238E27FC236}">
                <a16:creationId xmlns:a16="http://schemas.microsoft.com/office/drawing/2014/main" id="{B0CE71BC-CD90-C73C-58E2-8B9DBB40B5C2}"/>
              </a:ext>
            </a:extLst>
          </p:cNvPr>
          <p:cNvCxnSpPr>
            <a:cxnSpLocks/>
          </p:cNvCxnSpPr>
          <p:nvPr/>
        </p:nvCxnSpPr>
        <p:spPr>
          <a:xfrm rot="10800000" flipV="1">
            <a:off x="6065314" y="4027681"/>
            <a:ext cx="0" cy="23666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2" name="Rett pilkobling 21">
            <a:extLst>
              <a:ext uri="{FF2B5EF4-FFF2-40B4-BE49-F238E27FC236}">
                <a16:creationId xmlns:a16="http://schemas.microsoft.com/office/drawing/2014/main" id="{0FDFE547-0B62-FC0A-69CB-30FA8191730C}"/>
              </a:ext>
            </a:extLst>
          </p:cNvPr>
          <p:cNvCxnSpPr>
            <a:cxnSpLocks/>
          </p:cNvCxnSpPr>
          <p:nvPr/>
        </p:nvCxnSpPr>
        <p:spPr>
          <a:xfrm rot="10800000" flipV="1">
            <a:off x="6081432" y="5692348"/>
            <a:ext cx="0" cy="23666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3" name="Rett pilkobling 22">
            <a:extLst>
              <a:ext uri="{FF2B5EF4-FFF2-40B4-BE49-F238E27FC236}">
                <a16:creationId xmlns:a16="http://schemas.microsoft.com/office/drawing/2014/main" id="{4B38F09A-02CD-6DD6-EFD8-746D26E55717}"/>
              </a:ext>
            </a:extLst>
          </p:cNvPr>
          <p:cNvCxnSpPr>
            <a:cxnSpLocks/>
          </p:cNvCxnSpPr>
          <p:nvPr/>
        </p:nvCxnSpPr>
        <p:spPr>
          <a:xfrm rot="10800000" flipV="1">
            <a:off x="6069710" y="5364105"/>
            <a:ext cx="0" cy="23666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4" name="Rett pilkobling 23">
            <a:extLst>
              <a:ext uri="{FF2B5EF4-FFF2-40B4-BE49-F238E27FC236}">
                <a16:creationId xmlns:a16="http://schemas.microsoft.com/office/drawing/2014/main" id="{F58D2A7D-603E-E9C2-7508-A4D9798EE831}"/>
              </a:ext>
            </a:extLst>
          </p:cNvPr>
          <p:cNvCxnSpPr>
            <a:cxnSpLocks/>
          </p:cNvCxnSpPr>
          <p:nvPr/>
        </p:nvCxnSpPr>
        <p:spPr>
          <a:xfrm rot="10800000" flipV="1">
            <a:off x="6067513" y="5035862"/>
            <a:ext cx="0" cy="23666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5" name="Rett pilkobling 24">
            <a:extLst>
              <a:ext uri="{FF2B5EF4-FFF2-40B4-BE49-F238E27FC236}">
                <a16:creationId xmlns:a16="http://schemas.microsoft.com/office/drawing/2014/main" id="{C08D3CAD-1153-0D51-4FCC-2B58B99EBCEF}"/>
              </a:ext>
            </a:extLst>
          </p:cNvPr>
          <p:cNvCxnSpPr>
            <a:cxnSpLocks/>
          </p:cNvCxnSpPr>
          <p:nvPr/>
        </p:nvCxnSpPr>
        <p:spPr>
          <a:xfrm rot="10800000" flipV="1">
            <a:off x="6074839" y="6387756"/>
            <a:ext cx="0" cy="23666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6" name="Rett pilkobling 25">
            <a:extLst>
              <a:ext uri="{FF2B5EF4-FFF2-40B4-BE49-F238E27FC236}">
                <a16:creationId xmlns:a16="http://schemas.microsoft.com/office/drawing/2014/main" id="{B8C34A9B-58E0-9F6B-F0AF-9E7F390D1491}"/>
              </a:ext>
            </a:extLst>
          </p:cNvPr>
          <p:cNvCxnSpPr>
            <a:cxnSpLocks/>
          </p:cNvCxnSpPr>
          <p:nvPr/>
        </p:nvCxnSpPr>
        <p:spPr>
          <a:xfrm rot="10800000" flipV="1">
            <a:off x="6069711" y="6046238"/>
            <a:ext cx="0" cy="23666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27" name="TekstSylinder 26">
            <a:extLst>
              <a:ext uri="{FF2B5EF4-FFF2-40B4-BE49-F238E27FC236}">
                <a16:creationId xmlns:a16="http://schemas.microsoft.com/office/drawing/2014/main" id="{BC6729DF-BAA5-AE36-1F8A-9904B87D6CBC}"/>
              </a:ext>
            </a:extLst>
          </p:cNvPr>
          <p:cNvSpPr txBox="1"/>
          <p:nvPr/>
        </p:nvSpPr>
        <p:spPr>
          <a:xfrm>
            <a:off x="209548" y="4005"/>
            <a:ext cx="8715373" cy="430887"/>
          </a:xfrm>
          <a:prstGeom prst="rect">
            <a:avLst/>
          </a:prstGeom>
          <a:noFill/>
        </p:spPr>
        <p:txBody>
          <a:bodyPr wrap="square" rtlCol="0">
            <a:spAutoFit/>
          </a:bodyPr>
          <a:lstStyle/>
          <a:p>
            <a:r>
              <a:rPr lang="en-GB" sz="2200" dirty="0">
                <a:solidFill>
                  <a:srgbClr val="C00000"/>
                </a:solidFill>
              </a:rPr>
              <a:t>The Map of Consciousness by David Hawkins – </a:t>
            </a:r>
            <a:r>
              <a:rPr lang="en-GB" sz="1600" b="1" dirty="0"/>
              <a:t>Feelings on The Development Ladder</a:t>
            </a:r>
            <a:endParaRPr lang="en-GB" sz="2200" b="1" dirty="0"/>
          </a:p>
        </p:txBody>
      </p:sp>
      <p:graphicFrame>
        <p:nvGraphicFramePr>
          <p:cNvPr id="3" name="Tabell 2">
            <a:extLst>
              <a:ext uri="{FF2B5EF4-FFF2-40B4-BE49-F238E27FC236}">
                <a16:creationId xmlns:a16="http://schemas.microsoft.com/office/drawing/2014/main" id="{5AD695CD-9DC5-12F3-4ECD-C10BB1EF6793}"/>
              </a:ext>
            </a:extLst>
          </p:cNvPr>
          <p:cNvGraphicFramePr>
            <a:graphicFrameLocks noGrp="1"/>
          </p:cNvGraphicFramePr>
          <p:nvPr>
            <p:extLst>
              <p:ext uri="{D42A27DB-BD31-4B8C-83A1-F6EECF244321}">
                <p14:modId xmlns:p14="http://schemas.microsoft.com/office/powerpoint/2010/main" val="3193140587"/>
              </p:ext>
            </p:extLst>
          </p:nvPr>
        </p:nvGraphicFramePr>
        <p:xfrm>
          <a:off x="141435" y="1969135"/>
          <a:ext cx="8622997" cy="2011680"/>
        </p:xfrm>
        <a:graphic>
          <a:graphicData uri="http://schemas.openxmlformats.org/drawingml/2006/table">
            <a:tbl>
              <a:tblPr firstRow="1" bandRow="1">
                <a:tableStyleId>{5940675A-B579-460E-94D1-54222C63F5DA}</a:tableStyleId>
              </a:tblPr>
              <a:tblGrid>
                <a:gridCol w="230339">
                  <a:extLst>
                    <a:ext uri="{9D8B030D-6E8A-4147-A177-3AD203B41FA5}">
                      <a16:colId xmlns:a16="http://schemas.microsoft.com/office/drawing/2014/main" val="2555048820"/>
                    </a:ext>
                  </a:extLst>
                </a:gridCol>
                <a:gridCol w="1681313">
                  <a:extLst>
                    <a:ext uri="{9D8B030D-6E8A-4147-A177-3AD203B41FA5}">
                      <a16:colId xmlns:a16="http://schemas.microsoft.com/office/drawing/2014/main" val="4275389097"/>
                    </a:ext>
                  </a:extLst>
                </a:gridCol>
                <a:gridCol w="1354347">
                  <a:extLst>
                    <a:ext uri="{9D8B030D-6E8A-4147-A177-3AD203B41FA5}">
                      <a16:colId xmlns:a16="http://schemas.microsoft.com/office/drawing/2014/main" val="2612672956"/>
                    </a:ext>
                  </a:extLst>
                </a:gridCol>
                <a:gridCol w="1604513">
                  <a:extLst>
                    <a:ext uri="{9D8B030D-6E8A-4147-A177-3AD203B41FA5}">
                      <a16:colId xmlns:a16="http://schemas.microsoft.com/office/drawing/2014/main" val="1270741694"/>
                    </a:ext>
                  </a:extLst>
                </a:gridCol>
                <a:gridCol w="802257">
                  <a:extLst>
                    <a:ext uri="{9D8B030D-6E8A-4147-A177-3AD203B41FA5}">
                      <a16:colId xmlns:a16="http://schemas.microsoft.com/office/drawing/2014/main" val="1988025186"/>
                    </a:ext>
                  </a:extLst>
                </a:gridCol>
                <a:gridCol w="573267">
                  <a:extLst>
                    <a:ext uri="{9D8B030D-6E8A-4147-A177-3AD203B41FA5}">
                      <a16:colId xmlns:a16="http://schemas.microsoft.com/office/drawing/2014/main" val="558813437"/>
                    </a:ext>
                  </a:extLst>
                </a:gridCol>
                <a:gridCol w="2376961">
                  <a:extLst>
                    <a:ext uri="{9D8B030D-6E8A-4147-A177-3AD203B41FA5}">
                      <a16:colId xmlns:a16="http://schemas.microsoft.com/office/drawing/2014/main" val="2389042422"/>
                    </a:ext>
                  </a:extLst>
                </a:gridCol>
              </a:tblGrid>
              <a:tr h="324000">
                <a:tc>
                  <a:txBody>
                    <a:bodyPr/>
                    <a:lstStyle/>
                    <a:p>
                      <a:pPr algn="ctr"/>
                      <a:endParaRPr lang="en-GB" sz="1600" b="1" noProof="0" dirty="0"/>
                    </a:p>
                  </a:txBody>
                  <a:tcPr>
                    <a:solidFill>
                      <a:schemeClr val="bg1">
                        <a:lumMod val="85000"/>
                      </a:schemeClr>
                    </a:solidFill>
                  </a:tcPr>
                </a:tc>
                <a:tc>
                  <a:txBody>
                    <a:bodyPr/>
                    <a:lstStyle/>
                    <a:p>
                      <a:r>
                        <a:rPr lang="en-GB" sz="1600" b="1" noProof="0" dirty="0"/>
                        <a:t>Level -Feeling</a:t>
                      </a:r>
                    </a:p>
                  </a:txBody>
                  <a:tcPr anchor="ctr">
                    <a:solidFill>
                      <a:schemeClr val="bg1">
                        <a:lumMod val="85000"/>
                      </a:schemeClr>
                    </a:solidFill>
                  </a:tcPr>
                </a:tc>
                <a:tc>
                  <a:txBody>
                    <a:bodyPr/>
                    <a:lstStyle/>
                    <a:p>
                      <a:pPr algn="ctr"/>
                      <a:r>
                        <a:rPr lang="en-GB" sz="1600" b="1" noProof="0" dirty="0"/>
                        <a:t>Emotion</a:t>
                      </a:r>
                    </a:p>
                  </a:txBody>
                  <a:tcPr anchor="ctr">
                    <a:solidFill>
                      <a:schemeClr val="bg1">
                        <a:lumMod val="85000"/>
                      </a:schemeClr>
                    </a:solidFill>
                  </a:tcPr>
                </a:tc>
                <a:tc>
                  <a:txBody>
                    <a:bodyPr/>
                    <a:lstStyle/>
                    <a:p>
                      <a:pPr algn="ctr"/>
                      <a:r>
                        <a:rPr lang="en-GB" sz="1600" b="1" noProof="0" dirty="0"/>
                        <a:t>What is Created</a:t>
                      </a:r>
                    </a:p>
                  </a:txBody>
                  <a:tcPr anchor="ctr">
                    <a:solidFill>
                      <a:schemeClr val="bg1">
                        <a:lumMod val="85000"/>
                      </a:schemeClr>
                    </a:solidFill>
                  </a:tcPr>
                </a:tc>
                <a:tc>
                  <a:txBody>
                    <a:bodyPr/>
                    <a:lstStyle/>
                    <a:p>
                      <a:pPr algn="ctr"/>
                      <a:r>
                        <a:rPr lang="en-GB" sz="1600" b="1" noProof="0" dirty="0"/>
                        <a:t>Energy</a:t>
                      </a:r>
                    </a:p>
                  </a:txBody>
                  <a:tcPr anchor="ctr">
                    <a:solidFill>
                      <a:schemeClr val="bg1">
                        <a:lumMod val="85000"/>
                      </a:schemeClr>
                    </a:solidFill>
                  </a:tcPr>
                </a:tc>
                <a:tc>
                  <a:txBody>
                    <a:bodyPr/>
                    <a:lstStyle/>
                    <a:p>
                      <a:pPr algn="ctr"/>
                      <a:endParaRPr lang="en-GB" sz="1600" b="1" noProof="0" dirty="0"/>
                    </a:p>
                  </a:txBody>
                  <a:tcPr anchor="ctr">
                    <a:solidFill>
                      <a:schemeClr val="bg1">
                        <a:lumMod val="85000"/>
                      </a:schemeClr>
                    </a:solidFill>
                  </a:tcPr>
                </a:tc>
                <a:tc>
                  <a:txBody>
                    <a:bodyPr/>
                    <a:lstStyle/>
                    <a:p>
                      <a:pPr algn="ctr"/>
                      <a:r>
                        <a:rPr lang="en-GB" sz="1600" b="1" noProof="0" dirty="0"/>
                        <a:t>Focus</a:t>
                      </a:r>
                    </a:p>
                  </a:txBody>
                  <a:tcPr anchor="ctr">
                    <a:solidFill>
                      <a:schemeClr val="bg1">
                        <a:lumMod val="85000"/>
                      </a:schemeClr>
                    </a:solidFill>
                  </a:tcPr>
                </a:tc>
                <a:extLst>
                  <a:ext uri="{0D108BD9-81ED-4DB2-BD59-A6C34878D82A}">
                    <a16:rowId xmlns:a16="http://schemas.microsoft.com/office/drawing/2014/main" val="2818231186"/>
                  </a:ext>
                </a:extLst>
              </a:tr>
              <a:tr h="324000">
                <a:tc>
                  <a:txBody>
                    <a:bodyPr/>
                    <a:lstStyle/>
                    <a:p>
                      <a:pPr algn="ctr"/>
                      <a:r>
                        <a:rPr lang="en-GB" sz="1600" b="0" noProof="0" dirty="0"/>
                        <a:t>5</a:t>
                      </a:r>
                    </a:p>
                  </a:txBody>
                  <a:tcPr>
                    <a:solidFill>
                      <a:srgbClr val="D3FBFB"/>
                    </a:solidFill>
                  </a:tcPr>
                </a:tc>
                <a:tc>
                  <a:txBody>
                    <a:bodyPr/>
                    <a:lstStyle/>
                    <a:p>
                      <a:r>
                        <a:rPr lang="en-GB" sz="1600" b="1" noProof="0" dirty="0"/>
                        <a:t>Reason, Wisdom</a:t>
                      </a:r>
                    </a:p>
                  </a:txBody>
                  <a:tcPr>
                    <a:solidFill>
                      <a:srgbClr val="D3FBFB"/>
                    </a:solidFill>
                  </a:tcPr>
                </a:tc>
                <a:tc>
                  <a:txBody>
                    <a:bodyPr/>
                    <a:lstStyle/>
                    <a:p>
                      <a:pPr algn="ctr"/>
                      <a:r>
                        <a:rPr lang="en-GB" sz="1300" noProof="0" dirty="0"/>
                        <a:t>Understanding</a:t>
                      </a:r>
                    </a:p>
                  </a:txBody>
                  <a:tcPr>
                    <a:solidFill>
                      <a:srgbClr val="D3FBFB"/>
                    </a:solidFill>
                  </a:tcPr>
                </a:tc>
                <a:tc>
                  <a:txBody>
                    <a:bodyPr/>
                    <a:lstStyle/>
                    <a:p>
                      <a:pPr algn="ctr"/>
                      <a:r>
                        <a:rPr lang="en-GB" sz="1600" noProof="0" dirty="0"/>
                        <a:t>Abstraction</a:t>
                      </a:r>
                    </a:p>
                  </a:txBody>
                  <a:tcPr>
                    <a:solidFill>
                      <a:srgbClr val="D3FBFB"/>
                    </a:solidFill>
                  </a:tcPr>
                </a:tc>
                <a:tc>
                  <a:txBody>
                    <a:bodyPr/>
                    <a:lstStyle/>
                    <a:p>
                      <a:pPr algn="ctr"/>
                      <a:r>
                        <a:rPr lang="en-GB" sz="1600" noProof="0" dirty="0"/>
                        <a:t>400</a:t>
                      </a:r>
                    </a:p>
                  </a:txBody>
                  <a:tcPr>
                    <a:solidFill>
                      <a:srgbClr val="D3FBFB"/>
                    </a:solidFill>
                  </a:tcPr>
                </a:tc>
                <a:tc>
                  <a:txBody>
                    <a:bodyPr/>
                    <a:lstStyle/>
                    <a:p>
                      <a:pPr algn="ctr"/>
                      <a:endParaRPr lang="en-GB" sz="1300" noProof="0" dirty="0"/>
                    </a:p>
                  </a:txBody>
                  <a:tcPr>
                    <a:solidFill>
                      <a:srgbClr val="D3FBFB"/>
                    </a:solidFill>
                  </a:tcPr>
                </a:tc>
                <a:tc rowSpan="5">
                  <a:txBody>
                    <a:bodyPr/>
                    <a:lstStyle/>
                    <a:p>
                      <a:pPr algn="ctr"/>
                      <a:r>
                        <a:rPr lang="en-GB" sz="2000" b="1" noProof="0" dirty="0"/>
                        <a:t>Doing</a:t>
                      </a:r>
                    </a:p>
                    <a:p>
                      <a:pPr algn="ctr"/>
                      <a:endParaRPr lang="en-GB" sz="1200" noProof="0" dirty="0"/>
                    </a:p>
                    <a:p>
                      <a:pPr algn="ctr"/>
                      <a:r>
                        <a:rPr lang="en-GB" sz="1600" b="1" noProof="0" dirty="0"/>
                        <a:t>Doing </a:t>
                      </a:r>
                      <a:br>
                        <a:rPr lang="en-GB" sz="1600" b="1" noProof="0" dirty="0"/>
                      </a:br>
                      <a:r>
                        <a:rPr lang="en-GB" sz="1600" b="1" noProof="0" dirty="0"/>
                        <a:t>your best:</a:t>
                      </a:r>
                      <a:br>
                        <a:rPr lang="en-GB" sz="1600" noProof="0" dirty="0">
                          <a:sym typeface="Wingdings" panose="05000000000000000000" pitchFamily="2" charset="2"/>
                        </a:rPr>
                      </a:br>
                      <a:r>
                        <a:rPr lang="en-GB" sz="1600" noProof="0" dirty="0">
                          <a:sym typeface="Wingdings" panose="05000000000000000000" pitchFamily="2" charset="2"/>
                        </a:rPr>
                        <a:t>Motivation over 200  </a:t>
                      </a:r>
                      <a:br>
                        <a:rPr lang="en-GB" sz="1600" noProof="0" dirty="0">
                          <a:sym typeface="Wingdings" panose="05000000000000000000" pitchFamily="2" charset="2"/>
                        </a:rPr>
                      </a:br>
                      <a:r>
                        <a:rPr lang="en-GB" sz="1600" noProof="0" dirty="0">
                          <a:sym typeface="Wingdings" panose="05000000000000000000" pitchFamily="2" charset="2"/>
                        </a:rPr>
                        <a:t>The positive will increase</a:t>
                      </a:r>
                      <a:endParaRPr lang="en-GB" sz="1600" noProof="0" dirty="0"/>
                    </a:p>
                  </a:txBody>
                  <a:tcPr>
                    <a:solidFill>
                      <a:srgbClr val="C5FFDF"/>
                    </a:solidFill>
                  </a:tcPr>
                </a:tc>
                <a:extLst>
                  <a:ext uri="{0D108BD9-81ED-4DB2-BD59-A6C34878D82A}">
                    <a16:rowId xmlns:a16="http://schemas.microsoft.com/office/drawing/2014/main" val="2413068070"/>
                  </a:ext>
                </a:extLst>
              </a:tr>
              <a:tr h="324000">
                <a:tc>
                  <a:txBody>
                    <a:bodyPr/>
                    <a:lstStyle/>
                    <a:p>
                      <a:pPr algn="ctr"/>
                      <a:r>
                        <a:rPr lang="en-GB" sz="1600" b="0" noProof="0" dirty="0"/>
                        <a:t>4</a:t>
                      </a:r>
                    </a:p>
                  </a:txBody>
                  <a:tcPr>
                    <a:solidFill>
                      <a:srgbClr val="BDFFBD"/>
                    </a:solidFill>
                  </a:tcPr>
                </a:tc>
                <a:tc>
                  <a:txBody>
                    <a:bodyPr/>
                    <a:lstStyle/>
                    <a:p>
                      <a:r>
                        <a:rPr lang="en-GB" sz="1600" b="1" noProof="0" dirty="0"/>
                        <a:t>Acceptance, Love</a:t>
                      </a:r>
                    </a:p>
                  </a:txBody>
                  <a:tcPr>
                    <a:solidFill>
                      <a:srgbClr val="BDFFBD"/>
                    </a:solidFill>
                  </a:tcPr>
                </a:tc>
                <a:tc>
                  <a:txBody>
                    <a:bodyPr/>
                    <a:lstStyle/>
                    <a:p>
                      <a:pPr algn="ctr"/>
                      <a:r>
                        <a:rPr lang="en-GB" sz="1600" noProof="0" dirty="0"/>
                        <a:t>Forgiveness</a:t>
                      </a:r>
                    </a:p>
                  </a:txBody>
                  <a:tcPr>
                    <a:solidFill>
                      <a:srgbClr val="BDFFBD"/>
                    </a:solidFill>
                  </a:tcPr>
                </a:tc>
                <a:tc>
                  <a:txBody>
                    <a:bodyPr/>
                    <a:lstStyle/>
                    <a:p>
                      <a:pPr algn="ctr"/>
                      <a:r>
                        <a:rPr lang="en-GB" sz="1600" noProof="0" dirty="0"/>
                        <a:t>Transcendence</a:t>
                      </a:r>
                    </a:p>
                  </a:txBody>
                  <a:tcPr>
                    <a:solidFill>
                      <a:srgbClr val="BDFFBD"/>
                    </a:solidFill>
                  </a:tcPr>
                </a:tc>
                <a:tc>
                  <a:txBody>
                    <a:bodyPr/>
                    <a:lstStyle/>
                    <a:p>
                      <a:pPr algn="ctr"/>
                      <a:r>
                        <a:rPr lang="en-GB" sz="1600" noProof="0" dirty="0"/>
                        <a:t>350</a:t>
                      </a:r>
                    </a:p>
                  </a:txBody>
                  <a:tcPr>
                    <a:solidFill>
                      <a:srgbClr val="BDFFBD"/>
                    </a:solidFill>
                  </a:tcPr>
                </a:tc>
                <a:tc>
                  <a:txBody>
                    <a:bodyPr/>
                    <a:lstStyle/>
                    <a:p>
                      <a:pPr algn="ctr"/>
                      <a:endParaRPr lang="en-GB" sz="1600" noProof="0" dirty="0"/>
                    </a:p>
                  </a:txBody>
                  <a:tcPr>
                    <a:solidFill>
                      <a:srgbClr val="BDFFBD"/>
                    </a:solidFill>
                  </a:tcPr>
                </a:tc>
                <a:tc vMerge="1">
                  <a:txBody>
                    <a:bodyPr/>
                    <a:lstStyle/>
                    <a:p>
                      <a:pPr algn="ctr"/>
                      <a:endParaRPr lang="en-GB" sz="1600" noProof="0" dirty="0"/>
                    </a:p>
                  </a:txBody>
                  <a:tcPr>
                    <a:solidFill>
                      <a:srgbClr val="BDFFBD"/>
                    </a:solidFill>
                  </a:tcPr>
                </a:tc>
                <a:extLst>
                  <a:ext uri="{0D108BD9-81ED-4DB2-BD59-A6C34878D82A}">
                    <a16:rowId xmlns:a16="http://schemas.microsoft.com/office/drawing/2014/main" val="268698188"/>
                  </a:ext>
                </a:extLst>
              </a:tr>
              <a:tr h="324000">
                <a:tc>
                  <a:txBody>
                    <a:bodyPr/>
                    <a:lstStyle/>
                    <a:p>
                      <a:pPr algn="ctr"/>
                      <a:r>
                        <a:rPr lang="en-GB" sz="1600" b="0" noProof="0" dirty="0"/>
                        <a:t>4</a:t>
                      </a:r>
                    </a:p>
                  </a:txBody>
                  <a:tcPr>
                    <a:solidFill>
                      <a:srgbClr val="BDFFBD"/>
                    </a:solidFill>
                  </a:tcPr>
                </a:tc>
                <a:tc>
                  <a:txBody>
                    <a:bodyPr/>
                    <a:lstStyle/>
                    <a:p>
                      <a:r>
                        <a:rPr lang="en-GB" sz="1600" b="1" noProof="0" dirty="0"/>
                        <a:t>Willingness</a:t>
                      </a:r>
                    </a:p>
                  </a:txBody>
                  <a:tcPr>
                    <a:solidFill>
                      <a:srgbClr val="BDFFBD"/>
                    </a:solidFill>
                  </a:tcPr>
                </a:tc>
                <a:tc>
                  <a:txBody>
                    <a:bodyPr/>
                    <a:lstStyle/>
                    <a:p>
                      <a:pPr algn="ctr"/>
                      <a:r>
                        <a:rPr lang="en-GB" sz="1600" noProof="0" dirty="0"/>
                        <a:t>Optimism</a:t>
                      </a:r>
                    </a:p>
                  </a:txBody>
                  <a:tcPr>
                    <a:solidFill>
                      <a:srgbClr val="BDFFBD"/>
                    </a:solidFill>
                  </a:tcPr>
                </a:tc>
                <a:tc>
                  <a:txBody>
                    <a:bodyPr/>
                    <a:lstStyle/>
                    <a:p>
                      <a:pPr algn="ctr"/>
                      <a:r>
                        <a:rPr lang="en-GB" sz="1600" noProof="0" dirty="0"/>
                        <a:t>Intention</a:t>
                      </a:r>
                    </a:p>
                  </a:txBody>
                  <a:tcPr>
                    <a:solidFill>
                      <a:srgbClr val="BDFFBD"/>
                    </a:solidFill>
                  </a:tcPr>
                </a:tc>
                <a:tc>
                  <a:txBody>
                    <a:bodyPr/>
                    <a:lstStyle/>
                    <a:p>
                      <a:pPr algn="ctr"/>
                      <a:r>
                        <a:rPr lang="en-GB" sz="1600" noProof="0" dirty="0"/>
                        <a:t>310</a:t>
                      </a:r>
                    </a:p>
                  </a:txBody>
                  <a:tcPr>
                    <a:solidFill>
                      <a:srgbClr val="BDFFBD"/>
                    </a:solidFill>
                  </a:tcPr>
                </a:tc>
                <a:tc>
                  <a:txBody>
                    <a:bodyPr/>
                    <a:lstStyle/>
                    <a:p>
                      <a:pPr algn="ctr"/>
                      <a:endParaRPr lang="en-GB" sz="1600" noProof="0" dirty="0"/>
                    </a:p>
                  </a:txBody>
                  <a:tcPr>
                    <a:solidFill>
                      <a:srgbClr val="BDFFBD"/>
                    </a:solidFill>
                  </a:tcPr>
                </a:tc>
                <a:tc vMerge="1">
                  <a:txBody>
                    <a:bodyPr/>
                    <a:lstStyle/>
                    <a:p>
                      <a:pPr algn="ctr"/>
                      <a:endParaRPr lang="en-GB" sz="1600" noProof="0" dirty="0"/>
                    </a:p>
                  </a:txBody>
                  <a:tcPr>
                    <a:solidFill>
                      <a:srgbClr val="BDFFBD"/>
                    </a:solidFill>
                  </a:tcPr>
                </a:tc>
                <a:extLst>
                  <a:ext uri="{0D108BD9-81ED-4DB2-BD59-A6C34878D82A}">
                    <a16:rowId xmlns:a16="http://schemas.microsoft.com/office/drawing/2014/main" val="294334148"/>
                  </a:ext>
                </a:extLst>
              </a:tr>
              <a:tr h="324000">
                <a:tc>
                  <a:txBody>
                    <a:bodyPr/>
                    <a:lstStyle/>
                    <a:p>
                      <a:pPr algn="ctr"/>
                      <a:r>
                        <a:rPr lang="en-GB" sz="1600" b="0" noProof="0" dirty="0"/>
                        <a:t>4</a:t>
                      </a:r>
                    </a:p>
                  </a:txBody>
                  <a:tcPr>
                    <a:solidFill>
                      <a:srgbClr val="BDFFBD"/>
                    </a:solidFill>
                  </a:tcPr>
                </a:tc>
                <a:tc>
                  <a:txBody>
                    <a:bodyPr/>
                    <a:lstStyle/>
                    <a:p>
                      <a:r>
                        <a:rPr lang="en-GB" sz="1600" b="1" noProof="0" dirty="0"/>
                        <a:t>Trust – Positive</a:t>
                      </a:r>
                    </a:p>
                  </a:txBody>
                  <a:tcPr>
                    <a:solidFill>
                      <a:srgbClr val="BDFFBD"/>
                    </a:solidFill>
                  </a:tcPr>
                </a:tc>
                <a:tc>
                  <a:txBody>
                    <a:bodyPr/>
                    <a:lstStyle/>
                    <a:p>
                      <a:pPr algn="ctr"/>
                      <a:r>
                        <a:rPr lang="en-GB" sz="1600" noProof="0" dirty="0"/>
                        <a:t>Neutral</a:t>
                      </a:r>
                    </a:p>
                  </a:txBody>
                  <a:tcPr>
                    <a:solidFill>
                      <a:srgbClr val="BDFFBD"/>
                    </a:solidFill>
                  </a:tcPr>
                </a:tc>
                <a:tc>
                  <a:txBody>
                    <a:bodyPr/>
                    <a:lstStyle/>
                    <a:p>
                      <a:pPr algn="ctr"/>
                      <a:r>
                        <a:rPr lang="en-GB" sz="1600" noProof="0" dirty="0"/>
                        <a:t>Release</a:t>
                      </a:r>
                    </a:p>
                  </a:txBody>
                  <a:tcPr>
                    <a:solidFill>
                      <a:srgbClr val="BDFFBD"/>
                    </a:solidFill>
                  </a:tcPr>
                </a:tc>
                <a:tc>
                  <a:txBody>
                    <a:bodyPr/>
                    <a:lstStyle/>
                    <a:p>
                      <a:pPr algn="ctr"/>
                      <a:r>
                        <a:rPr lang="en-GB" sz="1600" noProof="0" dirty="0"/>
                        <a:t>250</a:t>
                      </a:r>
                    </a:p>
                  </a:txBody>
                  <a:tcPr>
                    <a:solidFill>
                      <a:srgbClr val="BDFFBD"/>
                    </a:solidFill>
                  </a:tcPr>
                </a:tc>
                <a:tc>
                  <a:txBody>
                    <a:bodyPr/>
                    <a:lstStyle/>
                    <a:p>
                      <a:pPr algn="ctr"/>
                      <a:endParaRPr lang="en-GB" sz="1600" noProof="0" dirty="0"/>
                    </a:p>
                  </a:txBody>
                  <a:tcPr>
                    <a:solidFill>
                      <a:srgbClr val="BDFFBD"/>
                    </a:solidFill>
                  </a:tcPr>
                </a:tc>
                <a:tc vMerge="1">
                  <a:txBody>
                    <a:bodyPr/>
                    <a:lstStyle/>
                    <a:p>
                      <a:pPr algn="ctr"/>
                      <a:endParaRPr lang="en-GB" sz="1600" noProof="0" dirty="0"/>
                    </a:p>
                  </a:txBody>
                  <a:tcPr>
                    <a:solidFill>
                      <a:srgbClr val="BDFFBD"/>
                    </a:solidFill>
                  </a:tcPr>
                </a:tc>
                <a:extLst>
                  <a:ext uri="{0D108BD9-81ED-4DB2-BD59-A6C34878D82A}">
                    <a16:rowId xmlns:a16="http://schemas.microsoft.com/office/drawing/2014/main" val="4148590943"/>
                  </a:ext>
                </a:extLst>
              </a:tr>
              <a:tr h="324000">
                <a:tc>
                  <a:txBody>
                    <a:bodyPr/>
                    <a:lstStyle/>
                    <a:p>
                      <a:pPr algn="ctr"/>
                      <a:r>
                        <a:rPr lang="en-GB" sz="1600" b="0" noProof="0" dirty="0"/>
                        <a:t>3</a:t>
                      </a:r>
                    </a:p>
                  </a:txBody>
                  <a:tcPr>
                    <a:solidFill>
                      <a:srgbClr val="FFFF00"/>
                    </a:solidFill>
                  </a:tcPr>
                </a:tc>
                <a:tc>
                  <a:txBody>
                    <a:bodyPr/>
                    <a:lstStyle/>
                    <a:p>
                      <a:r>
                        <a:rPr lang="en-GB" sz="1600" b="1" noProof="0" dirty="0"/>
                        <a:t>Courage</a:t>
                      </a:r>
                    </a:p>
                  </a:txBody>
                  <a:tcPr>
                    <a:solidFill>
                      <a:srgbClr val="FFFF00"/>
                    </a:solidFill>
                  </a:tcPr>
                </a:tc>
                <a:tc>
                  <a:txBody>
                    <a:bodyPr/>
                    <a:lstStyle/>
                    <a:p>
                      <a:pPr algn="ctr"/>
                      <a:r>
                        <a:rPr lang="en-GB" sz="1600" noProof="0" dirty="0"/>
                        <a:t>Affirmation</a:t>
                      </a:r>
                    </a:p>
                  </a:txBody>
                  <a:tcPr>
                    <a:solidFill>
                      <a:srgbClr val="FFFF00"/>
                    </a:solidFill>
                  </a:tcPr>
                </a:tc>
                <a:tc>
                  <a:txBody>
                    <a:bodyPr/>
                    <a:lstStyle/>
                    <a:p>
                      <a:pPr algn="ctr"/>
                      <a:r>
                        <a:rPr lang="en-GB" sz="1600" noProof="0" dirty="0"/>
                        <a:t>Empowerment</a:t>
                      </a:r>
                    </a:p>
                  </a:txBody>
                  <a:tcPr>
                    <a:solidFill>
                      <a:srgbClr val="FFFF00"/>
                    </a:solidFill>
                  </a:tcPr>
                </a:tc>
                <a:tc>
                  <a:txBody>
                    <a:bodyPr/>
                    <a:lstStyle/>
                    <a:p>
                      <a:pPr algn="ctr"/>
                      <a:r>
                        <a:rPr lang="en-GB" sz="1600" noProof="0" dirty="0"/>
                        <a:t>200</a:t>
                      </a:r>
                    </a:p>
                  </a:txBody>
                  <a:tcPr>
                    <a:solidFill>
                      <a:srgbClr val="FFFF00"/>
                    </a:solidFill>
                  </a:tcPr>
                </a:tc>
                <a:tc>
                  <a:txBody>
                    <a:bodyPr/>
                    <a:lstStyle/>
                    <a:p>
                      <a:pPr algn="ctr"/>
                      <a:endParaRPr lang="en-GB" sz="1600" noProof="0" dirty="0"/>
                    </a:p>
                  </a:txBody>
                  <a:tcPr>
                    <a:solidFill>
                      <a:srgbClr val="FFFF00"/>
                    </a:solidFill>
                  </a:tcPr>
                </a:tc>
                <a:tc vMerge="1">
                  <a:txBody>
                    <a:bodyPr/>
                    <a:lstStyle/>
                    <a:p>
                      <a:pPr algn="ctr"/>
                      <a:endParaRPr lang="en-GB" sz="1600" noProof="0" dirty="0"/>
                    </a:p>
                  </a:txBody>
                  <a:tcPr>
                    <a:solidFill>
                      <a:srgbClr val="FFFF00"/>
                    </a:solidFill>
                  </a:tcPr>
                </a:tc>
                <a:extLst>
                  <a:ext uri="{0D108BD9-81ED-4DB2-BD59-A6C34878D82A}">
                    <a16:rowId xmlns:a16="http://schemas.microsoft.com/office/drawing/2014/main" val="3707185779"/>
                  </a:ext>
                </a:extLst>
              </a:tr>
            </a:tbl>
          </a:graphicData>
        </a:graphic>
      </p:graphicFrame>
      <p:cxnSp>
        <p:nvCxnSpPr>
          <p:cNvPr id="15" name="Rett pilkobling 14">
            <a:extLst>
              <a:ext uri="{FF2B5EF4-FFF2-40B4-BE49-F238E27FC236}">
                <a16:creationId xmlns:a16="http://schemas.microsoft.com/office/drawing/2014/main" id="{356A16F3-DB6B-0435-6D4E-BCA96C9F57F7}"/>
              </a:ext>
            </a:extLst>
          </p:cNvPr>
          <p:cNvCxnSpPr/>
          <p:nvPr/>
        </p:nvCxnSpPr>
        <p:spPr>
          <a:xfrm flipV="1">
            <a:off x="6065311" y="2329539"/>
            <a:ext cx="0" cy="23666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7" name="Rett pilkobling 16">
            <a:extLst>
              <a:ext uri="{FF2B5EF4-FFF2-40B4-BE49-F238E27FC236}">
                <a16:creationId xmlns:a16="http://schemas.microsoft.com/office/drawing/2014/main" id="{B1983992-E1FB-CA7F-9730-CF5F11FFFD48}"/>
              </a:ext>
            </a:extLst>
          </p:cNvPr>
          <p:cNvCxnSpPr/>
          <p:nvPr/>
        </p:nvCxnSpPr>
        <p:spPr>
          <a:xfrm flipV="1">
            <a:off x="6065311" y="2672439"/>
            <a:ext cx="0" cy="23666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8" name="Rett pilkobling 17">
            <a:extLst>
              <a:ext uri="{FF2B5EF4-FFF2-40B4-BE49-F238E27FC236}">
                <a16:creationId xmlns:a16="http://schemas.microsoft.com/office/drawing/2014/main" id="{70640DA6-0B3D-5C0C-4BE9-042B036A7B90}"/>
              </a:ext>
            </a:extLst>
          </p:cNvPr>
          <p:cNvCxnSpPr/>
          <p:nvPr/>
        </p:nvCxnSpPr>
        <p:spPr>
          <a:xfrm flipV="1">
            <a:off x="6065311" y="3015339"/>
            <a:ext cx="0" cy="23666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9" name="Rett pilkobling 18">
            <a:extLst>
              <a:ext uri="{FF2B5EF4-FFF2-40B4-BE49-F238E27FC236}">
                <a16:creationId xmlns:a16="http://schemas.microsoft.com/office/drawing/2014/main" id="{56637C90-9390-9AAE-C021-ACA31910129C}"/>
              </a:ext>
            </a:extLst>
          </p:cNvPr>
          <p:cNvCxnSpPr/>
          <p:nvPr/>
        </p:nvCxnSpPr>
        <p:spPr>
          <a:xfrm flipV="1">
            <a:off x="6065311" y="3345539"/>
            <a:ext cx="0" cy="23666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8" name="Rett pilkobling 27">
            <a:extLst>
              <a:ext uri="{FF2B5EF4-FFF2-40B4-BE49-F238E27FC236}">
                <a16:creationId xmlns:a16="http://schemas.microsoft.com/office/drawing/2014/main" id="{3015B1E7-68CD-1D64-5945-ED7509F60C5F}"/>
              </a:ext>
            </a:extLst>
          </p:cNvPr>
          <p:cNvCxnSpPr/>
          <p:nvPr/>
        </p:nvCxnSpPr>
        <p:spPr>
          <a:xfrm flipV="1">
            <a:off x="6065311" y="3692835"/>
            <a:ext cx="0" cy="236668"/>
          </a:xfrm>
          <a:prstGeom prst="straightConnector1">
            <a:avLst/>
          </a:prstGeom>
          <a:ln w="19050">
            <a:headEnd type="triangle"/>
            <a:tailEnd type="triangle"/>
          </a:ln>
        </p:spPr>
        <p:style>
          <a:lnRef idx="1">
            <a:schemeClr val="dk1"/>
          </a:lnRef>
          <a:fillRef idx="0">
            <a:schemeClr val="dk1"/>
          </a:fillRef>
          <a:effectRef idx="0">
            <a:schemeClr val="dk1"/>
          </a:effectRef>
          <a:fontRef idx="minor">
            <a:schemeClr val="tx1"/>
          </a:fontRef>
        </p:style>
      </p:cxnSp>
      <p:graphicFrame>
        <p:nvGraphicFramePr>
          <p:cNvPr id="29" name="Tabell 28">
            <a:extLst>
              <a:ext uri="{FF2B5EF4-FFF2-40B4-BE49-F238E27FC236}">
                <a16:creationId xmlns:a16="http://schemas.microsoft.com/office/drawing/2014/main" id="{7428D2DD-8D2D-BDA3-55E3-D370B6557F3B}"/>
              </a:ext>
            </a:extLst>
          </p:cNvPr>
          <p:cNvGraphicFramePr>
            <a:graphicFrameLocks noGrp="1"/>
          </p:cNvGraphicFramePr>
          <p:nvPr>
            <p:extLst>
              <p:ext uri="{D42A27DB-BD31-4B8C-83A1-F6EECF244321}">
                <p14:modId xmlns:p14="http://schemas.microsoft.com/office/powerpoint/2010/main" val="1277850308"/>
              </p:ext>
            </p:extLst>
          </p:nvPr>
        </p:nvGraphicFramePr>
        <p:xfrm>
          <a:off x="141436" y="632045"/>
          <a:ext cx="8623003" cy="1676400"/>
        </p:xfrm>
        <a:graphic>
          <a:graphicData uri="http://schemas.openxmlformats.org/drawingml/2006/table">
            <a:tbl>
              <a:tblPr firstRow="1" bandRow="1">
                <a:tableStyleId>{5940675A-B579-460E-94D1-54222C63F5DA}</a:tableStyleId>
              </a:tblPr>
              <a:tblGrid>
                <a:gridCol w="230339">
                  <a:extLst>
                    <a:ext uri="{9D8B030D-6E8A-4147-A177-3AD203B41FA5}">
                      <a16:colId xmlns:a16="http://schemas.microsoft.com/office/drawing/2014/main" val="2555048820"/>
                    </a:ext>
                  </a:extLst>
                </a:gridCol>
                <a:gridCol w="1681312">
                  <a:extLst>
                    <a:ext uri="{9D8B030D-6E8A-4147-A177-3AD203B41FA5}">
                      <a16:colId xmlns:a16="http://schemas.microsoft.com/office/drawing/2014/main" val="4275389097"/>
                    </a:ext>
                  </a:extLst>
                </a:gridCol>
                <a:gridCol w="1345721">
                  <a:extLst>
                    <a:ext uri="{9D8B030D-6E8A-4147-A177-3AD203B41FA5}">
                      <a16:colId xmlns:a16="http://schemas.microsoft.com/office/drawing/2014/main" val="2612672956"/>
                    </a:ext>
                  </a:extLst>
                </a:gridCol>
                <a:gridCol w="1613139">
                  <a:extLst>
                    <a:ext uri="{9D8B030D-6E8A-4147-A177-3AD203B41FA5}">
                      <a16:colId xmlns:a16="http://schemas.microsoft.com/office/drawing/2014/main" val="1270741694"/>
                    </a:ext>
                  </a:extLst>
                </a:gridCol>
                <a:gridCol w="793630">
                  <a:extLst>
                    <a:ext uri="{9D8B030D-6E8A-4147-A177-3AD203B41FA5}">
                      <a16:colId xmlns:a16="http://schemas.microsoft.com/office/drawing/2014/main" val="1988025186"/>
                    </a:ext>
                  </a:extLst>
                </a:gridCol>
                <a:gridCol w="581899">
                  <a:extLst>
                    <a:ext uri="{9D8B030D-6E8A-4147-A177-3AD203B41FA5}">
                      <a16:colId xmlns:a16="http://schemas.microsoft.com/office/drawing/2014/main" val="558813437"/>
                    </a:ext>
                  </a:extLst>
                </a:gridCol>
                <a:gridCol w="2376963">
                  <a:extLst>
                    <a:ext uri="{9D8B030D-6E8A-4147-A177-3AD203B41FA5}">
                      <a16:colId xmlns:a16="http://schemas.microsoft.com/office/drawing/2014/main" val="2389042422"/>
                    </a:ext>
                  </a:extLst>
                </a:gridCol>
              </a:tblGrid>
              <a:tr h="324000">
                <a:tc>
                  <a:txBody>
                    <a:bodyPr/>
                    <a:lstStyle/>
                    <a:p>
                      <a:pPr algn="ctr"/>
                      <a:endParaRPr lang="en-GB" sz="1600" b="1" noProof="0" dirty="0"/>
                    </a:p>
                  </a:txBody>
                  <a:tcPr>
                    <a:solidFill>
                      <a:schemeClr val="bg1">
                        <a:lumMod val="85000"/>
                      </a:schemeClr>
                    </a:solidFill>
                  </a:tcPr>
                </a:tc>
                <a:tc>
                  <a:txBody>
                    <a:bodyPr/>
                    <a:lstStyle/>
                    <a:p>
                      <a:r>
                        <a:rPr lang="en-GB" sz="1600" b="1" noProof="0" dirty="0"/>
                        <a:t>Level -Feeling</a:t>
                      </a:r>
                    </a:p>
                  </a:txBody>
                  <a:tcPr anchor="ctr">
                    <a:solidFill>
                      <a:schemeClr val="bg1">
                        <a:lumMod val="85000"/>
                      </a:schemeClr>
                    </a:solidFill>
                  </a:tcPr>
                </a:tc>
                <a:tc>
                  <a:txBody>
                    <a:bodyPr/>
                    <a:lstStyle/>
                    <a:p>
                      <a:pPr algn="ctr"/>
                      <a:r>
                        <a:rPr lang="en-GB" sz="1600" b="1" noProof="0" dirty="0"/>
                        <a:t>Emotion</a:t>
                      </a:r>
                    </a:p>
                  </a:txBody>
                  <a:tcPr anchor="ctr">
                    <a:solidFill>
                      <a:schemeClr val="bg1">
                        <a:lumMod val="85000"/>
                      </a:schemeClr>
                    </a:solidFill>
                  </a:tcPr>
                </a:tc>
                <a:tc>
                  <a:txBody>
                    <a:bodyPr/>
                    <a:lstStyle/>
                    <a:p>
                      <a:pPr algn="ctr"/>
                      <a:r>
                        <a:rPr lang="en-GB" sz="1600" b="1" noProof="0" dirty="0"/>
                        <a:t>What is Created</a:t>
                      </a:r>
                    </a:p>
                  </a:txBody>
                  <a:tcPr anchor="ctr">
                    <a:solidFill>
                      <a:schemeClr val="bg1">
                        <a:lumMod val="85000"/>
                      </a:schemeClr>
                    </a:solidFill>
                  </a:tcPr>
                </a:tc>
                <a:tc>
                  <a:txBody>
                    <a:bodyPr/>
                    <a:lstStyle/>
                    <a:p>
                      <a:pPr algn="ctr"/>
                      <a:r>
                        <a:rPr lang="en-GB" sz="1600" b="1" noProof="0" dirty="0"/>
                        <a:t>Energy</a:t>
                      </a:r>
                    </a:p>
                  </a:txBody>
                  <a:tcPr anchor="ctr">
                    <a:solidFill>
                      <a:schemeClr val="bg1">
                        <a:lumMod val="85000"/>
                      </a:schemeClr>
                    </a:solidFill>
                  </a:tcPr>
                </a:tc>
                <a:tc>
                  <a:txBody>
                    <a:bodyPr/>
                    <a:lstStyle/>
                    <a:p>
                      <a:pPr algn="ctr"/>
                      <a:endParaRPr lang="en-GB" sz="1600" b="1" noProof="0" dirty="0"/>
                    </a:p>
                  </a:txBody>
                  <a:tcPr anchor="ctr">
                    <a:solidFill>
                      <a:schemeClr val="bg1">
                        <a:lumMod val="85000"/>
                      </a:schemeClr>
                    </a:solidFill>
                  </a:tcPr>
                </a:tc>
                <a:tc>
                  <a:txBody>
                    <a:bodyPr/>
                    <a:lstStyle/>
                    <a:p>
                      <a:pPr algn="ctr"/>
                      <a:r>
                        <a:rPr lang="en-GB" sz="1600" b="1" noProof="0" dirty="0"/>
                        <a:t>Focus</a:t>
                      </a:r>
                    </a:p>
                  </a:txBody>
                  <a:tcPr anchor="ctr">
                    <a:solidFill>
                      <a:schemeClr val="bg1">
                        <a:lumMod val="85000"/>
                      </a:schemeClr>
                    </a:solidFill>
                  </a:tcPr>
                </a:tc>
                <a:extLst>
                  <a:ext uri="{0D108BD9-81ED-4DB2-BD59-A6C34878D82A}">
                    <a16:rowId xmlns:a16="http://schemas.microsoft.com/office/drawing/2014/main" val="2818231186"/>
                  </a:ext>
                </a:extLst>
              </a:tr>
              <a:tr h="324000">
                <a:tc>
                  <a:txBody>
                    <a:bodyPr/>
                    <a:lstStyle/>
                    <a:p>
                      <a:pPr algn="ctr"/>
                      <a:r>
                        <a:rPr lang="en-GB" sz="1600" b="0" noProof="0" dirty="0"/>
                        <a:t>7</a:t>
                      </a:r>
                    </a:p>
                  </a:txBody>
                  <a:tcPr>
                    <a:solidFill>
                      <a:srgbClr val="E1CCF0"/>
                    </a:solidFill>
                  </a:tcPr>
                </a:tc>
                <a:tc>
                  <a:txBody>
                    <a:bodyPr/>
                    <a:lstStyle/>
                    <a:p>
                      <a:r>
                        <a:rPr lang="en-GB" sz="1400" b="1" noProof="0" dirty="0"/>
                        <a:t>Enlightenment</a:t>
                      </a:r>
                    </a:p>
                  </a:txBody>
                  <a:tcPr>
                    <a:solidFill>
                      <a:srgbClr val="E1CCF0"/>
                    </a:solidFill>
                  </a:tcPr>
                </a:tc>
                <a:tc>
                  <a:txBody>
                    <a:bodyPr/>
                    <a:lstStyle/>
                    <a:p>
                      <a:pPr algn="ctr"/>
                      <a:r>
                        <a:rPr lang="en-GB" sz="1600" noProof="0" dirty="0"/>
                        <a:t>Ineffable</a:t>
                      </a:r>
                    </a:p>
                  </a:txBody>
                  <a:tcPr>
                    <a:solidFill>
                      <a:srgbClr val="E1CCF0"/>
                    </a:solidFill>
                  </a:tcPr>
                </a:tc>
                <a:tc>
                  <a:txBody>
                    <a:bodyPr/>
                    <a:lstStyle/>
                    <a:p>
                      <a:pPr algn="ctr"/>
                      <a:r>
                        <a:rPr lang="en-GB" sz="1300" noProof="0" dirty="0"/>
                        <a:t>Pure Consciousness</a:t>
                      </a:r>
                    </a:p>
                  </a:txBody>
                  <a:tcPr>
                    <a:solidFill>
                      <a:srgbClr val="E1CCF0"/>
                    </a:solidFill>
                  </a:tcPr>
                </a:tc>
                <a:tc>
                  <a:txBody>
                    <a:bodyPr/>
                    <a:lstStyle/>
                    <a:p>
                      <a:pPr algn="ctr"/>
                      <a:r>
                        <a:rPr lang="en-GB" sz="1200" noProof="0" dirty="0"/>
                        <a:t>700 - 1000</a:t>
                      </a:r>
                    </a:p>
                  </a:txBody>
                  <a:tcPr marL="0" marR="0">
                    <a:solidFill>
                      <a:srgbClr val="E1CCF0"/>
                    </a:solidFill>
                  </a:tcPr>
                </a:tc>
                <a:tc>
                  <a:txBody>
                    <a:bodyPr/>
                    <a:lstStyle/>
                    <a:p>
                      <a:pPr algn="ctr"/>
                      <a:endParaRPr lang="en-GB" sz="1600" noProof="0" dirty="0"/>
                    </a:p>
                  </a:txBody>
                  <a:tcPr>
                    <a:solidFill>
                      <a:srgbClr val="E1CCF0"/>
                    </a:solidFill>
                  </a:tcPr>
                </a:tc>
                <a:tc rowSpan="4">
                  <a:txBody>
                    <a:bodyPr/>
                    <a:lstStyle/>
                    <a:p>
                      <a:pPr algn="ctr"/>
                      <a:r>
                        <a:rPr lang="en-GB" sz="2000" b="1" noProof="0" dirty="0"/>
                        <a:t>Being</a:t>
                      </a:r>
                    </a:p>
                    <a:p>
                      <a:pPr algn="ctr"/>
                      <a:endParaRPr lang="en-GB" sz="1100" b="0" noProof="0" dirty="0"/>
                    </a:p>
                    <a:p>
                      <a:pPr algn="ctr"/>
                      <a:r>
                        <a:rPr lang="en-GB" sz="1600" b="1" noProof="0" dirty="0"/>
                        <a:t>Being spiritual:</a:t>
                      </a:r>
                    </a:p>
                    <a:p>
                      <a:pPr algn="ctr"/>
                      <a:r>
                        <a:rPr lang="en-GB" sz="1600" b="0" noProof="0" dirty="0"/>
                        <a:t>Motivation over 500 </a:t>
                      </a:r>
                      <a:r>
                        <a:rPr lang="en-GB" sz="1600" b="0" noProof="0" dirty="0">
                          <a:sym typeface="Wingdings" panose="05000000000000000000" pitchFamily="2" charset="2"/>
                        </a:rPr>
                        <a:t></a:t>
                      </a:r>
                      <a:br>
                        <a:rPr lang="en-GB" sz="1600" b="0" noProof="0" dirty="0"/>
                      </a:br>
                      <a:r>
                        <a:rPr lang="en-GB" sz="1600" b="0" noProof="0" dirty="0"/>
                        <a:t>Increasing spiritual power. </a:t>
                      </a:r>
                    </a:p>
                  </a:txBody>
                  <a:tcPr>
                    <a:solidFill>
                      <a:srgbClr val="E1CCF0"/>
                    </a:solidFill>
                  </a:tcPr>
                </a:tc>
                <a:extLst>
                  <a:ext uri="{0D108BD9-81ED-4DB2-BD59-A6C34878D82A}">
                    <a16:rowId xmlns:a16="http://schemas.microsoft.com/office/drawing/2014/main" val="2594122894"/>
                  </a:ext>
                </a:extLst>
              </a:tr>
              <a:tr h="324000">
                <a:tc>
                  <a:txBody>
                    <a:bodyPr/>
                    <a:lstStyle/>
                    <a:p>
                      <a:pPr algn="ctr"/>
                      <a:r>
                        <a:rPr lang="en-GB" sz="1600" b="0" noProof="0" dirty="0"/>
                        <a:t>6</a:t>
                      </a:r>
                    </a:p>
                  </a:txBody>
                  <a:tcPr>
                    <a:solidFill>
                      <a:srgbClr val="CAD3FE"/>
                    </a:solidFill>
                  </a:tcPr>
                </a:tc>
                <a:tc>
                  <a:txBody>
                    <a:bodyPr/>
                    <a:lstStyle/>
                    <a:p>
                      <a:r>
                        <a:rPr lang="en-GB" sz="1600" b="1" noProof="0" dirty="0"/>
                        <a:t>Peace</a:t>
                      </a:r>
                    </a:p>
                  </a:txBody>
                  <a:tcPr>
                    <a:solidFill>
                      <a:srgbClr val="CAD3FE"/>
                    </a:solidFill>
                  </a:tcPr>
                </a:tc>
                <a:tc>
                  <a:txBody>
                    <a:bodyPr/>
                    <a:lstStyle/>
                    <a:p>
                      <a:pPr algn="ctr"/>
                      <a:r>
                        <a:rPr lang="en-GB" sz="1600" noProof="0"/>
                        <a:t>Bliss</a:t>
                      </a:r>
                      <a:endParaRPr lang="en-GB" sz="1600" noProof="0" dirty="0"/>
                    </a:p>
                  </a:txBody>
                  <a:tcPr>
                    <a:solidFill>
                      <a:srgbClr val="CAD3FE"/>
                    </a:solidFill>
                  </a:tcPr>
                </a:tc>
                <a:tc>
                  <a:txBody>
                    <a:bodyPr/>
                    <a:lstStyle/>
                    <a:p>
                      <a:pPr algn="ctr"/>
                      <a:r>
                        <a:rPr lang="en-GB" sz="1600" noProof="0" dirty="0"/>
                        <a:t>Illumination</a:t>
                      </a:r>
                    </a:p>
                  </a:txBody>
                  <a:tcPr>
                    <a:solidFill>
                      <a:srgbClr val="CAD3FE"/>
                    </a:solidFill>
                  </a:tcPr>
                </a:tc>
                <a:tc>
                  <a:txBody>
                    <a:bodyPr/>
                    <a:lstStyle/>
                    <a:p>
                      <a:pPr algn="ctr"/>
                      <a:r>
                        <a:rPr lang="en-GB" sz="1600" noProof="0" dirty="0"/>
                        <a:t>600</a:t>
                      </a:r>
                    </a:p>
                  </a:txBody>
                  <a:tcPr>
                    <a:solidFill>
                      <a:srgbClr val="CAD3FE"/>
                    </a:solidFill>
                  </a:tcPr>
                </a:tc>
                <a:tc>
                  <a:txBody>
                    <a:bodyPr/>
                    <a:lstStyle/>
                    <a:p>
                      <a:pPr algn="ctr"/>
                      <a:endParaRPr lang="en-GB" sz="1600" noProof="0" dirty="0"/>
                    </a:p>
                  </a:txBody>
                  <a:tcPr>
                    <a:solidFill>
                      <a:srgbClr val="CAD3FE"/>
                    </a:solidFill>
                  </a:tcPr>
                </a:tc>
                <a:tc vMerge="1">
                  <a:txBody>
                    <a:bodyPr/>
                    <a:lstStyle/>
                    <a:p>
                      <a:pPr algn="ctr"/>
                      <a:endParaRPr lang="en-GB" sz="1600" noProof="0" dirty="0"/>
                    </a:p>
                  </a:txBody>
                  <a:tcPr>
                    <a:solidFill>
                      <a:srgbClr val="CAD3FE"/>
                    </a:solidFill>
                  </a:tcPr>
                </a:tc>
                <a:extLst>
                  <a:ext uri="{0D108BD9-81ED-4DB2-BD59-A6C34878D82A}">
                    <a16:rowId xmlns:a16="http://schemas.microsoft.com/office/drawing/2014/main" val="1640582886"/>
                  </a:ext>
                </a:extLst>
              </a:tr>
              <a:tr h="324000">
                <a:tc>
                  <a:txBody>
                    <a:bodyPr/>
                    <a:lstStyle/>
                    <a:p>
                      <a:pPr algn="ctr"/>
                      <a:r>
                        <a:rPr lang="en-GB" sz="1600" b="0" noProof="0" dirty="0"/>
                        <a:t>6</a:t>
                      </a:r>
                    </a:p>
                  </a:txBody>
                  <a:tcPr>
                    <a:solidFill>
                      <a:srgbClr val="CAD3FE"/>
                    </a:solidFill>
                  </a:tcPr>
                </a:tc>
                <a:tc>
                  <a:txBody>
                    <a:bodyPr/>
                    <a:lstStyle/>
                    <a:p>
                      <a:r>
                        <a:rPr lang="en-GB" sz="1600" b="1" noProof="0" dirty="0"/>
                        <a:t>Joy</a:t>
                      </a:r>
                    </a:p>
                  </a:txBody>
                  <a:tcPr>
                    <a:solidFill>
                      <a:srgbClr val="CAD3FE"/>
                    </a:solidFill>
                  </a:tcPr>
                </a:tc>
                <a:tc>
                  <a:txBody>
                    <a:bodyPr/>
                    <a:lstStyle/>
                    <a:p>
                      <a:pPr algn="ctr"/>
                      <a:r>
                        <a:rPr lang="en-GB" sz="1600" noProof="0" dirty="0"/>
                        <a:t>Serenity</a:t>
                      </a:r>
                    </a:p>
                  </a:txBody>
                  <a:tcPr>
                    <a:solidFill>
                      <a:srgbClr val="CAD3FE"/>
                    </a:solidFill>
                  </a:tcPr>
                </a:tc>
                <a:tc>
                  <a:txBody>
                    <a:bodyPr/>
                    <a:lstStyle/>
                    <a:p>
                      <a:pPr algn="ctr"/>
                      <a:r>
                        <a:rPr lang="en-GB" sz="1600" noProof="0" dirty="0"/>
                        <a:t>Transfiguration</a:t>
                      </a:r>
                    </a:p>
                  </a:txBody>
                  <a:tcPr>
                    <a:solidFill>
                      <a:srgbClr val="CAD3FE"/>
                    </a:solidFill>
                  </a:tcPr>
                </a:tc>
                <a:tc>
                  <a:txBody>
                    <a:bodyPr/>
                    <a:lstStyle/>
                    <a:p>
                      <a:pPr algn="ctr"/>
                      <a:r>
                        <a:rPr lang="en-GB" sz="1600" noProof="0" dirty="0"/>
                        <a:t>540</a:t>
                      </a:r>
                    </a:p>
                  </a:txBody>
                  <a:tcPr>
                    <a:solidFill>
                      <a:srgbClr val="CAD3FE"/>
                    </a:solidFill>
                  </a:tcPr>
                </a:tc>
                <a:tc>
                  <a:txBody>
                    <a:bodyPr/>
                    <a:lstStyle/>
                    <a:p>
                      <a:pPr algn="ctr"/>
                      <a:endParaRPr lang="en-GB" sz="1600" noProof="0" dirty="0"/>
                    </a:p>
                  </a:txBody>
                  <a:tcPr>
                    <a:solidFill>
                      <a:srgbClr val="CAD3FE"/>
                    </a:solidFill>
                  </a:tcPr>
                </a:tc>
                <a:tc vMerge="1">
                  <a:txBody>
                    <a:bodyPr/>
                    <a:lstStyle/>
                    <a:p>
                      <a:pPr algn="ctr"/>
                      <a:endParaRPr lang="en-GB" sz="1600" noProof="0" dirty="0"/>
                    </a:p>
                  </a:txBody>
                  <a:tcPr>
                    <a:solidFill>
                      <a:srgbClr val="CAD3FE"/>
                    </a:solidFill>
                  </a:tcPr>
                </a:tc>
                <a:extLst>
                  <a:ext uri="{0D108BD9-81ED-4DB2-BD59-A6C34878D82A}">
                    <a16:rowId xmlns:a16="http://schemas.microsoft.com/office/drawing/2014/main" val="1825092618"/>
                  </a:ext>
                </a:extLst>
              </a:tr>
              <a:tr h="324000">
                <a:tc>
                  <a:txBody>
                    <a:bodyPr/>
                    <a:lstStyle/>
                    <a:p>
                      <a:pPr algn="ctr"/>
                      <a:r>
                        <a:rPr lang="en-GB" sz="1600" b="0" noProof="0" dirty="0"/>
                        <a:t>5</a:t>
                      </a:r>
                    </a:p>
                  </a:txBody>
                  <a:tcPr anchor="ctr">
                    <a:solidFill>
                      <a:srgbClr val="D3FBFB"/>
                    </a:solidFill>
                  </a:tcPr>
                </a:tc>
                <a:tc>
                  <a:txBody>
                    <a:bodyPr/>
                    <a:lstStyle/>
                    <a:p>
                      <a:r>
                        <a:rPr lang="en-GB" sz="1600" b="1" noProof="0" dirty="0"/>
                        <a:t>Universal Love</a:t>
                      </a:r>
                    </a:p>
                  </a:txBody>
                  <a:tcPr anchor="ctr">
                    <a:solidFill>
                      <a:srgbClr val="D3FBFB"/>
                    </a:solidFill>
                  </a:tcPr>
                </a:tc>
                <a:tc>
                  <a:txBody>
                    <a:bodyPr/>
                    <a:lstStyle/>
                    <a:p>
                      <a:pPr algn="ctr"/>
                      <a:r>
                        <a:rPr lang="en-GB" sz="1600" noProof="0" dirty="0" err="1"/>
                        <a:t>Reverance</a:t>
                      </a:r>
                      <a:endParaRPr lang="en-GB" sz="1600" noProof="0" dirty="0"/>
                    </a:p>
                  </a:txBody>
                  <a:tcPr anchor="ctr">
                    <a:solidFill>
                      <a:srgbClr val="D3FBFB"/>
                    </a:solidFill>
                  </a:tcPr>
                </a:tc>
                <a:tc>
                  <a:txBody>
                    <a:bodyPr/>
                    <a:lstStyle/>
                    <a:p>
                      <a:pPr algn="ctr"/>
                      <a:r>
                        <a:rPr lang="en-GB" sz="1600" noProof="0" dirty="0"/>
                        <a:t>Revelation</a:t>
                      </a:r>
                    </a:p>
                  </a:txBody>
                  <a:tcPr anchor="ctr">
                    <a:solidFill>
                      <a:srgbClr val="D3FBFB"/>
                    </a:solidFill>
                  </a:tcPr>
                </a:tc>
                <a:tc>
                  <a:txBody>
                    <a:bodyPr/>
                    <a:lstStyle/>
                    <a:p>
                      <a:pPr algn="ctr"/>
                      <a:r>
                        <a:rPr lang="en-GB" sz="1600" noProof="0" dirty="0"/>
                        <a:t>500</a:t>
                      </a:r>
                    </a:p>
                  </a:txBody>
                  <a:tcPr anchor="ctr">
                    <a:solidFill>
                      <a:srgbClr val="D3FBFB"/>
                    </a:solidFill>
                  </a:tcPr>
                </a:tc>
                <a:tc>
                  <a:txBody>
                    <a:bodyPr/>
                    <a:lstStyle/>
                    <a:p>
                      <a:pPr algn="ctr"/>
                      <a:endParaRPr lang="en-GB" sz="1600" noProof="0" dirty="0"/>
                    </a:p>
                  </a:txBody>
                  <a:tcPr anchor="ctr">
                    <a:solidFill>
                      <a:srgbClr val="D3FBFB"/>
                    </a:solidFill>
                  </a:tcPr>
                </a:tc>
                <a:tc vMerge="1">
                  <a:txBody>
                    <a:bodyPr/>
                    <a:lstStyle/>
                    <a:p>
                      <a:pPr algn="ctr"/>
                      <a:endParaRPr lang="en-GB" sz="1600" noProof="0" dirty="0"/>
                    </a:p>
                  </a:txBody>
                  <a:tcPr anchor="ctr">
                    <a:solidFill>
                      <a:srgbClr val="D3FBFB"/>
                    </a:solidFill>
                  </a:tcPr>
                </a:tc>
                <a:extLst>
                  <a:ext uri="{0D108BD9-81ED-4DB2-BD59-A6C34878D82A}">
                    <a16:rowId xmlns:a16="http://schemas.microsoft.com/office/drawing/2014/main" val="3920821403"/>
                  </a:ext>
                </a:extLst>
              </a:tr>
            </a:tbl>
          </a:graphicData>
        </a:graphic>
      </p:graphicFrame>
      <p:cxnSp>
        <p:nvCxnSpPr>
          <p:cNvPr id="30" name="Rett pilkobling 29">
            <a:extLst>
              <a:ext uri="{FF2B5EF4-FFF2-40B4-BE49-F238E27FC236}">
                <a16:creationId xmlns:a16="http://schemas.microsoft.com/office/drawing/2014/main" id="{77F4A864-0BD5-9C8C-D82C-151219200793}"/>
              </a:ext>
            </a:extLst>
          </p:cNvPr>
          <p:cNvCxnSpPr/>
          <p:nvPr/>
        </p:nvCxnSpPr>
        <p:spPr>
          <a:xfrm flipV="1">
            <a:off x="6082563" y="1023564"/>
            <a:ext cx="0" cy="23666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1" name="Rett pilkobling 30">
            <a:extLst>
              <a:ext uri="{FF2B5EF4-FFF2-40B4-BE49-F238E27FC236}">
                <a16:creationId xmlns:a16="http://schemas.microsoft.com/office/drawing/2014/main" id="{DECF478C-3644-80BF-3998-D0370C1C9949}"/>
              </a:ext>
            </a:extLst>
          </p:cNvPr>
          <p:cNvCxnSpPr/>
          <p:nvPr/>
        </p:nvCxnSpPr>
        <p:spPr>
          <a:xfrm flipV="1">
            <a:off x="6082563" y="1364781"/>
            <a:ext cx="0" cy="23666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2" name="Rett pilkobling 31">
            <a:extLst>
              <a:ext uri="{FF2B5EF4-FFF2-40B4-BE49-F238E27FC236}">
                <a16:creationId xmlns:a16="http://schemas.microsoft.com/office/drawing/2014/main" id="{8C5E6855-7AFA-9D0B-94CA-B3182763BBFC}"/>
              </a:ext>
            </a:extLst>
          </p:cNvPr>
          <p:cNvCxnSpPr/>
          <p:nvPr/>
        </p:nvCxnSpPr>
        <p:spPr>
          <a:xfrm flipV="1">
            <a:off x="6082563" y="1700508"/>
            <a:ext cx="0" cy="23666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3" name="Rett pilkobling 32">
            <a:extLst>
              <a:ext uri="{FF2B5EF4-FFF2-40B4-BE49-F238E27FC236}">
                <a16:creationId xmlns:a16="http://schemas.microsoft.com/office/drawing/2014/main" id="{47B5771E-625A-928C-D118-3CED7FB57049}"/>
              </a:ext>
            </a:extLst>
          </p:cNvPr>
          <p:cNvCxnSpPr/>
          <p:nvPr/>
        </p:nvCxnSpPr>
        <p:spPr>
          <a:xfrm flipV="1">
            <a:off x="6082563" y="2043981"/>
            <a:ext cx="0" cy="23666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98311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DF20FDC1-FA8B-B784-F03C-3E2921E0D104}"/>
              </a:ext>
            </a:extLst>
          </p:cNvPr>
          <p:cNvPicPr>
            <a:picLocks noChangeAspect="1"/>
          </p:cNvPicPr>
          <p:nvPr/>
        </p:nvPicPr>
        <p:blipFill>
          <a:blip r:embed="rId2"/>
          <a:srcRect l="4291" t="22604" r="3911" b="39777"/>
          <a:stretch>
            <a:fillRect/>
          </a:stretch>
        </p:blipFill>
        <p:spPr>
          <a:xfrm>
            <a:off x="1509914" y="1995775"/>
            <a:ext cx="7439170" cy="2488759"/>
          </a:xfrm>
          <a:prstGeom prst="rect">
            <a:avLst/>
          </a:prstGeom>
        </p:spPr>
      </p:pic>
      <p:pic>
        <p:nvPicPr>
          <p:cNvPr id="3" name="Bilde 2">
            <a:extLst>
              <a:ext uri="{FF2B5EF4-FFF2-40B4-BE49-F238E27FC236}">
                <a16:creationId xmlns:a16="http://schemas.microsoft.com/office/drawing/2014/main" id="{3D92DD94-7E54-6F99-319E-27E97A11AE2C}"/>
              </a:ext>
            </a:extLst>
          </p:cNvPr>
          <p:cNvPicPr>
            <a:picLocks noChangeAspect="1"/>
          </p:cNvPicPr>
          <p:nvPr/>
        </p:nvPicPr>
        <p:blipFill>
          <a:blip r:embed="rId2"/>
          <a:srcRect l="3408" t="13109" r="4794" b="77296"/>
          <a:stretch>
            <a:fillRect/>
          </a:stretch>
        </p:blipFill>
        <p:spPr>
          <a:xfrm>
            <a:off x="1438352" y="1360995"/>
            <a:ext cx="7439170" cy="634780"/>
          </a:xfrm>
          <a:prstGeom prst="rect">
            <a:avLst/>
          </a:prstGeom>
        </p:spPr>
      </p:pic>
      <p:pic>
        <p:nvPicPr>
          <p:cNvPr id="4" name="Bilde 3">
            <a:extLst>
              <a:ext uri="{FF2B5EF4-FFF2-40B4-BE49-F238E27FC236}">
                <a16:creationId xmlns:a16="http://schemas.microsoft.com/office/drawing/2014/main" id="{87FEEB9F-A06F-060F-F961-9F6865CC95BD}"/>
              </a:ext>
            </a:extLst>
          </p:cNvPr>
          <p:cNvPicPr>
            <a:picLocks noChangeAspect="1"/>
          </p:cNvPicPr>
          <p:nvPr/>
        </p:nvPicPr>
        <p:blipFill>
          <a:blip r:embed="rId2"/>
          <a:srcRect l="4101" t="59863" r="4101" b="10450"/>
          <a:stretch>
            <a:fillRect/>
          </a:stretch>
        </p:blipFill>
        <p:spPr>
          <a:xfrm>
            <a:off x="1501963" y="4492485"/>
            <a:ext cx="7439170" cy="1963973"/>
          </a:xfrm>
          <a:prstGeom prst="rect">
            <a:avLst/>
          </a:prstGeom>
        </p:spPr>
      </p:pic>
      <p:sp>
        <p:nvSpPr>
          <p:cNvPr id="5" name="TekstSylinder 4">
            <a:extLst>
              <a:ext uri="{FF2B5EF4-FFF2-40B4-BE49-F238E27FC236}">
                <a16:creationId xmlns:a16="http://schemas.microsoft.com/office/drawing/2014/main" id="{809B7984-38AD-873C-FF80-D944EFCF79E4}"/>
              </a:ext>
            </a:extLst>
          </p:cNvPr>
          <p:cNvSpPr txBox="1"/>
          <p:nvPr/>
        </p:nvSpPr>
        <p:spPr>
          <a:xfrm>
            <a:off x="1065255" y="78765"/>
            <a:ext cx="7108904" cy="584775"/>
          </a:xfrm>
          <a:prstGeom prst="rect">
            <a:avLst/>
          </a:prstGeom>
          <a:noFill/>
        </p:spPr>
        <p:txBody>
          <a:bodyPr wrap="square">
            <a:spAutoFit/>
          </a:bodyPr>
          <a:lstStyle/>
          <a:p>
            <a:pPr lvl="0" algn="ctr">
              <a:spcAft>
                <a:spcPts val="600"/>
              </a:spcAft>
            </a:pPr>
            <a:r>
              <a:rPr lang="en-US" sz="3200" dirty="0">
                <a:solidFill>
                  <a:srgbClr val="C00000"/>
                </a:solidFill>
              </a:rPr>
              <a:t>From Outer Religion to Inner Spirituality</a:t>
            </a:r>
            <a:endParaRPr lang="nb-NO" sz="3200" dirty="0">
              <a:solidFill>
                <a:srgbClr val="C00000"/>
              </a:solidFill>
            </a:endParaRPr>
          </a:p>
        </p:txBody>
      </p:sp>
      <p:sp>
        <p:nvSpPr>
          <p:cNvPr id="7" name="TekstSylinder 6">
            <a:extLst>
              <a:ext uri="{FF2B5EF4-FFF2-40B4-BE49-F238E27FC236}">
                <a16:creationId xmlns:a16="http://schemas.microsoft.com/office/drawing/2014/main" id="{F7DFB13C-58E7-4ACB-DF06-5F449ED25601}"/>
              </a:ext>
            </a:extLst>
          </p:cNvPr>
          <p:cNvSpPr txBox="1"/>
          <p:nvPr/>
        </p:nvSpPr>
        <p:spPr>
          <a:xfrm>
            <a:off x="138730" y="2691903"/>
            <a:ext cx="1347746" cy="923330"/>
          </a:xfrm>
          <a:prstGeom prst="rect">
            <a:avLst/>
          </a:prstGeom>
          <a:noFill/>
        </p:spPr>
        <p:txBody>
          <a:bodyPr wrap="square">
            <a:spAutoFit/>
          </a:bodyPr>
          <a:lstStyle/>
          <a:p>
            <a:pPr algn="ctr"/>
            <a:r>
              <a:rPr lang="nb-NO" b="1" dirty="0" err="1"/>
              <a:t>Spirituality</a:t>
            </a:r>
            <a:r>
              <a:rPr lang="nb-NO" dirty="0"/>
              <a:t> </a:t>
            </a:r>
            <a:r>
              <a:rPr lang="nb-NO" dirty="0" err="1"/>
              <a:t>Inner</a:t>
            </a:r>
            <a:r>
              <a:rPr lang="nb-NO" dirty="0"/>
              <a:t> </a:t>
            </a:r>
            <a:r>
              <a:rPr lang="nb-NO" dirty="0" err="1"/>
              <a:t>religiosity</a:t>
            </a:r>
            <a:r>
              <a:rPr lang="nb-NO" dirty="0"/>
              <a:t> </a:t>
            </a:r>
          </a:p>
        </p:txBody>
      </p:sp>
      <p:sp>
        <p:nvSpPr>
          <p:cNvPr id="9" name="TekstSylinder 8">
            <a:extLst>
              <a:ext uri="{FF2B5EF4-FFF2-40B4-BE49-F238E27FC236}">
                <a16:creationId xmlns:a16="http://schemas.microsoft.com/office/drawing/2014/main" id="{9084BDA7-2E34-7A19-F8FC-3D43730B4370}"/>
              </a:ext>
            </a:extLst>
          </p:cNvPr>
          <p:cNvSpPr txBox="1"/>
          <p:nvPr/>
        </p:nvSpPr>
        <p:spPr>
          <a:xfrm>
            <a:off x="101136" y="4874306"/>
            <a:ext cx="1299204" cy="1200329"/>
          </a:xfrm>
          <a:prstGeom prst="rect">
            <a:avLst/>
          </a:prstGeom>
          <a:noFill/>
        </p:spPr>
        <p:txBody>
          <a:bodyPr wrap="square">
            <a:spAutoFit/>
          </a:bodyPr>
          <a:lstStyle/>
          <a:p>
            <a:pPr algn="ctr"/>
            <a:r>
              <a:rPr lang="nb-NO" b="1" dirty="0"/>
              <a:t>Religion</a:t>
            </a:r>
            <a:br>
              <a:rPr lang="nb-NO" dirty="0"/>
            </a:br>
            <a:r>
              <a:rPr lang="nb-NO" dirty="0"/>
              <a:t>Priests </a:t>
            </a:r>
            <a:r>
              <a:rPr lang="nb-NO" dirty="0" err="1"/>
              <a:t>interpreting</a:t>
            </a:r>
            <a:r>
              <a:rPr lang="nb-NO" dirty="0"/>
              <a:t> </a:t>
            </a:r>
            <a:r>
              <a:rPr lang="nb-NO" dirty="0" err="1"/>
              <a:t>holy</a:t>
            </a:r>
            <a:r>
              <a:rPr lang="nb-NO" dirty="0"/>
              <a:t> </a:t>
            </a:r>
            <a:r>
              <a:rPr lang="nb-NO" dirty="0" err="1"/>
              <a:t>books</a:t>
            </a:r>
            <a:endParaRPr lang="nb-NO" dirty="0"/>
          </a:p>
        </p:txBody>
      </p:sp>
      <p:sp>
        <p:nvSpPr>
          <p:cNvPr id="10" name="Venstre klammeparentes 9">
            <a:extLst>
              <a:ext uri="{FF2B5EF4-FFF2-40B4-BE49-F238E27FC236}">
                <a16:creationId xmlns:a16="http://schemas.microsoft.com/office/drawing/2014/main" id="{410B3B4D-499A-5563-7DF4-390316DE6E0D}"/>
              </a:ext>
            </a:extLst>
          </p:cNvPr>
          <p:cNvSpPr/>
          <p:nvPr/>
        </p:nvSpPr>
        <p:spPr>
          <a:xfrm>
            <a:off x="1272207" y="1995775"/>
            <a:ext cx="221802" cy="2417199"/>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nb-NO"/>
          </a:p>
        </p:txBody>
      </p:sp>
      <p:sp>
        <p:nvSpPr>
          <p:cNvPr id="11" name="Venstre klammeparentes 10">
            <a:extLst>
              <a:ext uri="{FF2B5EF4-FFF2-40B4-BE49-F238E27FC236}">
                <a16:creationId xmlns:a16="http://schemas.microsoft.com/office/drawing/2014/main" id="{E8F106FD-8F57-6715-CEE7-62711A87E7AF}"/>
              </a:ext>
            </a:extLst>
          </p:cNvPr>
          <p:cNvSpPr/>
          <p:nvPr/>
        </p:nvSpPr>
        <p:spPr>
          <a:xfrm>
            <a:off x="1289439" y="4484534"/>
            <a:ext cx="221802" cy="1877834"/>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nb-NO"/>
          </a:p>
        </p:txBody>
      </p:sp>
    </p:spTree>
    <p:extLst>
      <p:ext uri="{BB962C8B-B14F-4D97-AF65-F5344CB8AC3E}">
        <p14:creationId xmlns:p14="http://schemas.microsoft.com/office/powerpoint/2010/main" val="3708534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C1966-B825-72FF-525E-A644CE97D73D}"/>
            </a:ext>
          </a:extLst>
        </p:cNvPr>
        <p:cNvGrpSpPr/>
        <p:nvPr/>
      </p:nvGrpSpPr>
      <p:grpSpPr>
        <a:xfrm>
          <a:off x="0" y="0"/>
          <a:ext cx="0" cy="0"/>
          <a:chOff x="0" y="0"/>
          <a:chExt cx="0" cy="0"/>
        </a:xfrm>
      </p:grpSpPr>
      <p:sp>
        <p:nvSpPr>
          <p:cNvPr id="2" name="TekstSylinder 1">
            <a:extLst>
              <a:ext uri="{FF2B5EF4-FFF2-40B4-BE49-F238E27FC236}">
                <a16:creationId xmlns:a16="http://schemas.microsoft.com/office/drawing/2014/main" id="{1517ECE2-6175-E654-843F-79889BD362E2}"/>
              </a:ext>
            </a:extLst>
          </p:cNvPr>
          <p:cNvSpPr txBox="1"/>
          <p:nvPr/>
        </p:nvSpPr>
        <p:spPr>
          <a:xfrm>
            <a:off x="-1" y="18596"/>
            <a:ext cx="9144000" cy="584775"/>
          </a:xfrm>
          <a:prstGeom prst="rect">
            <a:avLst/>
          </a:prstGeom>
          <a:noFill/>
        </p:spPr>
        <p:txBody>
          <a:bodyPr wrap="square">
            <a:spAutoFit/>
          </a:bodyPr>
          <a:lstStyle/>
          <a:p>
            <a:pPr algn="ctr">
              <a:spcAft>
                <a:spcPts val="600"/>
              </a:spcAft>
            </a:pPr>
            <a:r>
              <a:rPr lang="en-US" sz="3200" dirty="0">
                <a:solidFill>
                  <a:srgbClr val="C00000"/>
                </a:solidFill>
              </a:rPr>
              <a:t>Awakening – The Stages of the Process</a:t>
            </a:r>
            <a:endParaRPr lang="nb-NO" sz="3200" dirty="0">
              <a:solidFill>
                <a:srgbClr val="C00000"/>
              </a:solidFill>
            </a:endParaRPr>
          </a:p>
        </p:txBody>
      </p:sp>
      <p:sp>
        <p:nvSpPr>
          <p:cNvPr id="3" name="TekstSylinder 2">
            <a:extLst>
              <a:ext uri="{FF2B5EF4-FFF2-40B4-BE49-F238E27FC236}">
                <a16:creationId xmlns:a16="http://schemas.microsoft.com/office/drawing/2014/main" id="{316D10D8-36C5-940C-D535-B555239CE02B}"/>
              </a:ext>
            </a:extLst>
          </p:cNvPr>
          <p:cNvSpPr txBox="1"/>
          <p:nvPr/>
        </p:nvSpPr>
        <p:spPr>
          <a:xfrm>
            <a:off x="214138" y="560241"/>
            <a:ext cx="7468614" cy="5888792"/>
          </a:xfrm>
          <a:prstGeom prst="rect">
            <a:avLst/>
          </a:prstGeom>
          <a:noFill/>
        </p:spPr>
        <p:txBody>
          <a:bodyPr wrap="square" rtlCol="0">
            <a:spAutoFit/>
          </a:bodyPr>
          <a:lstStyle/>
          <a:p>
            <a:r>
              <a:rPr lang="nb-NO" b="1" dirty="0" err="1"/>
              <a:t>Awakening</a:t>
            </a:r>
            <a:endParaRPr lang="nb-NO" dirty="0"/>
          </a:p>
          <a:p>
            <a:pPr lvl="0"/>
            <a:r>
              <a:rPr lang="en-GB" i="1" dirty="0"/>
              <a:t>Spontaneous: </a:t>
            </a:r>
            <a:r>
              <a:rPr lang="en-GB" dirty="0"/>
              <a:t>A “random” contact with the heart’s depth, the soul, and spirit.</a:t>
            </a:r>
            <a:endParaRPr lang="nb-NO" dirty="0"/>
          </a:p>
          <a:p>
            <a:pPr lvl="0"/>
            <a:r>
              <a:rPr lang="en-GB" i="1" dirty="0"/>
              <a:t>Ego collapse: </a:t>
            </a:r>
            <a:r>
              <a:rPr lang="en-GB" dirty="0"/>
              <a:t>Life has fallen apart and you must find a new meaning.</a:t>
            </a:r>
            <a:endParaRPr lang="nb-NO" dirty="0"/>
          </a:p>
          <a:p>
            <a:pPr>
              <a:spcBef>
                <a:spcPts val="400"/>
              </a:spcBef>
            </a:pPr>
            <a:r>
              <a:rPr lang="en-GB" b="1" dirty="0"/>
              <a:t>Bliss</a:t>
            </a:r>
            <a:endParaRPr lang="nb-NO" dirty="0"/>
          </a:p>
          <a:p>
            <a:r>
              <a:rPr lang="en-GB" dirty="0"/>
              <a:t>The heart is open and guided by spirit. A wonderful experience.</a:t>
            </a:r>
            <a:br>
              <a:rPr lang="en-GB" dirty="0"/>
            </a:br>
            <a:r>
              <a:rPr lang="en-GB" dirty="0"/>
              <a:t>You feel like a new person, the world is brighter, and everything has meaning.</a:t>
            </a:r>
            <a:endParaRPr lang="nb-NO" dirty="0"/>
          </a:p>
          <a:p>
            <a:pPr>
              <a:spcBef>
                <a:spcPts val="400"/>
              </a:spcBef>
            </a:pPr>
            <a:r>
              <a:rPr lang="en-GB" b="1" dirty="0"/>
              <a:t>The Soul’s Dark Night – Emerging from Level 2 and 1 Emotions and </a:t>
            </a:r>
            <a:r>
              <a:rPr lang="en-GB" b="1" dirty="0" err="1"/>
              <a:t>Behaviors</a:t>
            </a:r>
            <a:endParaRPr lang="nb-NO" dirty="0"/>
          </a:p>
          <a:p>
            <a:r>
              <a:rPr lang="en-GB" dirty="0"/>
              <a:t>We’ve opened not only upward, but inward and downward.</a:t>
            </a:r>
            <a:br>
              <a:rPr lang="en-GB" dirty="0"/>
            </a:br>
            <a:r>
              <a:rPr lang="en-GB" dirty="0"/>
              <a:t>Repressed emotional memories surface, and negative karma catches up.</a:t>
            </a:r>
            <a:br>
              <a:rPr lang="en-GB" dirty="0"/>
            </a:br>
            <a:r>
              <a:rPr lang="en-GB" dirty="0"/>
              <a:t>The old ego is dying, and something new is being born.</a:t>
            </a:r>
            <a:endParaRPr lang="nb-NO" dirty="0"/>
          </a:p>
          <a:p>
            <a:pPr>
              <a:spcBef>
                <a:spcPts val="400"/>
              </a:spcBef>
            </a:pPr>
            <a:r>
              <a:rPr lang="en-GB" b="1" dirty="0"/>
              <a:t>The Void – Beginning to Function from Heart, Soul, and Spirit</a:t>
            </a:r>
            <a:endParaRPr lang="nb-NO" dirty="0"/>
          </a:p>
          <a:p>
            <a:r>
              <a:rPr lang="en-GB" dirty="0"/>
              <a:t>We reprogram the ego to serve the heart and soul.</a:t>
            </a:r>
            <a:br>
              <a:rPr lang="en-GB" dirty="0"/>
            </a:br>
            <a:r>
              <a:rPr lang="en-GB" dirty="0"/>
              <a:t>You become “alternative.” The process seems stagnant, but it takes time.</a:t>
            </a:r>
            <a:endParaRPr lang="nb-NO" dirty="0"/>
          </a:p>
          <a:p>
            <a:pPr>
              <a:spcBef>
                <a:spcPts val="400"/>
              </a:spcBef>
            </a:pPr>
            <a:r>
              <a:rPr lang="en-GB" b="1" dirty="0"/>
              <a:t>Grounding – Becoming a Heart-</a:t>
            </a:r>
            <a:r>
              <a:rPr lang="en-GB" b="1" dirty="0" err="1"/>
              <a:t>Centered</a:t>
            </a:r>
            <a:r>
              <a:rPr lang="en-GB" b="1" dirty="0"/>
              <a:t> Human, a Soul and Spiritual Being</a:t>
            </a:r>
            <a:endParaRPr lang="nb-NO" dirty="0"/>
          </a:p>
          <a:p>
            <a:r>
              <a:rPr lang="en-GB" dirty="0"/>
              <a:t>We learn to endure and handle intense experiences and energies.</a:t>
            </a:r>
            <a:br>
              <a:rPr lang="en-GB" dirty="0"/>
            </a:br>
            <a:r>
              <a:rPr lang="en-GB" dirty="0"/>
              <a:t>We settle into our new identity and consciousness.</a:t>
            </a:r>
            <a:br>
              <a:rPr lang="en-GB" dirty="0"/>
            </a:br>
            <a:r>
              <a:rPr lang="en-GB" dirty="0"/>
              <a:t>Spiritual contact and guidance increase.</a:t>
            </a:r>
            <a:endParaRPr lang="nb-NO" dirty="0"/>
          </a:p>
          <a:p>
            <a:pPr>
              <a:spcBef>
                <a:spcPts val="400"/>
              </a:spcBef>
            </a:pPr>
            <a:r>
              <a:rPr lang="en-GB" b="1" dirty="0"/>
              <a:t>Living from the Heart, Soul, and Spirit</a:t>
            </a:r>
            <a:endParaRPr lang="nb-NO" dirty="0"/>
          </a:p>
          <a:p>
            <a:r>
              <a:rPr lang="en-GB" dirty="0"/>
              <a:t>The ego and subtle energy system have rebuilt themselves.</a:t>
            </a:r>
            <a:br>
              <a:rPr lang="en-GB" dirty="0"/>
            </a:br>
            <a:r>
              <a:rPr lang="en-GB" dirty="0"/>
              <a:t>Now it’s about fulfilling the true purpose of our lives.</a:t>
            </a:r>
            <a:endParaRPr lang="nb-NO" dirty="0"/>
          </a:p>
        </p:txBody>
      </p:sp>
      <p:sp>
        <p:nvSpPr>
          <p:cNvPr id="4" name="TekstSylinder 3">
            <a:extLst>
              <a:ext uri="{FF2B5EF4-FFF2-40B4-BE49-F238E27FC236}">
                <a16:creationId xmlns:a16="http://schemas.microsoft.com/office/drawing/2014/main" id="{193D28E7-6B3B-59A7-837B-8CCE3DA6CC68}"/>
              </a:ext>
            </a:extLst>
          </p:cNvPr>
          <p:cNvSpPr txBox="1"/>
          <p:nvPr/>
        </p:nvSpPr>
        <p:spPr>
          <a:xfrm>
            <a:off x="950257" y="6367940"/>
            <a:ext cx="6946633" cy="523220"/>
          </a:xfrm>
          <a:prstGeom prst="rect">
            <a:avLst/>
          </a:prstGeom>
          <a:noFill/>
        </p:spPr>
        <p:txBody>
          <a:bodyPr wrap="square" rtlCol="0">
            <a:spAutoFit/>
          </a:bodyPr>
          <a:lstStyle/>
          <a:p>
            <a:pPr algn="ctr"/>
            <a:r>
              <a:rPr lang="nb-NO" sz="1400" dirty="0"/>
              <a:t>Source </a:t>
            </a:r>
            <a:r>
              <a:rPr lang="nb-NO" sz="1400" dirty="0" err="1"/>
              <a:t>on</a:t>
            </a:r>
            <a:r>
              <a:rPr lang="nb-NO" sz="1400" dirty="0"/>
              <a:t> </a:t>
            </a:r>
            <a:r>
              <a:rPr lang="nb-NO" sz="1400" dirty="0" err="1"/>
              <a:t>the</a:t>
            </a:r>
            <a:r>
              <a:rPr lang="nb-NO" sz="1400" dirty="0"/>
              <a:t> </a:t>
            </a:r>
            <a:r>
              <a:rPr lang="nb-NO" sz="1400" dirty="0" err="1"/>
              <a:t>internet</a:t>
            </a:r>
            <a:r>
              <a:rPr lang="nb-NO" sz="1400" dirty="0"/>
              <a:t>:  </a:t>
            </a:r>
            <a:r>
              <a:rPr lang="nb-NO" sz="1400" dirty="0" err="1"/>
              <a:t>Core</a:t>
            </a:r>
            <a:r>
              <a:rPr lang="nb-NO" sz="1400" dirty="0"/>
              <a:t> Spirit: «</a:t>
            </a:r>
            <a:r>
              <a:rPr lang="nb-NO" sz="1400" dirty="0" err="1"/>
              <a:t>Six</a:t>
            </a:r>
            <a:r>
              <a:rPr lang="nb-NO" sz="1400" dirty="0"/>
              <a:t> Life </a:t>
            </a:r>
            <a:r>
              <a:rPr lang="nb-NO" sz="1400" dirty="0" err="1"/>
              <a:t>Changing</a:t>
            </a:r>
            <a:r>
              <a:rPr lang="nb-NO" sz="1400" dirty="0"/>
              <a:t> Stages </a:t>
            </a:r>
            <a:r>
              <a:rPr lang="nb-NO" sz="1400" dirty="0" err="1"/>
              <a:t>of</a:t>
            </a:r>
            <a:r>
              <a:rPr lang="nb-NO" sz="1400" dirty="0"/>
              <a:t> Spiritual </a:t>
            </a:r>
            <a:r>
              <a:rPr lang="nb-NO" sz="1400" dirty="0" err="1"/>
              <a:t>Awakening</a:t>
            </a:r>
            <a:r>
              <a:rPr lang="nb-NO" sz="1400" dirty="0"/>
              <a:t> – </a:t>
            </a:r>
            <a:br>
              <a:rPr lang="nb-NO" sz="1400" dirty="0"/>
            </a:br>
            <a:r>
              <a:rPr lang="nb-NO" sz="1400" dirty="0"/>
              <a:t>The Journey </a:t>
            </a:r>
            <a:r>
              <a:rPr lang="nb-NO" sz="1400" dirty="0" err="1"/>
              <a:t>Of</a:t>
            </a:r>
            <a:r>
              <a:rPr lang="nb-NO" sz="1400" dirty="0"/>
              <a:t> The «Lone Wolf»». Original </a:t>
            </a:r>
            <a:r>
              <a:rPr lang="nb-NO" sz="1400" dirty="0" err="1"/>
              <a:t>source</a:t>
            </a:r>
            <a:r>
              <a:rPr lang="nb-NO" sz="1400" dirty="0"/>
              <a:t>: Christina Lopez – The Heart </a:t>
            </a:r>
            <a:r>
              <a:rPr lang="nb-NO" sz="1400" dirty="0" err="1"/>
              <a:t>Alchemist</a:t>
            </a:r>
            <a:r>
              <a:rPr lang="nb-NO" sz="1400" dirty="0"/>
              <a:t>.</a:t>
            </a:r>
          </a:p>
        </p:txBody>
      </p:sp>
      <p:sp>
        <p:nvSpPr>
          <p:cNvPr id="5" name="TekstSylinder 4">
            <a:extLst>
              <a:ext uri="{FF2B5EF4-FFF2-40B4-BE49-F238E27FC236}">
                <a16:creationId xmlns:a16="http://schemas.microsoft.com/office/drawing/2014/main" id="{D41DC487-9373-26FD-D7F8-E457612481C3}"/>
              </a:ext>
            </a:extLst>
          </p:cNvPr>
          <p:cNvSpPr txBox="1"/>
          <p:nvPr/>
        </p:nvSpPr>
        <p:spPr>
          <a:xfrm>
            <a:off x="7682752" y="310983"/>
            <a:ext cx="1389530" cy="6063198"/>
          </a:xfrm>
          <a:prstGeom prst="rect">
            <a:avLst/>
          </a:prstGeom>
          <a:noFill/>
        </p:spPr>
        <p:txBody>
          <a:bodyPr wrap="square" rtlCol="0">
            <a:spAutoFit/>
          </a:bodyPr>
          <a:lstStyle/>
          <a:p>
            <a:pPr algn="ctr"/>
            <a:r>
              <a:rPr lang="nb-NO" b="1" dirty="0"/>
              <a:t>Varighet</a:t>
            </a:r>
          </a:p>
          <a:p>
            <a:pPr algn="ctr"/>
            <a:endParaRPr lang="nb-NO" b="1" dirty="0"/>
          </a:p>
          <a:p>
            <a:pPr algn="ctr"/>
            <a:r>
              <a:rPr lang="nb-NO" sz="1400" dirty="0" err="1"/>
              <a:t>Hours</a:t>
            </a:r>
            <a:r>
              <a:rPr lang="nb-NO" sz="1400" dirty="0"/>
              <a:t>, </a:t>
            </a:r>
            <a:r>
              <a:rPr lang="nb-NO" sz="1400" dirty="0" err="1"/>
              <a:t>days</a:t>
            </a:r>
            <a:r>
              <a:rPr lang="nb-NO" sz="1400" dirty="0"/>
              <a:t>, </a:t>
            </a:r>
            <a:r>
              <a:rPr lang="nb-NO" sz="1400" dirty="0" err="1"/>
              <a:t>weeks</a:t>
            </a:r>
            <a:r>
              <a:rPr lang="nb-NO" sz="1400" dirty="0"/>
              <a:t>, </a:t>
            </a:r>
            <a:r>
              <a:rPr lang="nb-NO" sz="1400" dirty="0" err="1"/>
              <a:t>months</a:t>
            </a:r>
            <a:endParaRPr lang="nb-NO" sz="1400" dirty="0"/>
          </a:p>
          <a:p>
            <a:pPr algn="ctr"/>
            <a:endParaRPr lang="nb-NO" sz="1400" dirty="0"/>
          </a:p>
          <a:p>
            <a:pPr algn="ctr"/>
            <a:endParaRPr lang="nb-NO" sz="1400" dirty="0"/>
          </a:p>
          <a:p>
            <a:pPr algn="ctr"/>
            <a:r>
              <a:rPr lang="nb-NO" sz="1400" dirty="0" err="1"/>
              <a:t>About</a:t>
            </a:r>
            <a:r>
              <a:rPr lang="nb-NO" sz="1400" dirty="0"/>
              <a:t> like a </a:t>
            </a:r>
            <a:r>
              <a:rPr lang="nb-NO" sz="1400" dirty="0" err="1"/>
              <a:t>crush</a:t>
            </a:r>
            <a:endParaRPr lang="nb-NO" sz="1400" dirty="0"/>
          </a:p>
          <a:p>
            <a:pPr algn="ctr"/>
            <a:endParaRPr lang="nb-NO" sz="1400" dirty="0"/>
          </a:p>
          <a:p>
            <a:pPr algn="ctr"/>
            <a:r>
              <a:rPr lang="nb-NO" sz="1400" dirty="0" err="1"/>
              <a:t>Months</a:t>
            </a:r>
            <a:r>
              <a:rPr lang="nb-NO" sz="1400" dirty="0"/>
              <a:t> up to </a:t>
            </a:r>
            <a:r>
              <a:rPr lang="nb-NO" sz="1400" dirty="0" err="1"/>
              <a:t>many</a:t>
            </a:r>
            <a:r>
              <a:rPr lang="nb-NO" sz="1400" dirty="0"/>
              <a:t> </a:t>
            </a:r>
            <a:r>
              <a:rPr lang="nb-NO" sz="1400" dirty="0" err="1"/>
              <a:t>years</a:t>
            </a:r>
            <a:endParaRPr lang="nb-NO" sz="1400" dirty="0"/>
          </a:p>
          <a:p>
            <a:pPr algn="ctr"/>
            <a:endParaRPr lang="nb-NO" sz="1100" dirty="0"/>
          </a:p>
          <a:p>
            <a:pPr algn="ctr"/>
            <a:endParaRPr lang="nb-NO" sz="1400" dirty="0"/>
          </a:p>
          <a:p>
            <a:pPr algn="ctr"/>
            <a:endParaRPr lang="nb-NO" sz="1400" dirty="0"/>
          </a:p>
          <a:p>
            <a:pPr algn="ctr"/>
            <a:r>
              <a:rPr lang="nb-NO" sz="1400" dirty="0" err="1"/>
              <a:t>Many</a:t>
            </a:r>
            <a:r>
              <a:rPr lang="nb-NO" sz="1400" dirty="0"/>
              <a:t> </a:t>
            </a:r>
            <a:r>
              <a:rPr lang="nb-NO" sz="1400" dirty="0" err="1"/>
              <a:t>years</a:t>
            </a:r>
            <a:r>
              <a:rPr lang="nb-NO" sz="1400" dirty="0"/>
              <a:t>, ev. </a:t>
            </a:r>
            <a:r>
              <a:rPr lang="nb-NO" sz="1400" dirty="0" err="1"/>
              <a:t>mixed</a:t>
            </a:r>
            <a:r>
              <a:rPr lang="nb-NO" sz="1400" dirty="0"/>
              <a:t> </a:t>
            </a:r>
            <a:r>
              <a:rPr lang="nb-NO" sz="1400" dirty="0" err="1"/>
              <a:t>with</a:t>
            </a:r>
            <a:r>
              <a:rPr lang="nb-NO" sz="1400" dirty="0"/>
              <a:t> </a:t>
            </a:r>
            <a:r>
              <a:rPr lang="nb-NO" sz="1400" dirty="0" err="1"/>
              <a:t>previous</a:t>
            </a:r>
            <a:r>
              <a:rPr lang="nb-NO" sz="1400" dirty="0"/>
              <a:t> </a:t>
            </a:r>
            <a:r>
              <a:rPr lang="nb-NO" sz="1400" dirty="0" err="1"/>
              <a:t>phase</a:t>
            </a:r>
            <a:endParaRPr lang="nb-NO" sz="1400" dirty="0"/>
          </a:p>
          <a:p>
            <a:pPr algn="ctr"/>
            <a:endParaRPr lang="nb-NO" sz="900" dirty="0"/>
          </a:p>
          <a:p>
            <a:pPr algn="ctr"/>
            <a:endParaRPr lang="nb-NO" sz="900" dirty="0"/>
          </a:p>
          <a:p>
            <a:pPr algn="ctr"/>
            <a:endParaRPr lang="nb-NO" sz="900" dirty="0"/>
          </a:p>
          <a:p>
            <a:pPr algn="ctr"/>
            <a:r>
              <a:rPr lang="nb-NO" sz="1400" dirty="0" err="1"/>
              <a:t>Many</a:t>
            </a:r>
            <a:r>
              <a:rPr lang="nb-NO" sz="1400" dirty="0"/>
              <a:t> </a:t>
            </a:r>
            <a:r>
              <a:rPr lang="nb-NO" sz="1400" dirty="0" err="1"/>
              <a:t>years</a:t>
            </a:r>
            <a:r>
              <a:rPr lang="nb-NO" sz="1400" dirty="0"/>
              <a:t>, ev. </a:t>
            </a:r>
            <a:r>
              <a:rPr lang="nb-NO" sz="1400" dirty="0" err="1"/>
              <a:t>mixed</a:t>
            </a:r>
            <a:r>
              <a:rPr lang="nb-NO" sz="1400" dirty="0"/>
              <a:t> </a:t>
            </a:r>
            <a:r>
              <a:rPr lang="nb-NO" sz="1400" dirty="0" err="1"/>
              <a:t>with</a:t>
            </a:r>
            <a:r>
              <a:rPr lang="nb-NO" sz="1400" dirty="0"/>
              <a:t> </a:t>
            </a:r>
            <a:r>
              <a:rPr lang="nb-NO" sz="1400" dirty="0" err="1"/>
              <a:t>previous</a:t>
            </a:r>
            <a:r>
              <a:rPr lang="nb-NO" sz="1400" dirty="0"/>
              <a:t> </a:t>
            </a:r>
            <a:r>
              <a:rPr lang="nb-NO" sz="1400" dirty="0" err="1"/>
              <a:t>phase</a:t>
            </a:r>
            <a:endParaRPr lang="nb-NO" sz="1400" dirty="0"/>
          </a:p>
          <a:p>
            <a:pPr algn="ctr"/>
            <a:endParaRPr lang="nb-NO" sz="2400" dirty="0"/>
          </a:p>
          <a:p>
            <a:pPr algn="ctr"/>
            <a:endParaRPr lang="nb-NO" sz="2400" dirty="0"/>
          </a:p>
          <a:p>
            <a:pPr algn="ctr"/>
            <a:r>
              <a:rPr lang="nb-NO" sz="1400" dirty="0"/>
              <a:t>The rest </a:t>
            </a:r>
            <a:r>
              <a:rPr lang="nb-NO" sz="1400" dirty="0" err="1"/>
              <a:t>of</a:t>
            </a:r>
            <a:r>
              <a:rPr lang="nb-NO" sz="1400" dirty="0"/>
              <a:t> </a:t>
            </a:r>
            <a:br>
              <a:rPr lang="nb-NO" sz="1400" dirty="0"/>
            </a:br>
            <a:r>
              <a:rPr lang="nb-NO" sz="1400" dirty="0" err="1"/>
              <a:t>your</a:t>
            </a:r>
            <a:r>
              <a:rPr lang="nb-NO" sz="1400" dirty="0"/>
              <a:t> live</a:t>
            </a:r>
          </a:p>
        </p:txBody>
      </p:sp>
    </p:spTree>
    <p:extLst>
      <p:ext uri="{BB962C8B-B14F-4D97-AF65-F5344CB8AC3E}">
        <p14:creationId xmlns:p14="http://schemas.microsoft.com/office/powerpoint/2010/main" val="19252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xEl>
                                              <p:pRg st="11" end="11"/>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
                                            <p:txEl>
                                              <p:pRg st="18" end="18"/>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C1966-B825-72FF-525E-A644CE97D73D}"/>
            </a:ext>
          </a:extLst>
        </p:cNvPr>
        <p:cNvGrpSpPr/>
        <p:nvPr/>
      </p:nvGrpSpPr>
      <p:grpSpPr>
        <a:xfrm>
          <a:off x="0" y="0"/>
          <a:ext cx="0" cy="0"/>
          <a:chOff x="0" y="0"/>
          <a:chExt cx="0" cy="0"/>
        </a:xfrm>
      </p:grpSpPr>
      <p:sp>
        <p:nvSpPr>
          <p:cNvPr id="2" name="TekstSylinder 1">
            <a:extLst>
              <a:ext uri="{FF2B5EF4-FFF2-40B4-BE49-F238E27FC236}">
                <a16:creationId xmlns:a16="http://schemas.microsoft.com/office/drawing/2014/main" id="{1517ECE2-6175-E654-843F-79889BD362E2}"/>
              </a:ext>
            </a:extLst>
          </p:cNvPr>
          <p:cNvSpPr txBox="1"/>
          <p:nvPr/>
        </p:nvSpPr>
        <p:spPr>
          <a:xfrm>
            <a:off x="-1" y="18596"/>
            <a:ext cx="9144000" cy="1077218"/>
          </a:xfrm>
          <a:prstGeom prst="rect">
            <a:avLst/>
          </a:prstGeom>
          <a:noFill/>
        </p:spPr>
        <p:txBody>
          <a:bodyPr wrap="square">
            <a:spAutoFit/>
          </a:bodyPr>
          <a:lstStyle/>
          <a:p>
            <a:pPr algn="ctr">
              <a:spcAft>
                <a:spcPts val="600"/>
              </a:spcAft>
            </a:pPr>
            <a:r>
              <a:rPr lang="en-US" sz="3200" dirty="0">
                <a:solidFill>
                  <a:srgbClr val="C00000"/>
                </a:solidFill>
              </a:rPr>
              <a:t>Awakening – Making deep contact </a:t>
            </a:r>
            <a:br>
              <a:rPr lang="en-US" sz="3200" dirty="0">
                <a:solidFill>
                  <a:srgbClr val="C00000"/>
                </a:solidFill>
              </a:rPr>
            </a:br>
            <a:r>
              <a:rPr lang="en-US" sz="3200" dirty="0">
                <a:solidFill>
                  <a:srgbClr val="C00000"/>
                </a:solidFill>
              </a:rPr>
              <a:t>with the heart, soul and spirit</a:t>
            </a:r>
            <a:endParaRPr lang="nb-NO" sz="3200" dirty="0">
              <a:solidFill>
                <a:srgbClr val="C00000"/>
              </a:solidFill>
            </a:endParaRPr>
          </a:p>
        </p:txBody>
      </p:sp>
      <p:sp>
        <p:nvSpPr>
          <p:cNvPr id="3" name="TekstSylinder 2">
            <a:extLst>
              <a:ext uri="{FF2B5EF4-FFF2-40B4-BE49-F238E27FC236}">
                <a16:creationId xmlns:a16="http://schemas.microsoft.com/office/drawing/2014/main" id="{316D10D8-36C5-940C-D535-B555239CE02B}"/>
              </a:ext>
            </a:extLst>
          </p:cNvPr>
          <p:cNvSpPr txBox="1"/>
          <p:nvPr/>
        </p:nvSpPr>
        <p:spPr>
          <a:xfrm>
            <a:off x="4482988" y="1259713"/>
            <a:ext cx="4462604" cy="5478423"/>
          </a:xfrm>
          <a:prstGeom prst="rect">
            <a:avLst/>
          </a:prstGeom>
          <a:noFill/>
          <a:ln>
            <a:solidFill>
              <a:schemeClr val="tx1"/>
            </a:solidFill>
          </a:ln>
        </p:spPr>
        <p:txBody>
          <a:bodyPr wrap="square" rtlCol="0">
            <a:spAutoFit/>
          </a:bodyPr>
          <a:lstStyle/>
          <a:p>
            <a:pPr algn="ctr">
              <a:spcAft>
                <a:spcPts val="1200"/>
              </a:spcAft>
            </a:pPr>
            <a:r>
              <a:rPr lang="nb-NO" sz="2400" b="1" dirty="0" err="1"/>
              <a:t>Awakening</a:t>
            </a:r>
            <a:r>
              <a:rPr lang="nb-NO" sz="2400" b="1" dirty="0"/>
              <a:t> as a </a:t>
            </a:r>
            <a:br>
              <a:rPr lang="nb-NO" sz="2400" b="1" dirty="0"/>
            </a:br>
            <a:r>
              <a:rPr lang="nb-NO" sz="2400" b="1" dirty="0" err="1"/>
              <a:t>Six</a:t>
            </a:r>
            <a:r>
              <a:rPr lang="nb-NO" sz="2400" b="1" dirty="0"/>
              <a:t> Stages </a:t>
            </a:r>
            <a:r>
              <a:rPr lang="nb-NO" sz="2400" b="1" dirty="0" err="1"/>
              <a:t>Process</a:t>
            </a:r>
            <a:endParaRPr lang="nb-NO" b="1" dirty="0"/>
          </a:p>
          <a:p>
            <a:pPr marL="342900" indent="-342900">
              <a:spcAft>
                <a:spcPts val="800"/>
              </a:spcAft>
              <a:buFont typeface="+mj-lt"/>
              <a:buAutoNum type="arabicPeriod"/>
            </a:pPr>
            <a:r>
              <a:rPr lang="nb-NO" b="1" dirty="0" err="1"/>
              <a:t>Awakening</a:t>
            </a:r>
            <a:r>
              <a:rPr lang="nb-NO" b="1" dirty="0"/>
              <a:t> </a:t>
            </a:r>
            <a:r>
              <a:rPr lang="nb-NO" b="1" dirty="0">
                <a:solidFill>
                  <a:srgbClr val="0070C0"/>
                </a:solidFill>
              </a:rPr>
              <a:t>Modul 3</a:t>
            </a:r>
            <a:endParaRPr lang="nb-NO" dirty="0">
              <a:solidFill>
                <a:srgbClr val="0070C0"/>
              </a:solidFill>
            </a:endParaRPr>
          </a:p>
          <a:p>
            <a:pPr marL="342900" indent="-342900">
              <a:spcAft>
                <a:spcPts val="800"/>
              </a:spcAft>
              <a:buFont typeface="+mj-lt"/>
              <a:buAutoNum type="arabicPeriod"/>
            </a:pPr>
            <a:r>
              <a:rPr lang="nb-NO" b="1" dirty="0" err="1"/>
              <a:t>Bliss</a:t>
            </a:r>
            <a:r>
              <a:rPr lang="nb-NO" b="1" dirty="0"/>
              <a:t> </a:t>
            </a:r>
            <a:r>
              <a:rPr lang="nb-NO" b="1" dirty="0">
                <a:solidFill>
                  <a:srgbClr val="0070C0"/>
                </a:solidFill>
              </a:rPr>
              <a:t>Modul 3</a:t>
            </a:r>
            <a:endParaRPr lang="nb-NO" dirty="0"/>
          </a:p>
          <a:p>
            <a:pPr marL="342900" indent="-342900">
              <a:spcAft>
                <a:spcPts val="800"/>
              </a:spcAft>
              <a:buFont typeface="+mj-lt"/>
              <a:buAutoNum type="arabicPeriod"/>
            </a:pPr>
            <a:r>
              <a:rPr lang="en-GB" b="1" dirty="0"/>
              <a:t>The Soul’s Dark Night – Emerging from Level 2 and 1 Emotions and </a:t>
            </a:r>
            <a:r>
              <a:rPr lang="en-GB" b="1" dirty="0" err="1"/>
              <a:t>Behaviors</a:t>
            </a:r>
            <a:r>
              <a:rPr lang="nb-NO" dirty="0"/>
              <a:t> </a:t>
            </a:r>
            <a:r>
              <a:rPr lang="nb-NO" b="1" dirty="0">
                <a:solidFill>
                  <a:srgbClr val="0070C0"/>
                </a:solidFill>
              </a:rPr>
              <a:t>Modul 2</a:t>
            </a:r>
            <a:endParaRPr lang="nb-NO" b="1" dirty="0"/>
          </a:p>
          <a:p>
            <a:pPr marL="342900" indent="-342900">
              <a:spcAft>
                <a:spcPts val="800"/>
              </a:spcAft>
              <a:buFont typeface="+mj-lt"/>
              <a:buAutoNum type="arabicPeriod"/>
            </a:pPr>
            <a:r>
              <a:rPr lang="en-GB" b="1" dirty="0"/>
              <a:t>The Void – Beginning to Function from Heart, Soul, and Spirit</a:t>
            </a:r>
            <a:r>
              <a:rPr lang="nb-NO" dirty="0"/>
              <a:t>   </a:t>
            </a:r>
            <a:r>
              <a:rPr lang="nb-NO" b="1" dirty="0">
                <a:solidFill>
                  <a:srgbClr val="0070C0"/>
                </a:solidFill>
              </a:rPr>
              <a:t>Modul 3 + 1</a:t>
            </a:r>
            <a:endParaRPr lang="nb-NO" b="1" dirty="0"/>
          </a:p>
          <a:p>
            <a:pPr marL="342900" indent="-342900">
              <a:spcAft>
                <a:spcPts val="800"/>
              </a:spcAft>
              <a:buFont typeface="+mj-lt"/>
              <a:buAutoNum type="arabicPeriod"/>
            </a:pPr>
            <a:r>
              <a:rPr lang="en-GB" b="1" dirty="0"/>
              <a:t>Grounding – Becoming a Heart-</a:t>
            </a:r>
            <a:r>
              <a:rPr lang="en-GB" b="1" dirty="0" err="1"/>
              <a:t>Centered</a:t>
            </a:r>
            <a:r>
              <a:rPr lang="en-GB" b="1" dirty="0"/>
              <a:t> Human, a Soul and Spiritual Being</a:t>
            </a:r>
            <a:br>
              <a:rPr lang="nb-NO" dirty="0"/>
            </a:br>
            <a:r>
              <a:rPr lang="nb-NO" b="1" dirty="0">
                <a:solidFill>
                  <a:srgbClr val="0070C0"/>
                </a:solidFill>
              </a:rPr>
              <a:t>Modul 3 + 1</a:t>
            </a:r>
            <a:endParaRPr lang="nb-NO" b="1" dirty="0"/>
          </a:p>
          <a:p>
            <a:pPr marL="342900" indent="-342900">
              <a:spcAft>
                <a:spcPts val="800"/>
              </a:spcAft>
              <a:buFont typeface="+mj-lt"/>
              <a:buAutoNum type="arabicPeriod"/>
            </a:pPr>
            <a:r>
              <a:rPr lang="en-GB" b="1" dirty="0"/>
              <a:t>Living from the Heart, Soul, and Spirit</a:t>
            </a:r>
            <a:br>
              <a:rPr lang="nb-NO" b="1" dirty="0"/>
            </a:br>
            <a:r>
              <a:rPr lang="nb-NO" b="1" dirty="0">
                <a:solidFill>
                  <a:srgbClr val="0070C0"/>
                </a:solidFill>
              </a:rPr>
              <a:t>Modul 4 + 3 + 1</a:t>
            </a:r>
          </a:p>
          <a:p>
            <a:pPr algn="ctr">
              <a:spcAft>
                <a:spcPts val="800"/>
              </a:spcAft>
            </a:pPr>
            <a:r>
              <a:rPr lang="nb-NO" dirty="0"/>
              <a:t>+ </a:t>
            </a:r>
            <a:r>
              <a:rPr lang="en-US" dirty="0"/>
              <a:t>All kinds of courses, therapy, healing, etc. </a:t>
            </a:r>
            <a:br>
              <a:rPr lang="en-US" dirty="0"/>
            </a:br>
            <a:r>
              <a:rPr lang="en-US" dirty="0"/>
              <a:t>to get help at all stages</a:t>
            </a:r>
            <a:endParaRPr lang="nb-NO" dirty="0"/>
          </a:p>
        </p:txBody>
      </p:sp>
      <p:pic>
        <p:nvPicPr>
          <p:cNvPr id="8" name="Bilde 7">
            <a:extLst>
              <a:ext uri="{FF2B5EF4-FFF2-40B4-BE49-F238E27FC236}">
                <a16:creationId xmlns:a16="http://schemas.microsoft.com/office/drawing/2014/main" id="{7D9F0469-2D6D-3981-F036-A83025752C99}"/>
              </a:ext>
            </a:extLst>
          </p:cNvPr>
          <p:cNvPicPr>
            <a:picLocks noChangeAspect="1"/>
          </p:cNvPicPr>
          <p:nvPr/>
        </p:nvPicPr>
        <p:blipFill>
          <a:blip r:embed="rId2"/>
          <a:stretch>
            <a:fillRect/>
          </a:stretch>
        </p:blipFill>
        <p:spPr>
          <a:xfrm>
            <a:off x="198408" y="1692425"/>
            <a:ext cx="4148386" cy="3423040"/>
          </a:xfrm>
          <a:prstGeom prst="rect">
            <a:avLst/>
          </a:prstGeom>
        </p:spPr>
      </p:pic>
    </p:spTree>
    <p:extLst>
      <p:ext uri="{BB962C8B-B14F-4D97-AF65-F5344CB8AC3E}">
        <p14:creationId xmlns:p14="http://schemas.microsoft.com/office/powerpoint/2010/main" val="2986076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ACD68134-F4C0-060C-F3D1-52A0538D70F7}"/>
              </a:ext>
            </a:extLst>
          </p:cNvPr>
          <p:cNvSpPr txBox="1"/>
          <p:nvPr/>
        </p:nvSpPr>
        <p:spPr>
          <a:xfrm>
            <a:off x="1181819" y="1299882"/>
            <a:ext cx="6348534" cy="3046988"/>
          </a:xfrm>
          <a:prstGeom prst="rect">
            <a:avLst/>
          </a:prstGeom>
          <a:noFill/>
        </p:spPr>
        <p:txBody>
          <a:bodyPr wrap="square" rtlCol="0">
            <a:spAutoFit/>
          </a:bodyPr>
          <a:lstStyle/>
          <a:p>
            <a:pPr algn="ctr"/>
            <a:r>
              <a:rPr lang="en-US" sz="4800" dirty="0">
                <a:solidFill>
                  <a:srgbClr val="630EE0"/>
                </a:solidFill>
              </a:rPr>
              <a:t>Tools in the process of gaining increasing contact with the soul and the spiritual world</a:t>
            </a:r>
            <a:endParaRPr lang="nb-NO" sz="4800" dirty="0">
              <a:solidFill>
                <a:srgbClr val="630EE0"/>
              </a:solidFill>
            </a:endParaRPr>
          </a:p>
        </p:txBody>
      </p:sp>
    </p:spTree>
    <p:extLst>
      <p:ext uri="{BB962C8B-B14F-4D97-AF65-F5344CB8AC3E}">
        <p14:creationId xmlns:p14="http://schemas.microsoft.com/office/powerpoint/2010/main" val="3129493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D86F5-BE0F-2894-31F9-34EF7174DD03}"/>
            </a:ext>
          </a:extLst>
        </p:cNvPr>
        <p:cNvGrpSpPr/>
        <p:nvPr/>
      </p:nvGrpSpPr>
      <p:grpSpPr>
        <a:xfrm>
          <a:off x="0" y="0"/>
          <a:ext cx="0" cy="0"/>
          <a:chOff x="0" y="0"/>
          <a:chExt cx="0" cy="0"/>
        </a:xfrm>
      </p:grpSpPr>
      <p:sp>
        <p:nvSpPr>
          <p:cNvPr id="2" name="TekstSylinder 1">
            <a:extLst>
              <a:ext uri="{FF2B5EF4-FFF2-40B4-BE49-F238E27FC236}">
                <a16:creationId xmlns:a16="http://schemas.microsoft.com/office/drawing/2014/main" id="{93D06AC4-96AF-077A-82D6-0607DED20DEF}"/>
              </a:ext>
            </a:extLst>
          </p:cNvPr>
          <p:cNvSpPr txBox="1"/>
          <p:nvPr/>
        </p:nvSpPr>
        <p:spPr>
          <a:xfrm>
            <a:off x="502023" y="156272"/>
            <a:ext cx="8193742" cy="584775"/>
          </a:xfrm>
          <a:prstGeom prst="rect">
            <a:avLst/>
          </a:prstGeom>
          <a:noFill/>
        </p:spPr>
        <p:txBody>
          <a:bodyPr wrap="square">
            <a:spAutoFit/>
          </a:bodyPr>
          <a:lstStyle/>
          <a:p>
            <a:pPr lvl="0" algn="ctr">
              <a:spcAft>
                <a:spcPts val="600"/>
              </a:spcAft>
            </a:pPr>
            <a:r>
              <a:rPr lang="nb-NO" sz="3200" dirty="0">
                <a:solidFill>
                  <a:srgbClr val="C00000"/>
                </a:solidFill>
              </a:rPr>
              <a:t>To have </a:t>
            </a:r>
            <a:r>
              <a:rPr lang="nb-NO" sz="3200" dirty="0" err="1">
                <a:solidFill>
                  <a:srgbClr val="C00000"/>
                </a:solidFill>
              </a:rPr>
              <a:t>increased</a:t>
            </a:r>
            <a:r>
              <a:rPr lang="nb-NO" sz="3200" dirty="0">
                <a:solidFill>
                  <a:srgbClr val="C00000"/>
                </a:solidFill>
              </a:rPr>
              <a:t> </a:t>
            </a:r>
            <a:r>
              <a:rPr lang="nb-NO" sz="3200" dirty="0" err="1">
                <a:solidFill>
                  <a:srgbClr val="C00000"/>
                </a:solidFill>
              </a:rPr>
              <a:t>contact</a:t>
            </a:r>
            <a:r>
              <a:rPr lang="nb-NO" sz="3200" dirty="0">
                <a:solidFill>
                  <a:srgbClr val="C00000"/>
                </a:solidFill>
              </a:rPr>
              <a:t> </a:t>
            </a:r>
            <a:r>
              <a:rPr lang="nb-NO" sz="3200" dirty="0" err="1">
                <a:solidFill>
                  <a:srgbClr val="C00000"/>
                </a:solidFill>
              </a:rPr>
              <a:t>with</a:t>
            </a:r>
            <a:r>
              <a:rPr lang="nb-NO" sz="3200" dirty="0">
                <a:solidFill>
                  <a:srgbClr val="C00000"/>
                </a:solidFill>
              </a:rPr>
              <a:t> </a:t>
            </a:r>
            <a:r>
              <a:rPr lang="nb-NO" sz="3200" dirty="0" err="1">
                <a:solidFill>
                  <a:srgbClr val="C00000"/>
                </a:solidFill>
              </a:rPr>
              <a:t>your</a:t>
            </a:r>
            <a:r>
              <a:rPr lang="nb-NO" sz="3200" dirty="0">
                <a:solidFill>
                  <a:srgbClr val="C00000"/>
                </a:solidFill>
              </a:rPr>
              <a:t> soul</a:t>
            </a:r>
          </a:p>
        </p:txBody>
      </p:sp>
      <p:sp>
        <p:nvSpPr>
          <p:cNvPr id="4" name="TekstSylinder 3">
            <a:extLst>
              <a:ext uri="{FF2B5EF4-FFF2-40B4-BE49-F238E27FC236}">
                <a16:creationId xmlns:a16="http://schemas.microsoft.com/office/drawing/2014/main" id="{35F97F9E-3841-76D3-7BBD-B3732DE23B6C}"/>
              </a:ext>
            </a:extLst>
          </p:cNvPr>
          <p:cNvSpPr txBox="1"/>
          <p:nvPr/>
        </p:nvSpPr>
        <p:spPr>
          <a:xfrm>
            <a:off x="3951386" y="1095125"/>
            <a:ext cx="4856184" cy="5109091"/>
          </a:xfrm>
          <a:prstGeom prst="rect">
            <a:avLst/>
          </a:prstGeom>
          <a:noFill/>
        </p:spPr>
        <p:txBody>
          <a:bodyPr wrap="square">
            <a:spAutoFit/>
          </a:bodyPr>
          <a:lstStyle/>
          <a:p>
            <a:pPr lvl="0" algn="ctr"/>
            <a:r>
              <a:rPr lang="en-GB" b="1" dirty="0"/>
              <a:t>Humans have three spiritual energy </a:t>
            </a:r>
            <a:r>
              <a:rPr lang="en-GB" b="1" dirty="0" err="1"/>
              <a:t>centers</a:t>
            </a:r>
            <a:r>
              <a:rPr lang="en-GB" b="1" dirty="0"/>
              <a:t>: </a:t>
            </a:r>
            <a:r>
              <a:rPr lang="en-GB" dirty="0"/>
              <a:t>throat </a:t>
            </a:r>
            <a:r>
              <a:rPr lang="en-GB" dirty="0" err="1"/>
              <a:t>center</a:t>
            </a:r>
            <a:r>
              <a:rPr lang="en-GB" dirty="0"/>
              <a:t>, pineal </a:t>
            </a:r>
            <a:r>
              <a:rPr lang="en-GB" dirty="0" err="1"/>
              <a:t>center</a:t>
            </a:r>
            <a:r>
              <a:rPr lang="en-GB" dirty="0"/>
              <a:t> and crown </a:t>
            </a:r>
            <a:r>
              <a:rPr lang="en-GB" dirty="0" err="1"/>
              <a:t>center</a:t>
            </a:r>
            <a:r>
              <a:rPr lang="en-GB" dirty="0"/>
              <a:t>.</a:t>
            </a:r>
            <a:endParaRPr lang="nb-NO" dirty="0"/>
          </a:p>
          <a:p>
            <a:pPr lvl="0"/>
            <a:endParaRPr lang="en-GB" dirty="0"/>
          </a:p>
          <a:p>
            <a:pPr lvl="0" algn="ctr"/>
            <a:r>
              <a:rPr lang="en-GB" b="1" dirty="0"/>
              <a:t>The heart </a:t>
            </a:r>
            <a:r>
              <a:rPr lang="en-GB" b="1" dirty="0" err="1"/>
              <a:t>center</a:t>
            </a:r>
            <a:r>
              <a:rPr lang="en-GB" b="1" dirty="0"/>
              <a:t> is the bridge </a:t>
            </a:r>
            <a:br>
              <a:rPr lang="en-GB" b="1" dirty="0"/>
            </a:br>
            <a:r>
              <a:rPr lang="en-GB" b="1" dirty="0"/>
              <a:t>between the earthly and the spiritual</a:t>
            </a:r>
            <a:endParaRPr lang="nb-NO" b="1" dirty="0"/>
          </a:p>
          <a:p>
            <a:pPr marL="285750" lvl="0" indent="-285750">
              <a:spcBef>
                <a:spcPts val="1200"/>
              </a:spcBef>
              <a:buFont typeface="Arial" panose="020B0604020202020204" pitchFamily="34" charset="0"/>
              <a:buChar char="•"/>
            </a:pPr>
            <a:r>
              <a:rPr lang="en-GB" b="1" dirty="0"/>
              <a:t>The heart is the gateway to the soul.</a:t>
            </a:r>
            <a:br>
              <a:rPr lang="nb-NO" b="1" dirty="0"/>
            </a:br>
            <a:r>
              <a:rPr lang="en-GB" dirty="0"/>
              <a:t>By listening to and following the heart’s voice, you can gradually connect with the soul.</a:t>
            </a:r>
            <a:endParaRPr lang="nb-NO" dirty="0"/>
          </a:p>
          <a:p>
            <a:pPr marL="742950" lvl="1" indent="-285750">
              <a:buFont typeface="Courier New" panose="02070309020205020404" pitchFamily="49" charset="0"/>
              <a:buChar char="o"/>
            </a:pPr>
            <a:r>
              <a:rPr lang="en-GB" dirty="0"/>
              <a:t>The heart expresses your everyday </a:t>
            </a:r>
            <a:br>
              <a:rPr lang="en-GB" dirty="0"/>
            </a:br>
            <a:r>
              <a:rPr lang="en-GB" dirty="0"/>
              <a:t>desires and needs.</a:t>
            </a:r>
            <a:endParaRPr lang="nb-NO" dirty="0"/>
          </a:p>
          <a:p>
            <a:pPr marL="742950" lvl="1" indent="-285750">
              <a:buFont typeface="Courier New" panose="02070309020205020404" pitchFamily="49" charset="0"/>
              <a:buChar char="o"/>
            </a:pPr>
            <a:r>
              <a:rPr lang="en-GB" dirty="0"/>
              <a:t>The soul speaks through your heart’s deepest longing and needs.</a:t>
            </a:r>
            <a:endParaRPr lang="nb-NO" dirty="0"/>
          </a:p>
          <a:p>
            <a:pPr marL="285750" lvl="0" indent="-285750">
              <a:spcBef>
                <a:spcPts val="1200"/>
              </a:spcBef>
              <a:buFont typeface="Arial" panose="020B0604020202020204" pitchFamily="34" charset="0"/>
              <a:buChar char="•"/>
            </a:pPr>
            <a:r>
              <a:rPr lang="en-GB" b="1" dirty="0"/>
              <a:t>The soul is the gateway to the spiritual realm.</a:t>
            </a:r>
            <a:endParaRPr lang="nb-NO" b="1" dirty="0"/>
          </a:p>
          <a:p>
            <a:pPr marL="266700" lvl="1"/>
            <a:r>
              <a:rPr lang="en-GB" dirty="0"/>
              <a:t>With increased soul contact (throat chakra), </a:t>
            </a:r>
            <a:br>
              <a:rPr lang="en-GB" dirty="0"/>
            </a:br>
            <a:r>
              <a:rPr lang="en-GB" dirty="0"/>
              <a:t>your spiritual power grows, and you may connect more deeply with the spiritual world (pineal and crown chakras).</a:t>
            </a:r>
            <a:endParaRPr lang="nb-NO" dirty="0"/>
          </a:p>
        </p:txBody>
      </p:sp>
      <p:pic>
        <p:nvPicPr>
          <p:cNvPr id="5" name="Bilde 4">
            <a:extLst>
              <a:ext uri="{FF2B5EF4-FFF2-40B4-BE49-F238E27FC236}">
                <a16:creationId xmlns:a16="http://schemas.microsoft.com/office/drawing/2014/main" id="{A2364123-AFD0-2312-839A-9C81A5686C7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855" t="15768" r="13421" b="66432"/>
          <a:stretch/>
        </p:blipFill>
        <p:spPr bwMode="auto">
          <a:xfrm rot="5400000">
            <a:off x="1274847" y="2382016"/>
            <a:ext cx="3784560" cy="1482123"/>
          </a:xfrm>
          <a:prstGeom prst="rect">
            <a:avLst/>
          </a:prstGeom>
          <a:noFill/>
          <a:ln>
            <a:noFill/>
          </a:ln>
          <a:extLst>
            <a:ext uri="{53640926-AAD7-44D8-BBD7-CCE9431645EC}">
              <a14:shadowObscured xmlns:a14="http://schemas.microsoft.com/office/drawing/2010/main"/>
            </a:ext>
          </a:extLst>
        </p:spPr>
      </p:pic>
      <p:pic>
        <p:nvPicPr>
          <p:cNvPr id="6" name="Bilde 5">
            <a:extLst>
              <a:ext uri="{FF2B5EF4-FFF2-40B4-BE49-F238E27FC236}">
                <a16:creationId xmlns:a16="http://schemas.microsoft.com/office/drawing/2014/main" id="{66CDF40D-783A-95AC-2032-DD6B8839B9B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79" t="50594" r="5717" b="9347"/>
          <a:stretch/>
        </p:blipFill>
        <p:spPr bwMode="auto">
          <a:xfrm rot="5400000">
            <a:off x="-450450" y="1990513"/>
            <a:ext cx="3480996" cy="2185642"/>
          </a:xfrm>
          <a:prstGeom prst="rect">
            <a:avLst/>
          </a:prstGeom>
          <a:noFill/>
          <a:ln>
            <a:noFill/>
          </a:ln>
          <a:extLst>
            <a:ext uri="{53640926-AAD7-44D8-BBD7-CCE9431645EC}">
              <a14:shadowObscured xmlns:a14="http://schemas.microsoft.com/office/drawing/2010/main"/>
            </a:ext>
          </a:extLst>
        </p:spPr>
      </p:pic>
      <p:sp>
        <p:nvSpPr>
          <p:cNvPr id="7" name="TekstSylinder 6">
            <a:extLst>
              <a:ext uri="{FF2B5EF4-FFF2-40B4-BE49-F238E27FC236}">
                <a16:creationId xmlns:a16="http://schemas.microsoft.com/office/drawing/2014/main" id="{FBD59849-D2D5-3A4F-810E-142226126620}"/>
              </a:ext>
            </a:extLst>
          </p:cNvPr>
          <p:cNvSpPr txBox="1"/>
          <p:nvPr/>
        </p:nvSpPr>
        <p:spPr>
          <a:xfrm>
            <a:off x="579899" y="5006393"/>
            <a:ext cx="3107005" cy="830997"/>
          </a:xfrm>
          <a:prstGeom prst="rect">
            <a:avLst/>
          </a:prstGeom>
          <a:noFill/>
        </p:spPr>
        <p:txBody>
          <a:bodyPr wrap="square" rtlCol="0">
            <a:spAutoFit/>
          </a:bodyPr>
          <a:lstStyle/>
          <a:p>
            <a:pPr algn="ctr"/>
            <a:r>
              <a:rPr lang="nb-NO" sz="1600" dirty="0"/>
              <a:t>The human </a:t>
            </a:r>
            <a:r>
              <a:rPr lang="nb-NO" sz="1600" dirty="0" err="1"/>
              <a:t>energy</a:t>
            </a:r>
            <a:r>
              <a:rPr lang="nb-NO" sz="1600" dirty="0"/>
              <a:t> system. </a:t>
            </a:r>
            <a:br>
              <a:rPr lang="nb-NO" sz="1600" dirty="0"/>
            </a:br>
            <a:r>
              <a:rPr lang="nb-NO" sz="1600" dirty="0"/>
              <a:t>Source: Barbara Ann Brennan: </a:t>
            </a:r>
            <a:br>
              <a:rPr lang="nb-NO" sz="1600" dirty="0"/>
            </a:br>
            <a:r>
              <a:rPr lang="nb-NO" sz="1600" i="1" dirty="0" err="1"/>
              <a:t>Core</a:t>
            </a:r>
            <a:r>
              <a:rPr lang="nb-NO" sz="1600" i="1" dirty="0"/>
              <a:t> </a:t>
            </a:r>
            <a:r>
              <a:rPr lang="nb-NO" sz="1600" i="1" dirty="0" err="1"/>
              <a:t>Light</a:t>
            </a:r>
            <a:r>
              <a:rPr lang="nb-NO" sz="1600" i="1" dirty="0"/>
              <a:t> Healing</a:t>
            </a:r>
          </a:p>
        </p:txBody>
      </p:sp>
    </p:spTree>
    <p:extLst>
      <p:ext uri="{BB962C8B-B14F-4D97-AF65-F5344CB8AC3E}">
        <p14:creationId xmlns:p14="http://schemas.microsoft.com/office/powerpoint/2010/main" val="329947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Tema4-3">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a4-3" id="{AC1DF43B-AD2F-45E7-8B39-61901D7307F5}" vid="{C883D7D2-2D5F-47EA-B994-B54336BDAE16}"/>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14137</TotalTime>
  <Words>2575</Words>
  <Application>Microsoft Office PowerPoint</Application>
  <PresentationFormat>Skjermfremvisning (4:3)</PresentationFormat>
  <Paragraphs>336</Paragraphs>
  <Slides>23</Slides>
  <Notes>1</Notes>
  <HiddenSlides>0</HiddenSlides>
  <MMClips>0</MMClips>
  <ScaleCrop>false</ScaleCrop>
  <HeadingPairs>
    <vt:vector size="6" baseType="variant">
      <vt:variant>
        <vt:lpstr>Brukte skrifter</vt:lpstr>
      </vt:variant>
      <vt:variant>
        <vt:i4>8</vt:i4>
      </vt:variant>
      <vt:variant>
        <vt:lpstr>Tema</vt:lpstr>
      </vt:variant>
      <vt:variant>
        <vt:i4>1</vt:i4>
      </vt:variant>
      <vt:variant>
        <vt:lpstr>Lysbildetitler</vt:lpstr>
      </vt:variant>
      <vt:variant>
        <vt:i4>23</vt:i4>
      </vt:variant>
    </vt:vector>
  </HeadingPairs>
  <TitlesOfParts>
    <vt:vector size="32" baseType="lpstr">
      <vt:lpstr>Arial</vt:lpstr>
      <vt:lpstr>Calibri</vt:lpstr>
      <vt:lpstr>Calibri Light</vt:lpstr>
      <vt:lpstr>Courier New</vt:lpstr>
      <vt:lpstr>Google Sans</vt:lpstr>
      <vt:lpstr>Monotype Corsiva</vt:lpstr>
      <vt:lpstr>Times New Roman</vt:lpstr>
      <vt:lpstr>Wingdings</vt:lpstr>
      <vt:lpstr>Tema4-3</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Per Hjalmar Svae</dc:creator>
  <cp:lastModifiedBy>Per Hjalmar Svae</cp:lastModifiedBy>
  <cp:revision>294</cp:revision>
  <cp:lastPrinted>2024-09-18T09:19:05Z</cp:lastPrinted>
  <dcterms:created xsi:type="dcterms:W3CDTF">2023-01-20T09:45:07Z</dcterms:created>
  <dcterms:modified xsi:type="dcterms:W3CDTF">2026-06-21T06:08:12Z</dcterms:modified>
</cp:coreProperties>
</file>