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sldIdLst>
    <p:sldId id="835" r:id="rId2"/>
    <p:sldId id="793" r:id="rId3"/>
    <p:sldId id="815" r:id="rId4"/>
    <p:sldId id="837" r:id="rId5"/>
    <p:sldId id="808" r:id="rId6"/>
    <p:sldId id="811" r:id="rId7"/>
    <p:sldId id="836" r:id="rId8"/>
    <p:sldId id="276" r:id="rId9"/>
    <p:sldId id="816" r:id="rId10"/>
    <p:sldId id="849" r:id="rId11"/>
    <p:sldId id="842" r:id="rId12"/>
    <p:sldId id="838" r:id="rId13"/>
    <p:sldId id="850" r:id="rId14"/>
    <p:sldId id="269" r:id="rId15"/>
    <p:sldId id="844" r:id="rId16"/>
    <p:sldId id="847" r:id="rId17"/>
    <p:sldId id="810" r:id="rId18"/>
    <p:sldId id="801" r:id="rId19"/>
    <p:sldId id="802" r:id="rId20"/>
    <p:sldId id="851" r:id="rId21"/>
    <p:sldId id="841" r:id="rId22"/>
    <p:sldId id="813" r:id="rId23"/>
    <p:sldId id="840" r:id="rId24"/>
    <p:sldId id="852" r:id="rId25"/>
    <p:sldId id="797" r:id="rId26"/>
    <p:sldId id="843" r:id="rId2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FED3"/>
    <a:srgbClr val="FFFFC5"/>
    <a:srgbClr val="FFAFAF"/>
    <a:srgbClr val="FFD44B"/>
    <a:srgbClr val="BEE395"/>
    <a:srgbClr val="FFFFCC"/>
    <a:srgbClr val="BCF6BD"/>
    <a:srgbClr val="F6F8FC"/>
    <a:srgbClr val="FBD1FC"/>
    <a:srgbClr val="90F4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iddels stil 2 – uthev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Middels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Ingen stil, tabellrutenet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8C31-2778-40D7-A2D0-8571A923BC74}" type="datetimeFigureOut">
              <a:rPr lang="nb-NO" smtClean="0"/>
              <a:t>21.06.2026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10EB-5889-4CB3-982E-38A74B47C7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9276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8C31-2778-40D7-A2D0-8571A923BC74}" type="datetimeFigureOut">
              <a:rPr lang="nb-NO" smtClean="0"/>
              <a:t>21.06.2026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10EB-5889-4CB3-982E-38A74B47C7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528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8C31-2778-40D7-A2D0-8571A923BC74}" type="datetimeFigureOut">
              <a:rPr lang="nb-NO" smtClean="0"/>
              <a:t>21.06.2026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10EB-5889-4CB3-982E-38A74B47C7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2724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8C31-2778-40D7-A2D0-8571A923BC74}" type="datetimeFigureOut">
              <a:rPr lang="nb-NO" smtClean="0"/>
              <a:t>21.06.2026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10EB-5889-4CB3-982E-38A74B47C7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7301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8C31-2778-40D7-A2D0-8571A923BC74}" type="datetimeFigureOut">
              <a:rPr lang="nb-NO" smtClean="0"/>
              <a:t>21.06.2026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10EB-5889-4CB3-982E-38A74B47C7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1027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8C31-2778-40D7-A2D0-8571A923BC74}" type="datetimeFigureOut">
              <a:rPr lang="nb-NO" smtClean="0"/>
              <a:t>21.06.2026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10EB-5889-4CB3-982E-38A74B47C7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9162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8C31-2778-40D7-A2D0-8571A923BC74}" type="datetimeFigureOut">
              <a:rPr lang="nb-NO" smtClean="0"/>
              <a:t>21.06.2026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10EB-5889-4CB3-982E-38A74B47C7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5423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8C31-2778-40D7-A2D0-8571A923BC74}" type="datetimeFigureOut">
              <a:rPr lang="nb-NO" smtClean="0"/>
              <a:t>21.06.2026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10EB-5889-4CB3-982E-38A74B47C7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6838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8C31-2778-40D7-A2D0-8571A923BC74}" type="datetimeFigureOut">
              <a:rPr lang="nb-NO" smtClean="0"/>
              <a:t>21.06.2026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10EB-5889-4CB3-982E-38A74B47C7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8726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8C31-2778-40D7-A2D0-8571A923BC74}" type="datetimeFigureOut">
              <a:rPr lang="nb-NO" smtClean="0"/>
              <a:t>21.06.2026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10EB-5889-4CB3-982E-38A74B47C7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0202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8C31-2778-40D7-A2D0-8571A923BC74}" type="datetimeFigureOut">
              <a:rPr lang="nb-NO" smtClean="0"/>
              <a:t>21.06.2026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10EB-5889-4CB3-982E-38A74B47C7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4587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08C31-2778-40D7-A2D0-8571A923BC74}" type="datetimeFigureOut">
              <a:rPr lang="nb-NO" smtClean="0"/>
              <a:t>21.06.2026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B10EB-5889-4CB3-982E-38A74B47C7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13288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vk.no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vk.no/laer-mer/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vk.no/laer-mer/" TargetMode="Externa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vk.no/laer-mer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vk.no/laer-mer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: avrundede hjørner 5">
            <a:extLst>
              <a:ext uri="{FF2B5EF4-FFF2-40B4-BE49-F238E27FC236}">
                <a16:creationId xmlns:a16="http://schemas.microsoft.com/office/drawing/2014/main" id="{8BBC88D6-02FA-87F2-E5F5-B0AA5E8EF215}"/>
              </a:ext>
            </a:extLst>
          </p:cNvPr>
          <p:cNvSpPr/>
          <p:nvPr/>
        </p:nvSpPr>
        <p:spPr>
          <a:xfrm>
            <a:off x="2656632" y="3326352"/>
            <a:ext cx="4068917" cy="1998486"/>
          </a:xfrm>
          <a:prstGeom prst="roundRect">
            <a:avLst>
              <a:gd name="adj" fmla="val 20175"/>
            </a:avLst>
          </a:prstGeom>
          <a:solidFill>
            <a:srgbClr val="BCF6B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748E1FB-6BAC-2254-737D-C44BF82E2B75}"/>
              </a:ext>
            </a:extLst>
          </p:cNvPr>
          <p:cNvSpPr txBox="1"/>
          <p:nvPr/>
        </p:nvSpPr>
        <p:spPr>
          <a:xfrm>
            <a:off x="2639686" y="3378108"/>
            <a:ext cx="406891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kern="0" dirty="0">
                <a:solidFill>
                  <a:srgbClr val="0070C0"/>
                </a:solidFill>
                <a:latin typeface="Arial" panose="020B0604020202020204" pitchFamily="34" charset="0"/>
              </a:rPr>
              <a:t>Session 8: </a:t>
            </a:r>
            <a:br>
              <a:rPr lang="en-US" sz="2800" kern="0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sz="2800" kern="0" dirty="0">
                <a:solidFill>
                  <a:srgbClr val="0070C0"/>
                </a:solidFill>
                <a:latin typeface="Arial" panose="020B0604020202020204" pitchFamily="34" charset="0"/>
              </a:rPr>
              <a:t>Developing Sensitivity and Empathy, and Living From the Heart</a:t>
            </a:r>
          </a:p>
        </p:txBody>
      </p:sp>
      <p:sp>
        <p:nvSpPr>
          <p:cNvPr id="7" name="TekstSylinder 27">
            <a:extLst>
              <a:ext uri="{FF2B5EF4-FFF2-40B4-BE49-F238E27FC236}">
                <a16:creationId xmlns:a16="http://schemas.microsoft.com/office/drawing/2014/main" id="{0BAE8361-966F-EE1E-A2BF-518E01D6FB51}"/>
              </a:ext>
            </a:extLst>
          </p:cNvPr>
          <p:cNvSpPr txBox="1"/>
          <p:nvPr/>
        </p:nvSpPr>
        <p:spPr>
          <a:xfrm>
            <a:off x="2857354" y="5585140"/>
            <a:ext cx="5657995" cy="996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3200" kern="1200" dirty="0">
                <a:solidFill>
                  <a:srgbClr val="FF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Calibri" panose="020F0502020204030204" pitchFamily="34" charset="0"/>
              </a:rPr>
              <a:t>Heart Room </a:t>
            </a:r>
            <a:r>
              <a:rPr lang="nb-NO" sz="3200" dirty="0" err="1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nb-NO" sz="3200" kern="1200" dirty="0" err="1">
                <a:solidFill>
                  <a:srgbClr val="FF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Calibri" panose="020F0502020204030204" pitchFamily="34" charset="0"/>
              </a:rPr>
              <a:t>elf-development</a:t>
            </a:r>
            <a:r>
              <a:rPr lang="nb-NO" sz="3200" kern="1200" dirty="0">
                <a:solidFill>
                  <a:srgbClr val="FF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3200" dirty="0">
                <a:solidFill>
                  <a:srgbClr val="FF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nb-NO" sz="3200" kern="1200" dirty="0">
                <a:solidFill>
                  <a:srgbClr val="FF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Calibri" panose="020F0502020204030204" pitchFamily="34" charset="0"/>
              </a:rPr>
              <a:t>chool </a:t>
            </a:r>
            <a:r>
              <a:rPr lang="nb-NO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hjerterommet.no</a:t>
            </a:r>
            <a:endParaRPr lang="nb-NO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BC824C6D-0FD4-F17F-6C30-2986185CEF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56"/>
          <a:stretch/>
        </p:blipFill>
        <p:spPr>
          <a:xfrm>
            <a:off x="1250366" y="5517151"/>
            <a:ext cx="1406267" cy="1173730"/>
          </a:xfrm>
          <a:prstGeom prst="rect">
            <a:avLst/>
          </a:prstGeom>
        </p:spPr>
      </p:pic>
      <p:sp>
        <p:nvSpPr>
          <p:cNvPr id="12" name="Rektangel: avrundede hjørner 11">
            <a:extLst>
              <a:ext uri="{FF2B5EF4-FFF2-40B4-BE49-F238E27FC236}">
                <a16:creationId xmlns:a16="http://schemas.microsoft.com/office/drawing/2014/main" id="{463BE5F6-264A-868C-1FB6-C436F5E68860}"/>
              </a:ext>
            </a:extLst>
          </p:cNvPr>
          <p:cNvSpPr/>
          <p:nvPr/>
        </p:nvSpPr>
        <p:spPr>
          <a:xfrm>
            <a:off x="1784195" y="452140"/>
            <a:ext cx="5575610" cy="2302077"/>
          </a:xfrm>
          <a:prstGeom prst="roundRect">
            <a:avLst/>
          </a:prstGeom>
          <a:solidFill>
            <a:srgbClr val="F0F7E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89D26236-21AE-60D0-37D3-BEAFAA1339DE}"/>
              </a:ext>
            </a:extLst>
          </p:cNvPr>
          <p:cNvSpPr/>
          <p:nvPr/>
        </p:nvSpPr>
        <p:spPr>
          <a:xfrm>
            <a:off x="1784195" y="484412"/>
            <a:ext cx="5575610" cy="20774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nb-NO" sz="900" b="1" kern="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n-US" sz="3200" b="1" kern="0" dirty="0">
                <a:solidFill>
                  <a:srgbClr val="0070C0"/>
                </a:solidFill>
                <a:latin typeface="Arial" panose="020B0604020202020204" pitchFamily="34" charset="0"/>
              </a:rPr>
              <a:t>Life guidance for our time</a:t>
            </a:r>
          </a:p>
          <a:p>
            <a:pPr algn="ctr">
              <a:spcAft>
                <a:spcPts val="0"/>
              </a:spcAft>
            </a:pPr>
            <a:r>
              <a:rPr lang="en-US" sz="2400" kern="0" dirty="0">
                <a:latin typeface="Arial" panose="020B0604020202020204" pitchFamily="34" charset="0"/>
              </a:rPr>
              <a:t>Lecture series for increased life mastery and enjoyment of life</a:t>
            </a:r>
          </a:p>
          <a:p>
            <a:pPr algn="ctr">
              <a:spcAft>
                <a:spcPts val="0"/>
              </a:spcAft>
            </a:pPr>
            <a:endParaRPr lang="en-US" sz="1600" kern="0" dirty="0">
              <a:latin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n-US" sz="2400" kern="0" dirty="0">
                <a:latin typeface="Arial" panose="020B0604020202020204" pitchFamily="34" charset="0"/>
              </a:rPr>
              <a:t>Course instructor: Per Hjalmar Svae</a:t>
            </a:r>
            <a:endParaRPr lang="nb-NO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102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Sylinder 12">
            <a:extLst>
              <a:ext uri="{FF2B5EF4-FFF2-40B4-BE49-F238E27FC236}">
                <a16:creationId xmlns:a16="http://schemas.microsoft.com/office/drawing/2014/main" id="{02EF635B-E5E7-2DD1-93A1-51DF3685EBE3}"/>
              </a:ext>
            </a:extLst>
          </p:cNvPr>
          <p:cNvSpPr txBox="1"/>
          <p:nvPr/>
        </p:nvSpPr>
        <p:spPr>
          <a:xfrm>
            <a:off x="619277" y="194940"/>
            <a:ext cx="8350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Empathy – How to Do It in Practice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F645DDF8-4BD1-6609-DA37-DC3765B3908B}"/>
              </a:ext>
            </a:extLst>
          </p:cNvPr>
          <p:cNvSpPr txBox="1"/>
          <p:nvPr/>
        </p:nvSpPr>
        <p:spPr>
          <a:xfrm>
            <a:off x="493490" y="917912"/>
            <a:ext cx="847657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/>
              <a:t>Attunement</a:t>
            </a:r>
            <a:endParaRPr lang="nb-NO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Keep focus on the other, listen and notice</a:t>
            </a:r>
            <a:endParaRPr lang="nb-NO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Look the other in the eyes, an appropriate amount</a:t>
            </a:r>
            <a:endParaRPr lang="nb-NO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What is the person saying?</a:t>
            </a:r>
            <a:endParaRPr lang="nb-NO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What is the facial expression? </a:t>
            </a:r>
            <a:r>
              <a:rPr lang="nb-NO" sz="2000" dirty="0"/>
              <a:t>Body </a:t>
            </a:r>
            <a:r>
              <a:rPr lang="nb-NO" sz="2000" dirty="0" err="1"/>
              <a:t>language</a:t>
            </a:r>
            <a:r>
              <a:rPr lang="nb-NO" sz="2000" dirty="0"/>
              <a:t>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Can you “read” any feelings from what you observe?</a:t>
            </a:r>
            <a:endParaRPr lang="nb-NO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What feelings and motivations lie behind? What is said “between the lines”?</a:t>
            </a:r>
            <a:endParaRPr lang="nb-NO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Try to put yourself in and feel the other’s situation (</a:t>
            </a:r>
            <a:r>
              <a:rPr lang="en-GB" sz="2000" dirty="0" err="1"/>
              <a:t>attunement</a:t>
            </a:r>
            <a:r>
              <a:rPr lang="en-GB" sz="2000" dirty="0"/>
              <a:t>)</a:t>
            </a:r>
            <a:endParaRPr lang="nb-NO" sz="2000" b="1" dirty="0"/>
          </a:p>
          <a:p>
            <a:pPr>
              <a:spcBef>
                <a:spcPts val="600"/>
              </a:spcBef>
            </a:pPr>
            <a:r>
              <a:rPr lang="nb-NO" sz="2000" b="1" dirty="0" err="1"/>
              <a:t>Empathy</a:t>
            </a:r>
            <a:r>
              <a:rPr lang="nb-NO" sz="2000" b="1" dirty="0"/>
              <a:t> – </a:t>
            </a:r>
            <a:r>
              <a:rPr lang="nb-NO" sz="2000" b="1" dirty="0" err="1"/>
              <a:t>Follow</a:t>
            </a:r>
            <a:r>
              <a:rPr lang="nb-NO" sz="2000" b="1" dirty="0"/>
              <a:t> – Understand – </a:t>
            </a:r>
            <a:r>
              <a:rPr lang="nb-NO" sz="2000" b="1" dirty="0" err="1"/>
              <a:t>Feel</a:t>
            </a:r>
            <a:r>
              <a:rPr lang="nb-NO" sz="2000" b="1" dirty="0"/>
              <a:t> </a:t>
            </a:r>
            <a:r>
              <a:rPr lang="nb-NO" sz="2000" b="1" dirty="0" err="1"/>
              <a:t>with</a:t>
            </a:r>
            <a:endParaRPr lang="nb-NO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Nod, make small sounds to show you hear and follow</a:t>
            </a:r>
            <a:endParaRPr lang="nb-NO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Ask follow‑up questions of factual or emotional nature (not mental)</a:t>
            </a:r>
            <a:endParaRPr lang="nb-NO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Express compassion for the other’s situation, experience, and feelings (empathy)</a:t>
            </a:r>
            <a:endParaRPr lang="en-GB" sz="2000" b="1" dirty="0"/>
          </a:p>
          <a:p>
            <a:pPr>
              <a:spcBef>
                <a:spcPts val="600"/>
              </a:spcBef>
            </a:pPr>
            <a:r>
              <a:rPr lang="en-GB" sz="2000" b="1" dirty="0"/>
              <a:t>Rule:</a:t>
            </a:r>
            <a:r>
              <a:rPr lang="en-GB" sz="2000" dirty="0"/>
              <a:t> </a:t>
            </a:r>
            <a:r>
              <a:rPr lang="en-GB" sz="2000" i="1" dirty="0"/>
              <a:t>Adress the feeling first</a:t>
            </a:r>
            <a:r>
              <a:rPr lang="en-GB" sz="2000" dirty="0"/>
              <a:t>, then you may address the issue.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First </a:t>
            </a:r>
            <a:r>
              <a:rPr lang="en-GB" sz="2000" dirty="0" err="1"/>
              <a:t>adress</a:t>
            </a:r>
            <a:r>
              <a:rPr lang="en-GB" sz="2000" dirty="0"/>
              <a:t> the feeling — listening, showing empathy and compassion.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Only afterwards can you address the issue, when the other is ready for it (That is: In the window of tolerance again).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22885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Sylinder 7">
            <a:extLst>
              <a:ext uri="{FF2B5EF4-FFF2-40B4-BE49-F238E27FC236}">
                <a16:creationId xmlns:a16="http://schemas.microsoft.com/office/drawing/2014/main" id="{FEECDECF-678E-66FE-927D-56E6B8501C6F}"/>
              </a:ext>
            </a:extLst>
          </p:cNvPr>
          <p:cNvSpPr txBox="1"/>
          <p:nvPr/>
        </p:nvSpPr>
        <p:spPr>
          <a:xfrm>
            <a:off x="0" y="270671"/>
            <a:ext cx="9144000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en-US" sz="3200" dirty="0"/>
              <a:t>Living From the Heart and </a:t>
            </a:r>
            <a:br>
              <a:rPr lang="en-US" sz="3200" dirty="0"/>
            </a:br>
            <a:r>
              <a:rPr lang="en-US" sz="3200" dirty="0"/>
              <a:t>Being a Fellow Human Being</a:t>
            </a:r>
            <a:endParaRPr lang="nb-NO" sz="3200" dirty="0"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285AB667-7B78-48FA-44C6-DF036B86BF3A}"/>
              </a:ext>
            </a:extLst>
          </p:cNvPr>
          <p:cNvSpPr txBox="1"/>
          <p:nvPr/>
        </p:nvSpPr>
        <p:spPr>
          <a:xfrm>
            <a:off x="332917" y="3611536"/>
            <a:ext cx="8478163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Focus:</a:t>
            </a:r>
            <a:r>
              <a:rPr lang="en-GB" sz="2000" dirty="0"/>
              <a:t> Having good intentions and doing your best in all relationships.</a:t>
            </a:r>
          </a:p>
          <a:p>
            <a:pPr>
              <a:spcBef>
                <a:spcPts val="600"/>
              </a:spcBef>
            </a:pPr>
            <a:r>
              <a:rPr lang="en-GB" sz="2000" b="1" dirty="0" err="1"/>
              <a:t>Center</a:t>
            </a:r>
            <a:r>
              <a:rPr lang="en-GB" sz="2000" b="1" dirty="0"/>
              <a:t> of guidance:</a:t>
            </a:r>
            <a:r>
              <a:rPr lang="en-GB" sz="2000" dirty="0"/>
              <a:t> Heart‑based considerations, heart feelings, goodwill, and high ethics.</a:t>
            </a:r>
            <a:endParaRPr lang="nb-NO" sz="2000" dirty="0"/>
          </a:p>
          <a:p>
            <a:pPr>
              <a:spcBef>
                <a:spcPts val="600"/>
              </a:spcBef>
            </a:pPr>
            <a:r>
              <a:rPr lang="nb-NO" sz="2000" b="1" dirty="0" err="1"/>
              <a:t>Characteristics</a:t>
            </a:r>
            <a:r>
              <a:rPr lang="nb-NO" sz="2000" b="1" dirty="0"/>
              <a:t>:</a:t>
            </a:r>
            <a:endParaRPr lang="nb-NO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Both‑and thinking; trying to consider several things at once</a:t>
            </a:r>
            <a:endParaRPr lang="nb-NO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Both‑and actions; caring for others </a:t>
            </a:r>
            <a:r>
              <a:rPr lang="en-GB" sz="2000" i="1" dirty="0"/>
              <a:t>and</a:t>
            </a:r>
            <a:r>
              <a:rPr lang="en-GB" sz="2000" dirty="0"/>
              <a:t> yourself</a:t>
            </a:r>
            <a:endParaRPr lang="nb-NO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Able to remain an independent individual despite close, mutual relationships</a:t>
            </a:r>
            <a:endParaRPr lang="nb-NO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Able to make good judgments, say wise things, and make good decisions</a:t>
            </a:r>
            <a:endParaRPr lang="nb-NO" sz="2000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099B2A4-FF17-1AE5-D23D-7443F2067B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2566"/>
          <a:stretch>
            <a:fillRect/>
          </a:stretch>
        </p:blipFill>
        <p:spPr>
          <a:xfrm>
            <a:off x="2112856" y="1530425"/>
            <a:ext cx="4918287" cy="189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121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60235-C8BA-0E93-6EA2-17C9DF254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>
            <a:extLst>
              <a:ext uri="{FF2B5EF4-FFF2-40B4-BE49-F238E27FC236}">
                <a16:creationId xmlns:a16="http://schemas.microsoft.com/office/drawing/2014/main" id="{F5266325-12E3-F730-BEDD-70D2F0863650}"/>
              </a:ext>
            </a:extLst>
          </p:cNvPr>
          <p:cNvSpPr txBox="1"/>
          <p:nvPr/>
        </p:nvSpPr>
        <p:spPr>
          <a:xfrm>
            <a:off x="957532" y="5037957"/>
            <a:ext cx="7039155" cy="146193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GB" sz="2400" dirty="0"/>
              <a:t>You can view ordinary conversation as a card game:</a:t>
            </a:r>
            <a:endParaRPr lang="nb-NO" sz="24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Everyone has a stack of cards.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Before too long, you must play a card — otherwise you’re out.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Playing a card = saying something.</a:t>
            </a:r>
            <a:endParaRPr lang="nb-NO" sz="2000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46407ACF-75AD-EDC3-4218-4D14357BE4EA}"/>
              </a:ext>
            </a:extLst>
          </p:cNvPr>
          <p:cNvSpPr txBox="1"/>
          <p:nvPr/>
        </p:nvSpPr>
        <p:spPr>
          <a:xfrm>
            <a:off x="0" y="160475"/>
            <a:ext cx="9143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3685" indent="-273685" algn="ctr">
              <a:spcBef>
                <a:spcPts val="2050"/>
              </a:spcBef>
              <a:spcAft>
                <a:spcPts val="1200"/>
              </a:spcAft>
            </a:pP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Heart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Communication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vs.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Ordinary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Conversation</a:t>
            </a:r>
            <a:endParaRPr lang="nb-NO" sz="3200" kern="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1C5F3BA7-A313-B14E-76E4-19364EC5B252}"/>
              </a:ext>
            </a:extLst>
          </p:cNvPr>
          <p:cNvSpPr txBox="1"/>
          <p:nvPr/>
        </p:nvSpPr>
        <p:spPr>
          <a:xfrm>
            <a:off x="862852" y="1021861"/>
            <a:ext cx="7798069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Ordinary conversation is often fragmented and self‑assertive</a:t>
            </a:r>
          </a:p>
          <a:p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People take the word, grab the word, even before others are finished.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You must be </a:t>
            </a:r>
            <a:r>
              <a:rPr lang="en-GB" sz="2000" i="1" dirty="0"/>
              <a:t>ON</a:t>
            </a:r>
            <a:r>
              <a:rPr lang="en-GB" sz="2000" dirty="0"/>
              <a:t>, constantly saying something to stay in the game.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What is said often does not follow up what the previous person said.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If you don’t speak for a while, you fall out of the conversation.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For others, it is as if you are no longer there.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The talk is about being included, being funny, being informed, etc.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GB" sz="2000" dirty="0"/>
              <a:t>Everyone asserts themselves in the competition for attention.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GB" sz="2000" dirty="0"/>
              <a:t>It is extremely rare that someone brings back those who have dropped out.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18544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3F3DB-C171-7759-904D-974C4141D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DB5C3C1B-BC57-E674-151F-C3E09AA31C40}"/>
              </a:ext>
            </a:extLst>
          </p:cNvPr>
          <p:cNvSpPr txBox="1"/>
          <p:nvPr/>
        </p:nvSpPr>
        <p:spPr>
          <a:xfrm>
            <a:off x="641687" y="1266353"/>
            <a:ext cx="8215874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Focus exclusively on feelings, not the issue</a:t>
            </a:r>
            <a:endParaRPr lang="nb-NO" sz="2000" dirty="0"/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Facts (the situation) are mentioned only as background for the feelings</a:t>
            </a:r>
            <a:endParaRPr lang="nb-NO" sz="2000" dirty="0"/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Focus on the essential and the real</a:t>
            </a:r>
            <a:endParaRPr lang="nb-NO" sz="2000" dirty="0"/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Let the word be like a ball rolled gently back and forth</a:t>
            </a:r>
            <a:endParaRPr lang="nb-NO" sz="2000" dirty="0"/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Present what you say without pushing it</a:t>
            </a:r>
            <a:endParaRPr lang="nb-NO" sz="2000" dirty="0"/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The other picks it up and lets it sink in</a:t>
            </a:r>
            <a:endParaRPr lang="nb-NO" sz="2000" dirty="0"/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Then comes the other’s response: a sound, a question, a few words…</a:t>
            </a:r>
            <a:endParaRPr lang="nb-NO" sz="2000" dirty="0"/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Every response follows up what the other said</a:t>
            </a:r>
            <a:endParaRPr lang="nb-NO" sz="2000" dirty="0"/>
          </a:p>
          <a:p>
            <a:pPr>
              <a:spcBef>
                <a:spcPts val="600"/>
              </a:spcBef>
            </a:pPr>
            <a:r>
              <a:rPr lang="en-GB" sz="2000" dirty="0"/>
              <a:t>This can be mutual or caregiving heart contact:</a:t>
            </a:r>
            <a:endParaRPr lang="nb-NO" sz="2000" dirty="0"/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b="1" dirty="0"/>
              <a:t>Mutual heart contact:</a:t>
            </a:r>
            <a:r>
              <a:rPr lang="en-GB" sz="2000" dirty="0"/>
              <a:t> both speak from the adult part of the psyche</a:t>
            </a:r>
            <a:endParaRPr lang="nb-NO" sz="2000" dirty="0"/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b="1" dirty="0"/>
              <a:t>Caregiving heart contact:</a:t>
            </a:r>
            <a:r>
              <a:rPr lang="en-GB" sz="2000" dirty="0"/>
              <a:t> one is overwhelmed and functions from the child part; the other </a:t>
            </a:r>
            <a:r>
              <a:rPr lang="en-GB" dirty="0"/>
              <a:t>gives care like a “parent”</a:t>
            </a:r>
            <a:endParaRPr lang="nb-NO" dirty="0"/>
          </a:p>
        </p:txBody>
      </p:sp>
      <p:pic>
        <p:nvPicPr>
          <p:cNvPr id="1026" name="Picture 2" descr="hjerte symbol kjærlighet' Kopp | Spreadshirt">
            <a:extLst>
              <a:ext uri="{FF2B5EF4-FFF2-40B4-BE49-F238E27FC236}">
                <a16:creationId xmlns:a16="http://schemas.microsoft.com/office/drawing/2014/main" id="{975EA6EF-FC9E-8999-8895-5C1A27A42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110" y="352538"/>
            <a:ext cx="2216279" cy="221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A8106AB4-38A0-3FB8-ED6C-2F77B1161EFD}"/>
              </a:ext>
            </a:extLst>
          </p:cNvPr>
          <p:cNvSpPr txBox="1"/>
          <p:nvPr/>
        </p:nvSpPr>
        <p:spPr>
          <a:xfrm>
            <a:off x="308611" y="189135"/>
            <a:ext cx="685452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3685" indent="-273685" algn="ctr">
              <a:spcBef>
                <a:spcPts val="2050"/>
              </a:spcBef>
              <a:spcAft>
                <a:spcPts val="1200"/>
              </a:spcAft>
            </a:pP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Being a Fellow Human Being Who Creates Heart Connection</a:t>
            </a:r>
            <a:endParaRPr lang="nb-NO" sz="3200" kern="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01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DCDA028A-AB26-BE5E-7210-67BCF62312F4}"/>
              </a:ext>
            </a:extLst>
          </p:cNvPr>
          <p:cNvSpPr txBox="1"/>
          <p:nvPr/>
        </p:nvSpPr>
        <p:spPr>
          <a:xfrm>
            <a:off x="393192" y="1504365"/>
            <a:ext cx="8503920" cy="4771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Jorunn: 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 are you? It’s a pretty tough situation you’re in now.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Magnus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Well, I guess I’m okay…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Jorunn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Yes, in a way you probably are. But how are you </a:t>
            </a:r>
            <a:r>
              <a:rPr lang="en-GB" sz="1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really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Magnus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Really? Uh… well. Actually, I’m quite angry at Fredrik for pushing me out of the company.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Jorunn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Yes, that must have felt like a betrayal…?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Magnus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YES! It’s terrible that someone can do something like that!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Jorunn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Do you also feel sadness that your friendship is over? You were childhood friends. You had so many great trips, parties, and other things together.</a:t>
            </a:r>
            <a:endParaRPr lang="nb-NO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Now Jorunn has managed to get through Magnus’s mask, and he begins to cry.</a:t>
            </a:r>
            <a:b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Sadness is deeper than anger, and tears can release and heal what has happened inside Magnus, even if the outer situation cannot be repaired.</a:t>
            </a:r>
            <a:endParaRPr lang="nb-NO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206A5AF5-0A74-B31A-D9ED-6B7753835CEA}"/>
              </a:ext>
            </a:extLst>
          </p:cNvPr>
          <p:cNvSpPr txBox="1"/>
          <p:nvPr/>
        </p:nvSpPr>
        <p:spPr>
          <a:xfrm>
            <a:off x="429768" y="469926"/>
            <a:ext cx="8302752" cy="630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3200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Example of Heart‑Based Communication</a:t>
            </a:r>
            <a:endParaRPr lang="nb-NO" sz="3200" kern="100" dirty="0">
              <a:solidFill>
                <a:srgbClr val="C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6BA32-48AD-AB37-11C7-D9DD60597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E3CF1E3D-606C-EE9C-5ABD-2C66AF44A023}"/>
              </a:ext>
            </a:extLst>
          </p:cNvPr>
          <p:cNvSpPr txBox="1"/>
          <p:nvPr/>
        </p:nvSpPr>
        <p:spPr>
          <a:xfrm>
            <a:off x="210670" y="62755"/>
            <a:ext cx="87226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3685" indent="-273685" algn="ctr">
              <a:spcBef>
                <a:spcPts val="2050"/>
              </a:spcBef>
              <a:spcAft>
                <a:spcPts val="1200"/>
              </a:spcAft>
            </a:pP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Bringing the Heart Into The Communication</a:t>
            </a:r>
            <a:endParaRPr lang="nb-NO" sz="3200" kern="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D4E24598-B985-6E2E-E24A-F67088E867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294879"/>
              </p:ext>
            </p:extLst>
          </p:nvPr>
        </p:nvGraphicFramePr>
        <p:xfrm>
          <a:off x="1362636" y="2452853"/>
          <a:ext cx="6376302" cy="182787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449670">
                  <a:extLst>
                    <a:ext uri="{9D8B030D-6E8A-4147-A177-3AD203B41FA5}">
                      <a16:colId xmlns:a16="http://schemas.microsoft.com/office/drawing/2014/main" val="207239677"/>
                    </a:ext>
                  </a:extLst>
                </a:gridCol>
                <a:gridCol w="4926632">
                  <a:extLst>
                    <a:ext uri="{9D8B030D-6E8A-4147-A177-3AD203B41FA5}">
                      <a16:colId xmlns:a16="http://schemas.microsoft.com/office/drawing/2014/main" val="780969067"/>
                    </a:ext>
                  </a:extLst>
                </a:gridCol>
              </a:tblGrid>
              <a:tr h="41767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lang="nb-NO" sz="1800" kern="150" dirty="0" err="1">
                          <a:effectLst/>
                        </a:rPr>
                        <a:t>Facts</a:t>
                      </a:r>
                      <a:endParaRPr lang="nb-NO" sz="28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What is it that you hear, see, or experience?</a:t>
                      </a:r>
                      <a:endParaRPr lang="nb-NO" sz="28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6170405"/>
                  </a:ext>
                </a:extLst>
              </a:tr>
              <a:tr h="41767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lang="nb-NO" sz="1800" kern="150" dirty="0">
                          <a:effectLst/>
                        </a:rPr>
                        <a:t>Feelings</a:t>
                      </a:r>
                      <a:endParaRPr lang="nb-NO" sz="28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What do you feel in response to this?</a:t>
                      </a:r>
                      <a:endParaRPr lang="nb-NO" sz="28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64411271"/>
                  </a:ext>
                </a:extLst>
              </a:tr>
              <a:tr h="62358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lang="nb-NO" sz="1800" kern="15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Needs</a:t>
                      </a:r>
                      <a:endParaRPr lang="nb-NO" sz="2800" kern="1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What are your needs, wishes, or longings that you want to be met?</a:t>
                      </a:r>
                      <a:endParaRPr lang="nb-NO" sz="28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58509781"/>
                  </a:ext>
                </a:extLst>
              </a:tr>
              <a:tr h="22888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lang="nb-NO" sz="1800" kern="15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Request</a:t>
                      </a:r>
                      <a:endParaRPr lang="nb-NO" sz="2800" kern="1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Ask others for what you want.</a:t>
                      </a:r>
                      <a:endParaRPr lang="nb-NO" sz="28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8242853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8F5AACE-5E6E-A23B-2045-058B7E1C4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629" y="893595"/>
            <a:ext cx="6376302" cy="92333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b-NO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­</a:t>
            </a:r>
            <a:r>
              <a:rPr lang="en-GB" dirty="0"/>
              <a:t>Giraffe language is a method developed by psychologist Marshall B. Rosenberg, described in the book </a:t>
            </a:r>
            <a:r>
              <a:rPr lang="en-GB" i="1" dirty="0"/>
              <a:t>Nonviolent Communication</a:t>
            </a:r>
            <a:r>
              <a:rPr lang="en-GB" dirty="0"/>
              <a:t>. See </a:t>
            </a:r>
            <a:r>
              <a:rPr lang="en-GB" dirty="0">
                <a:hlinkClick r:id="rId2"/>
              </a:rPr>
              <a:t>ivk.no</a:t>
            </a:r>
            <a:r>
              <a:rPr lang="en-GB" dirty="0"/>
              <a:t> .</a:t>
            </a:r>
            <a:endParaRPr lang="nb-NO" dirty="0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90203527-4C1C-A34B-EFDD-F2EFB085E416}"/>
              </a:ext>
            </a:extLst>
          </p:cNvPr>
          <p:cNvSpPr txBox="1"/>
          <p:nvPr/>
        </p:nvSpPr>
        <p:spPr>
          <a:xfrm>
            <a:off x="2111372" y="1994184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nb-NO" sz="2000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EB6E814A-B5B6-98C2-222B-BE901C6BD161}"/>
              </a:ext>
            </a:extLst>
          </p:cNvPr>
          <p:cNvSpPr txBox="1"/>
          <p:nvPr/>
        </p:nvSpPr>
        <p:spPr>
          <a:xfrm>
            <a:off x="1231037" y="4608721"/>
            <a:ext cx="6972683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2400" b="1" dirty="0"/>
              <a:t>Example of expressing needs</a:t>
            </a:r>
            <a:endParaRPr lang="nb-NO" sz="2400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This week you have hardly cleaned the kitchen (fact)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I notice that I’m starting to get irritated (feeling) 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I need us to share the responsibility of keeping the kitchen tidy (need)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Could you take a larger share of the cleaning, about half? (request)</a:t>
            </a:r>
            <a:endParaRPr lang="nb-NO" dirty="0"/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5AAA7691-5B6A-A663-2C9C-6977EAC65946}"/>
              </a:ext>
            </a:extLst>
          </p:cNvPr>
          <p:cNvSpPr txBox="1"/>
          <p:nvPr/>
        </p:nvSpPr>
        <p:spPr>
          <a:xfrm>
            <a:off x="2887014" y="1994184"/>
            <a:ext cx="3243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b="1" dirty="0" err="1"/>
              <a:t>Expressing</a:t>
            </a:r>
            <a:r>
              <a:rPr lang="nb-NO" sz="2400" b="1" dirty="0"/>
              <a:t> </a:t>
            </a:r>
            <a:r>
              <a:rPr lang="nb-NO" sz="2400" b="1" dirty="0" err="1"/>
              <a:t>needs</a:t>
            </a:r>
            <a:endParaRPr lang="nb-NO" sz="2400" b="1" dirty="0"/>
          </a:p>
        </p:txBody>
      </p:sp>
    </p:spTree>
    <p:extLst>
      <p:ext uri="{BB962C8B-B14F-4D97-AF65-F5344CB8AC3E}">
        <p14:creationId xmlns:p14="http://schemas.microsoft.com/office/powerpoint/2010/main" val="330404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44B14-C0BD-0EC9-74D6-E2121BC20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5A4E793B-D043-FC3E-BFA8-DB88C49680E5}"/>
              </a:ext>
            </a:extLst>
          </p:cNvPr>
          <p:cNvSpPr txBox="1"/>
          <p:nvPr/>
        </p:nvSpPr>
        <p:spPr>
          <a:xfrm>
            <a:off x="210670" y="71720"/>
            <a:ext cx="87226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3685" indent="-273685" algn="ctr">
              <a:spcBef>
                <a:spcPts val="2050"/>
              </a:spcBef>
              <a:spcAft>
                <a:spcPts val="1200"/>
              </a:spcAft>
            </a:pP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To bring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your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heart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into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the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comunication</a:t>
            </a:r>
            <a:endParaRPr lang="nb-NO" sz="3200" kern="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D06457CF-1837-88C7-68FB-203EF1B271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057775"/>
              </p:ext>
            </p:extLst>
          </p:nvPr>
        </p:nvGraphicFramePr>
        <p:xfrm>
          <a:off x="1109680" y="1268818"/>
          <a:ext cx="7110237" cy="184044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616532">
                  <a:extLst>
                    <a:ext uri="{9D8B030D-6E8A-4147-A177-3AD203B41FA5}">
                      <a16:colId xmlns:a16="http://schemas.microsoft.com/office/drawing/2014/main" val="1076579965"/>
                    </a:ext>
                  </a:extLst>
                </a:gridCol>
                <a:gridCol w="5493705">
                  <a:extLst>
                    <a:ext uri="{9D8B030D-6E8A-4147-A177-3AD203B41FA5}">
                      <a16:colId xmlns:a16="http://schemas.microsoft.com/office/drawing/2014/main" val="2580436035"/>
                    </a:ext>
                  </a:extLst>
                </a:gridCol>
              </a:tblGrid>
              <a:tr h="4154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lang="nb-NO" sz="1800" kern="150" dirty="0" err="1">
                          <a:effectLst/>
                        </a:rPr>
                        <a:t>Facts</a:t>
                      </a:r>
                      <a:endParaRPr lang="nb-NO" sz="28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kern="150" dirty="0">
                          <a:effectLst/>
                        </a:rPr>
                        <a:t>What do you hear, see or experience in the other person?</a:t>
                      </a:r>
                      <a:endParaRPr lang="nb-NO" sz="28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73495160"/>
                  </a:ext>
                </a:extLst>
              </a:tr>
              <a:tr h="6500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lang="nb-NO" sz="1800" kern="150" dirty="0">
                          <a:effectLst/>
                        </a:rPr>
                        <a:t>Feelings</a:t>
                      </a:r>
                      <a:endParaRPr lang="nb-NO" sz="28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kern="150" dirty="0">
                          <a:effectLst/>
                        </a:rPr>
                        <a:t>What do you think that person feels from this? </a:t>
                      </a:r>
                      <a:br>
                        <a:rPr lang="en-US" sz="1800" kern="150" dirty="0">
                          <a:effectLst/>
                        </a:rPr>
                      </a:br>
                      <a:r>
                        <a:rPr lang="en-US" sz="1800" kern="150" dirty="0">
                          <a:effectLst/>
                        </a:rPr>
                        <a:t>(Asked as a question)</a:t>
                      </a:r>
                      <a:endParaRPr lang="nb-NO" sz="28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27038531"/>
                  </a:ext>
                </a:extLst>
              </a:tr>
              <a:tr h="77488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lang="nb-NO" sz="1800" kern="15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Needs</a:t>
                      </a:r>
                      <a:endParaRPr lang="nb-NO" sz="2800" kern="1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kern="150" dirty="0">
                          <a:effectLst/>
                        </a:rPr>
                        <a:t>What do you think is the other person's underlying need, desire, or longing? (Asked as a question)</a:t>
                      </a:r>
                      <a:endParaRPr lang="nb-NO" sz="28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38876265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FAF13AA7-CDFB-C635-2516-F27B8C700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6105" y="709785"/>
            <a:ext cx="395985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2784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2784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2784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2784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2784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2784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2784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2784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2784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78438" algn="r"/>
              </a:tabLst>
            </a:pPr>
            <a:r>
              <a:rPr lang="nb-NO" altLang="nb-NO" sz="2000" b="1" dirty="0"/>
              <a:t>To live in (</a:t>
            </a:r>
            <a:r>
              <a:rPr lang="nb-NO" altLang="nb-NO" sz="2000" b="1" dirty="0" err="1"/>
              <a:t>hear</a:t>
            </a:r>
            <a:r>
              <a:rPr lang="nb-NO" altLang="nb-NO" sz="2000" b="1" dirty="0"/>
              <a:t> it – </a:t>
            </a:r>
            <a:r>
              <a:rPr lang="nb-NO" altLang="nb-NO" sz="2000" b="1" dirty="0" err="1"/>
              <a:t>feel</a:t>
            </a:r>
            <a:r>
              <a:rPr lang="nb-NO" altLang="nb-NO" sz="2000" b="1" dirty="0"/>
              <a:t> it)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1DD17EF1-4C30-80E5-5D06-68852DDB999D}"/>
              </a:ext>
            </a:extLst>
          </p:cNvPr>
          <p:cNvSpPr txBox="1"/>
          <p:nvPr/>
        </p:nvSpPr>
        <p:spPr>
          <a:xfrm>
            <a:off x="1395774" y="3268182"/>
            <a:ext cx="6824143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nb-NO" sz="2000" b="1" dirty="0" err="1"/>
              <a:t>Example</a:t>
            </a:r>
            <a:r>
              <a:rPr lang="nb-NO" sz="2000" b="1" dirty="0"/>
              <a:t> </a:t>
            </a:r>
            <a:r>
              <a:rPr lang="nb-NO" sz="2000" b="1" dirty="0" err="1"/>
              <a:t>of</a:t>
            </a:r>
            <a:r>
              <a:rPr lang="nb-NO" sz="2000" b="1" dirty="0"/>
              <a:t> </a:t>
            </a:r>
            <a:r>
              <a:rPr lang="nb-NO" sz="2000" b="1" dirty="0" err="1"/>
              <a:t>empathic</a:t>
            </a:r>
            <a:r>
              <a:rPr lang="nb-NO" sz="2000" b="1" dirty="0"/>
              <a:t> attunement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I notice It seems to me that you are quite irritated.</a:t>
            </a:r>
            <a:br>
              <a:rPr lang="en-GB" dirty="0"/>
            </a:br>
            <a:r>
              <a:rPr lang="en-GB" dirty="0"/>
              <a:t>Are you actually angry, or furious, at Kari?</a:t>
            </a:r>
            <a:br>
              <a:rPr lang="nb-NO" dirty="0"/>
            </a:br>
            <a:r>
              <a:rPr lang="en-GB" dirty="0"/>
              <a:t>… Wait for and take in the reaction:</a:t>
            </a:r>
            <a:endParaRPr lang="nb-NO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“Yes, I guess I </a:t>
            </a:r>
            <a:r>
              <a:rPr lang="en-GB" i="1" dirty="0"/>
              <a:t>am</a:t>
            </a:r>
            <a:r>
              <a:rPr lang="en-GB" dirty="0"/>
              <a:t> pretty angry at her!”</a:t>
            </a:r>
            <a:endParaRPr lang="nb-NO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Do you perhaps need and wish that she wouldn’t be so dominant?</a:t>
            </a:r>
            <a:endParaRPr lang="nb-NO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“Yes, she is/does xxx and </a:t>
            </a:r>
            <a:r>
              <a:rPr lang="en-GB" dirty="0" err="1"/>
              <a:t>yyy</a:t>
            </a:r>
            <a:r>
              <a:rPr lang="en-GB" dirty="0"/>
              <a:t> and it’s terrible!!!”</a:t>
            </a:r>
            <a:endParaRPr lang="nb-NO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Are you actually a bit sad that you can’t be more equal, good friends?</a:t>
            </a:r>
            <a:endParaRPr lang="nb-NO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“YES!”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6785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73988-75A1-B4A4-F271-306B72C62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99960AA4-73AE-51CD-6874-E0A4FB6EE84C}"/>
              </a:ext>
            </a:extLst>
          </p:cNvPr>
          <p:cNvSpPr txBox="1"/>
          <p:nvPr/>
        </p:nvSpPr>
        <p:spPr>
          <a:xfrm>
            <a:off x="1577788" y="340658"/>
            <a:ext cx="5692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List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of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Needs</a:t>
            </a:r>
            <a:endParaRPr lang="nb-NO" sz="3200" kern="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7203E7F3-641F-31A4-7DD9-B06357161885}"/>
              </a:ext>
            </a:extLst>
          </p:cNvPr>
          <p:cNvSpPr txBox="1"/>
          <p:nvPr/>
        </p:nvSpPr>
        <p:spPr>
          <a:xfrm>
            <a:off x="2172936" y="6332676"/>
            <a:ext cx="5387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Source: </a:t>
            </a:r>
            <a:r>
              <a:rPr lang="nb-NO" dirty="0">
                <a:hlinkClick r:id="rId2"/>
              </a:rPr>
              <a:t>https://www.ivk.no/laer-mer/</a:t>
            </a:r>
            <a:r>
              <a:rPr lang="nb-NO" dirty="0"/>
              <a:t>  </a:t>
            </a: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20878D57-8225-35E0-8898-CCDCEC1DFA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070383"/>
              </p:ext>
            </p:extLst>
          </p:nvPr>
        </p:nvGraphicFramePr>
        <p:xfrm>
          <a:off x="914400" y="1199064"/>
          <a:ext cx="73152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636">
                <a:tc>
                  <a:txBody>
                    <a:bodyPr/>
                    <a:lstStyle/>
                    <a:p>
                      <a:pPr algn="ctr">
                        <a:defRPr b="1"/>
                      </a:pPr>
                      <a:r>
                        <a:t>Nourishment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b="1"/>
                      </a:pPr>
                      <a:r>
                        <a:t>Safety/Trust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b="1"/>
                      </a:pPr>
                      <a:r>
                        <a:t>Calm/Tranquility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t>Touch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Protection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Relaxation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t>Movement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Predictability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Balance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t>Exercise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Continuity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Simplicity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t>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Order/Structure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Peace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t>Sleep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Reliability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Harmony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t>Recreation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Self-esteem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Self-care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t>Well-being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Confidence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Calm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Stability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Beauty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Support/Help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Silence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640">
                <a:tc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Trust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Spirituality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481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C48CF85E-E321-5D4E-3EA0-373244ACE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4C5B4AE3-9CB1-880E-FDA5-78A5EDEDA24F}"/>
              </a:ext>
            </a:extLst>
          </p:cNvPr>
          <p:cNvSpPr txBox="1"/>
          <p:nvPr/>
        </p:nvSpPr>
        <p:spPr>
          <a:xfrm>
            <a:off x="1577788" y="340658"/>
            <a:ext cx="5692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List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of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Needs</a:t>
            </a:r>
            <a:endParaRPr lang="nb-NO" sz="3200" kern="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A7BB9680-3312-73D3-B21C-0886769993D2}"/>
              </a:ext>
            </a:extLst>
          </p:cNvPr>
          <p:cNvSpPr txBox="1"/>
          <p:nvPr/>
        </p:nvSpPr>
        <p:spPr>
          <a:xfrm>
            <a:off x="2004530" y="6148010"/>
            <a:ext cx="5387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Kilde: </a:t>
            </a:r>
            <a:r>
              <a:rPr lang="nb-NO" dirty="0">
                <a:hlinkClick r:id="rId3"/>
              </a:rPr>
              <a:t>https://www.ivk.no/laer-mer/</a:t>
            </a:r>
            <a:r>
              <a:rPr lang="nb-NO" dirty="0"/>
              <a:t>  </a:t>
            </a:r>
          </a:p>
        </p:txBody>
      </p:sp>
      <p:graphicFrame>
        <p:nvGraphicFramePr>
          <p:cNvPr id="15" name="Table 2">
            <a:extLst>
              <a:ext uri="{FF2B5EF4-FFF2-40B4-BE49-F238E27FC236}">
                <a16:creationId xmlns:a16="http://schemas.microsoft.com/office/drawing/2014/main" id="{833D87DE-F9B4-E45F-C2D4-4214FCDE0B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503678"/>
              </p:ext>
            </p:extLst>
          </p:nvPr>
        </p:nvGraphicFramePr>
        <p:xfrm>
          <a:off x="914400" y="1147308"/>
          <a:ext cx="73152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279">
                <a:tc>
                  <a:txBody>
                    <a:bodyPr/>
                    <a:lstStyle/>
                    <a:p>
                      <a:pPr algn="ctr">
                        <a:defRPr b="1"/>
                      </a:pPr>
                      <a:r>
                        <a:t>Freedom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b="1"/>
                      </a:pPr>
                      <a:r>
                        <a:t>Creativity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b="1"/>
                      </a:pPr>
                      <a:r>
                        <a:t>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algn="l"/>
                      <a:r>
                        <a:rPr dirty="0"/>
                        <a:t>Authenticity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Efficiency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algn="l"/>
                      <a:r>
                        <a:t>Autonomy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Renewal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Contributing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algn="l"/>
                      <a:r>
                        <a:t>Agreement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Having fun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Celebrating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algn="l"/>
                      <a:r>
                        <a:t>Integrity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Humor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Giving/Receiving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algn="l"/>
                      <a:r>
                        <a:t>Power / Inner strength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Inspiration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Hope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algn="l"/>
                      <a:r>
                        <a:t>Self-insight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Passion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Competence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algn="l"/>
                      <a:r>
                        <a:t>Independence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Excitement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Learning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algn="l"/>
                      <a:r>
                        <a:t>Spontaneity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Challenge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Goals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algn="l"/>
                      <a:r>
                        <a:t>Openness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Exploration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Response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algn="l"/>
                      <a:r>
                        <a:t>Honesty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t>Result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5290"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dirty="0"/>
                        <a:t>Coherence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6509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C8AE4-3896-74EA-863B-1D8F23B57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BE0B90D6-1891-1E16-E9B4-35BBA72204C5}"/>
              </a:ext>
            </a:extLst>
          </p:cNvPr>
          <p:cNvSpPr txBox="1"/>
          <p:nvPr/>
        </p:nvSpPr>
        <p:spPr>
          <a:xfrm>
            <a:off x="242046" y="324831"/>
            <a:ext cx="87047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3685" indent="-273685" algn="ctr">
              <a:spcBef>
                <a:spcPts val="2050"/>
              </a:spcBef>
              <a:spcAft>
                <a:spcPts val="1200"/>
              </a:spcAft>
            </a:pP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Creating Cooperation From the Heart</a:t>
            </a:r>
            <a:endParaRPr lang="nb-NO" sz="3200" kern="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E2091C54-0B7E-00BF-2A90-3626E3C801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77"/>
          <a:stretch/>
        </p:blipFill>
        <p:spPr>
          <a:xfrm>
            <a:off x="1645920" y="1701941"/>
            <a:ext cx="5087731" cy="4779199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0B54C6D8-84A6-53E5-3777-F9CA0E4E2623}"/>
              </a:ext>
            </a:extLst>
          </p:cNvPr>
          <p:cNvSpPr txBox="1"/>
          <p:nvPr/>
        </p:nvSpPr>
        <p:spPr>
          <a:xfrm>
            <a:off x="2106050" y="1129443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400" b="1" dirty="0">
                <a:ea typeface="Times New Roman" panose="02020603050405020304" pitchFamily="18" charset="0"/>
              </a:rPr>
              <a:t>The Heart Solution Method</a:t>
            </a:r>
            <a:endParaRPr lang="nb-NO" sz="2400" dirty="0"/>
          </a:p>
        </p:txBody>
      </p:sp>
      <p:pic>
        <p:nvPicPr>
          <p:cNvPr id="2050" name="Picture 2" descr="Mål og vekt - Oppskriftskroken">
            <a:extLst>
              <a:ext uri="{FF2B5EF4-FFF2-40B4-BE49-F238E27FC236}">
                <a16:creationId xmlns:a16="http://schemas.microsoft.com/office/drawing/2014/main" id="{C476CBE6-7955-A155-4933-1ED847912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64" y="2619375"/>
            <a:ext cx="320302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7F3889A2-5ABA-9089-E451-184A2882C935}"/>
              </a:ext>
            </a:extLst>
          </p:cNvPr>
          <p:cNvSpPr txBox="1"/>
          <p:nvPr/>
        </p:nvSpPr>
        <p:spPr>
          <a:xfrm>
            <a:off x="3300548" y="2219265"/>
            <a:ext cx="198271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b="1" dirty="0"/>
              <a:t>Heavenly goals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F42D1507-FAA1-6DA0-E61A-306B70BDEF7B}"/>
              </a:ext>
            </a:extLst>
          </p:cNvPr>
          <p:cNvSpPr txBox="1"/>
          <p:nvPr/>
        </p:nvSpPr>
        <p:spPr>
          <a:xfrm>
            <a:off x="3828719" y="5289619"/>
            <a:ext cx="715941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nb-NO" sz="2800" b="1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FBFF8C1-8727-8C44-BE6C-FA1F146EBF93}"/>
              </a:ext>
            </a:extLst>
          </p:cNvPr>
          <p:cNvSpPr txBox="1"/>
          <p:nvPr/>
        </p:nvSpPr>
        <p:spPr>
          <a:xfrm>
            <a:off x="3479894" y="4582101"/>
            <a:ext cx="1507743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b="1" dirty="0" err="1"/>
              <a:t>Earthly</a:t>
            </a:r>
            <a:r>
              <a:rPr lang="nb-NO" sz="2000" b="1" dirty="0"/>
              <a:t> </a:t>
            </a:r>
            <a:r>
              <a:rPr lang="nb-NO" sz="2000" b="1" dirty="0" err="1"/>
              <a:t>possibilities</a:t>
            </a:r>
            <a:endParaRPr lang="nb-NO" sz="2000" b="1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049F6E7B-E0F3-F869-C386-27916F430D54}"/>
              </a:ext>
            </a:extLst>
          </p:cNvPr>
          <p:cNvSpPr txBox="1"/>
          <p:nvPr/>
        </p:nvSpPr>
        <p:spPr>
          <a:xfrm>
            <a:off x="2841195" y="3102292"/>
            <a:ext cx="1345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000" b="1" dirty="0"/>
              <a:t>My </a:t>
            </a:r>
            <a:r>
              <a:rPr lang="nb-NO" sz="2000" b="1" dirty="0" err="1"/>
              <a:t>needs</a:t>
            </a:r>
            <a:endParaRPr lang="nb-NO" sz="2000" b="1" dirty="0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1F709F86-486B-E953-D6B6-64366179F9D3}"/>
              </a:ext>
            </a:extLst>
          </p:cNvPr>
          <p:cNvSpPr txBox="1"/>
          <p:nvPr/>
        </p:nvSpPr>
        <p:spPr>
          <a:xfrm>
            <a:off x="4104460" y="3102292"/>
            <a:ext cx="1563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000" b="1" dirty="0"/>
              <a:t>Your </a:t>
            </a:r>
            <a:r>
              <a:rPr lang="nb-NO" sz="2000" b="1" dirty="0" err="1"/>
              <a:t>needs</a:t>
            </a:r>
            <a:endParaRPr lang="nb-NO" sz="2000" b="1" dirty="0"/>
          </a:p>
        </p:txBody>
      </p:sp>
    </p:spTree>
    <p:extLst>
      <p:ext uri="{BB962C8B-B14F-4D97-AF65-F5344CB8AC3E}">
        <p14:creationId xmlns:p14="http://schemas.microsoft.com/office/powerpoint/2010/main" val="497038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Sylinder 12">
            <a:extLst>
              <a:ext uri="{FF2B5EF4-FFF2-40B4-BE49-F238E27FC236}">
                <a16:creationId xmlns:a16="http://schemas.microsoft.com/office/drawing/2014/main" id="{02EF635B-E5E7-2DD1-93A1-51DF3685EBE3}"/>
              </a:ext>
            </a:extLst>
          </p:cNvPr>
          <p:cNvSpPr txBox="1"/>
          <p:nvPr/>
        </p:nvSpPr>
        <p:spPr>
          <a:xfrm>
            <a:off x="1631361" y="368645"/>
            <a:ext cx="5603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Developing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Sensitivity</a:t>
            </a:r>
            <a:endParaRPr lang="nb-NO" sz="3200" kern="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F645DDF8-4BD1-6609-DA37-DC3765B3908B}"/>
              </a:ext>
            </a:extLst>
          </p:cNvPr>
          <p:cNvSpPr txBox="1"/>
          <p:nvPr/>
        </p:nvSpPr>
        <p:spPr>
          <a:xfrm>
            <a:off x="1089211" y="1346100"/>
            <a:ext cx="696557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There is a difference between </a:t>
            </a:r>
            <a:r>
              <a:rPr lang="en-GB" sz="2400" i="1" dirty="0"/>
              <a:t>feelings</a:t>
            </a:r>
            <a:r>
              <a:rPr lang="en-GB" sz="2400" dirty="0"/>
              <a:t> and </a:t>
            </a:r>
            <a:r>
              <a:rPr lang="en-GB" sz="2400" i="1" dirty="0"/>
              <a:t>emotions</a:t>
            </a:r>
            <a:r>
              <a:rPr lang="en-GB" sz="2400" dirty="0"/>
              <a:t>.</a:t>
            </a:r>
            <a:endParaRPr lang="nb-NO" sz="2400" dirty="0"/>
          </a:p>
          <a:p>
            <a:endParaRPr lang="en-GB" b="1" dirty="0"/>
          </a:p>
          <a:p>
            <a:r>
              <a:rPr lang="en-GB" sz="2000" b="1" dirty="0"/>
              <a:t>Emotions</a:t>
            </a:r>
            <a:endParaRPr lang="en-GB" sz="2000" dirty="0"/>
          </a:p>
          <a:p>
            <a:r>
              <a:rPr lang="en-GB" sz="2000" dirty="0"/>
              <a:t>Strong emotional reactions when you are triggered by something.</a:t>
            </a:r>
          </a:p>
          <a:p>
            <a:pPr marL="742950" lvl="1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GB" dirty="0"/>
              <a:t>The emotional brain (the mammalian brain) and the survival brain (the reptile brain) take control of the psyche, unconsciously and automatically.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dirty="0"/>
              <a:t>For example: irritated, angry, jealous, frustrated, embarrassed, annoyed.</a:t>
            </a:r>
            <a:endParaRPr lang="nb-NO" dirty="0"/>
          </a:p>
          <a:p>
            <a:endParaRPr lang="en-GB" b="1" dirty="0"/>
          </a:p>
          <a:p>
            <a:r>
              <a:rPr lang="en-GB" sz="2000" b="1" dirty="0"/>
              <a:t>Feelings</a:t>
            </a:r>
            <a:br>
              <a:rPr lang="en-GB" sz="2000" dirty="0"/>
            </a:br>
            <a:r>
              <a:rPr lang="en-GB" sz="2000" dirty="0"/>
              <a:t>More subtle feelings you can notice when you are not triggered.</a:t>
            </a:r>
          </a:p>
          <a:p>
            <a:pPr marL="742950" lvl="1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GB" dirty="0"/>
              <a:t>You are calm and safe so that one of the higher control </a:t>
            </a:r>
            <a:r>
              <a:rPr lang="en-GB" dirty="0" err="1"/>
              <a:t>centers</a:t>
            </a:r>
            <a:r>
              <a:rPr lang="en-GB" dirty="0"/>
              <a:t> is in charge: the “thinking brain,” the heart, the soul, the spirit.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dirty="0"/>
              <a:t>For example: happy, sad, tired, energized, longing for, etc.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5767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A75F9DEE-5AE1-3071-3E60-AAF7E9818D77}"/>
              </a:ext>
            </a:extLst>
          </p:cNvPr>
          <p:cNvSpPr txBox="1"/>
          <p:nvPr/>
        </p:nvSpPr>
        <p:spPr>
          <a:xfrm>
            <a:off x="914399" y="629108"/>
            <a:ext cx="7961746" cy="5937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Couple Planning Their Summer Vacation</a:t>
            </a:r>
            <a:endParaRPr lang="nb-NO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buNone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Their </a:t>
            </a:r>
            <a:r>
              <a:rPr lang="en-GB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“heavenly goal” 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is to meet both partners’ needs as well as possible.</a:t>
            </a:r>
            <a:endParaRPr lang="nb-NO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buNone/>
            </a:pPr>
            <a:r>
              <a:rPr lang="nb-NO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</a:t>
            </a:r>
            <a:r>
              <a:rPr lang="nb-NO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wife’s</a:t>
            </a:r>
            <a:r>
              <a:rPr lang="nb-NO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b-NO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needs</a:t>
            </a:r>
            <a:r>
              <a:rPr lang="nb-NO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nb-NO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Get a real break from everyday life in rainy Bergen.</a:t>
            </a:r>
            <a:endParaRPr lang="nb-NO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Get a taste of “the sweet life”.</a:t>
            </a:r>
            <a:endParaRPr lang="nb-NO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buNone/>
            </a:pPr>
            <a:r>
              <a:rPr lang="nb-NO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</a:t>
            </a:r>
            <a:r>
              <a:rPr lang="nb-NO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husband’s</a:t>
            </a:r>
            <a:r>
              <a:rPr lang="nb-NO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b-NO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needs</a:t>
            </a:r>
            <a:r>
              <a:rPr lang="nb-NO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nb-NO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 such an expensive vacation that it requires overtime or creates debt.</a:t>
            </a:r>
            <a:endParaRPr lang="nb-NO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Relax without having to visit many museums and attractions.</a:t>
            </a:r>
            <a:endParaRPr lang="nb-NO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buNone/>
            </a:pPr>
            <a:r>
              <a:rPr lang="nb-NO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Their</a:t>
            </a:r>
            <a:r>
              <a:rPr lang="nb-NO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b-NO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suggestions</a:t>
            </a:r>
            <a:r>
              <a:rPr lang="nb-NO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nb-NO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Cabin vacation in Norway combined with restaurant visits and an exclusive spa experience.</a:t>
            </a:r>
            <a:endParaRPr lang="nb-NO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Trip to southern Europe early in the season when travel is cheaper, without too many excursions; the wife may take some excursions alone.</a:t>
            </a:r>
            <a:endParaRPr lang="nb-NO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Sensual “southern trip” with romantic meals in the apartment, a visit to a romantic restaurant, affection and swimming — no excursions.</a:t>
            </a:r>
            <a:endParaRPr lang="nb-NO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buNone/>
            </a:pPr>
            <a:r>
              <a:rPr lang="en-GB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Evaluation</a:t>
            </a:r>
            <a:br>
              <a:rPr lang="en-GB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hen they have a good and creative dialogue about what to choose.</a:t>
            </a:r>
            <a:endParaRPr lang="nb-NO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58DE456D-9AED-D935-FF0B-7BDEB1033B72}"/>
              </a:ext>
            </a:extLst>
          </p:cNvPr>
          <p:cNvSpPr txBox="1"/>
          <p:nvPr/>
        </p:nvSpPr>
        <p:spPr>
          <a:xfrm>
            <a:off x="219633" y="43577"/>
            <a:ext cx="87047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3685" indent="-273685" algn="ctr">
              <a:spcBef>
                <a:spcPts val="2050"/>
              </a:spcBef>
              <a:spcAft>
                <a:spcPts val="1200"/>
              </a:spcAft>
            </a:pP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Example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using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The Heart Solution Method</a:t>
            </a:r>
          </a:p>
        </p:txBody>
      </p:sp>
    </p:spTree>
    <p:extLst>
      <p:ext uri="{BB962C8B-B14F-4D97-AF65-F5344CB8AC3E}">
        <p14:creationId xmlns:p14="http://schemas.microsoft.com/office/powerpoint/2010/main" val="83466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5F02D-204A-87FD-A5BE-1765A3CB3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jertet">
            <a:extLst>
              <a:ext uri="{FF2B5EF4-FFF2-40B4-BE49-F238E27FC236}">
                <a16:creationId xmlns:a16="http://schemas.microsoft.com/office/drawing/2014/main" id="{87317CE8-D303-D4E7-5475-E484C7616C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25" b="19895"/>
          <a:stretch/>
        </p:blipFill>
        <p:spPr bwMode="auto">
          <a:xfrm>
            <a:off x="3182671" y="1362466"/>
            <a:ext cx="2267870" cy="709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0834ACCB-978B-57AB-4B83-089270685768}"/>
              </a:ext>
            </a:extLst>
          </p:cNvPr>
          <p:cNvSpPr txBox="1"/>
          <p:nvPr/>
        </p:nvSpPr>
        <p:spPr>
          <a:xfrm>
            <a:off x="76200" y="63718"/>
            <a:ext cx="86897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3685" indent="-273685" algn="ctr">
              <a:spcBef>
                <a:spcPts val="2050"/>
              </a:spcBef>
              <a:spcAft>
                <a:spcPts val="1200"/>
              </a:spcAft>
            </a:pP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Living From the Heart Is About Two Things</a:t>
            </a:r>
            <a:endParaRPr lang="nb-NO" sz="3200" kern="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2BC0F0EA-F1A6-FB72-A783-E4E362E86519}"/>
              </a:ext>
            </a:extLst>
          </p:cNvPr>
          <p:cNvSpPr txBox="1"/>
          <p:nvPr/>
        </p:nvSpPr>
        <p:spPr>
          <a:xfrm>
            <a:off x="1243703" y="2184036"/>
            <a:ext cx="6240297" cy="13696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nb-NO" sz="2400" b="1" dirty="0">
                <a:solidFill>
                  <a:srgbClr val="FF0000"/>
                </a:solidFill>
                <a:ea typeface="Times New Roman" panose="02020603050405020304" pitchFamily="18" charset="0"/>
              </a:rPr>
              <a:t>Loving </a:t>
            </a:r>
            <a:r>
              <a:rPr lang="nb-NO" sz="2400" b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yourself</a:t>
            </a:r>
            <a:endParaRPr lang="nb-NO" sz="2400" b="1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en-GB" i="1" dirty="0"/>
              <a:t>Desire, need, wish, and longing </a:t>
            </a:r>
            <a:r>
              <a:rPr lang="en-GB" dirty="0"/>
              <a:t>are the words the heart uses to speak to you. By listening to and following them, you live from the heart = </a:t>
            </a:r>
            <a:r>
              <a:rPr lang="en-GB" i="1" dirty="0"/>
              <a:t>self‑care and self‑realization.</a:t>
            </a:r>
            <a:endParaRPr lang="nb-NO" sz="2000" i="1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8F05D86-410F-D3D3-D47F-6A85F60810C3}"/>
              </a:ext>
            </a:extLst>
          </p:cNvPr>
          <p:cNvSpPr txBox="1"/>
          <p:nvPr/>
        </p:nvSpPr>
        <p:spPr>
          <a:xfrm>
            <a:off x="1290063" y="5476742"/>
            <a:ext cx="6066932" cy="1277273"/>
          </a:xfrm>
          <a:prstGeom prst="rect">
            <a:avLst/>
          </a:prstGeom>
          <a:solidFill>
            <a:srgbClr val="BCF6BD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If you focus on staying connected to and functioning from the heart in daily life, your heart will open more and more.</a:t>
            </a:r>
          </a:p>
          <a:p>
            <a:pPr>
              <a:spcAft>
                <a:spcPts val="600"/>
              </a:spcAft>
            </a:pPr>
            <a:r>
              <a:rPr lang="en-GB" dirty="0"/>
              <a:t>(Because what you give energy grows, and what you don’t give energy diminishes.)</a:t>
            </a:r>
            <a:endParaRPr lang="nb-NO" dirty="0"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AAEB065-942B-619B-D61F-F4723F71DB5D}"/>
              </a:ext>
            </a:extLst>
          </p:cNvPr>
          <p:cNvSpPr txBox="1"/>
          <p:nvPr/>
        </p:nvSpPr>
        <p:spPr>
          <a:xfrm>
            <a:off x="1777303" y="747039"/>
            <a:ext cx="5173096" cy="523220"/>
          </a:xfrm>
          <a:prstGeom prst="rect">
            <a:avLst/>
          </a:prstGeom>
          <a:solidFill>
            <a:srgbClr val="D2FED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Blackadder ITC" panose="04020505050007020D02" pitchFamily="82" charset="0"/>
                <a:ea typeface="Times New Roman" panose="02020603050405020304" pitchFamily="18" charset="0"/>
              </a:rPr>
              <a:t>Love your neighbor as yourself</a:t>
            </a:r>
            <a:r>
              <a:rPr lang="nb-NO" sz="2800" dirty="0">
                <a:effectLst/>
                <a:latin typeface="Blackadder ITC" panose="04020505050007020D02" pitchFamily="82" charset="0"/>
                <a:ea typeface="Times New Roman" panose="02020603050405020304" pitchFamily="18" charset="0"/>
              </a:rPr>
              <a:t>! (</a:t>
            </a:r>
            <a:r>
              <a:rPr lang="nb-NO" sz="2800" dirty="0">
                <a:latin typeface="Blackadder ITC" panose="04020505050007020D02" pitchFamily="82" charset="0"/>
                <a:ea typeface="Times New Roman" panose="02020603050405020304" pitchFamily="18" charset="0"/>
              </a:rPr>
              <a:t>J</a:t>
            </a:r>
            <a:r>
              <a:rPr lang="nb-NO" sz="2800" dirty="0">
                <a:effectLst/>
                <a:latin typeface="Blackadder ITC" panose="04020505050007020D02" pitchFamily="82" charset="0"/>
                <a:ea typeface="Times New Roman" panose="02020603050405020304" pitchFamily="18" charset="0"/>
              </a:rPr>
              <a:t>esus)</a:t>
            </a:r>
            <a:endParaRPr lang="nb-NO" sz="2800" dirty="0">
              <a:latin typeface="Blackadder ITC" panose="04020505050007020D02" pitchFamily="82" charset="0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F2900E9D-2A49-28B6-760C-55C61546F2F5}"/>
              </a:ext>
            </a:extLst>
          </p:cNvPr>
          <p:cNvSpPr txBox="1"/>
          <p:nvPr/>
        </p:nvSpPr>
        <p:spPr>
          <a:xfrm>
            <a:off x="1243703" y="3830389"/>
            <a:ext cx="6275295" cy="14003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nb-NO" sz="2400" b="1" dirty="0">
                <a:solidFill>
                  <a:srgbClr val="FF0000"/>
                </a:solidFill>
              </a:rPr>
              <a:t>Loving </a:t>
            </a:r>
            <a:r>
              <a:rPr lang="nb-NO" sz="2400" b="1" dirty="0" err="1">
                <a:solidFill>
                  <a:srgbClr val="FF0000"/>
                </a:solidFill>
              </a:rPr>
              <a:t>others</a:t>
            </a:r>
            <a:endParaRPr lang="nb-NO" sz="2400" b="1" dirty="0">
              <a:solidFill>
                <a:srgbClr val="FF0000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nb-NO" sz="2000" dirty="0">
                <a:effectLst/>
                <a:ea typeface="Times New Roman" panose="02020603050405020304" pitchFamily="18" charset="0"/>
              </a:rPr>
              <a:t>Å </a:t>
            </a:r>
            <a:r>
              <a:rPr lang="en-GB" dirty="0"/>
              <a:t>Being a good fellow human being means letting nature’s demands and others’ needs matter as much as your own, both in daily life and in difficult decisions.</a:t>
            </a:r>
            <a:endParaRPr lang="nb-NO" sz="2000" dirty="0">
              <a:ea typeface="Times New Roman" panose="02020603050405020304" pitchFamily="18" charset="0"/>
            </a:endParaRP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AF8C0685-B40F-BC81-98D7-02082E92B16C}"/>
              </a:ext>
            </a:extLst>
          </p:cNvPr>
          <p:cNvGrpSpPr/>
          <p:nvPr/>
        </p:nvGrpSpPr>
        <p:grpSpPr>
          <a:xfrm>
            <a:off x="7179200" y="4897054"/>
            <a:ext cx="1586753" cy="1389529"/>
            <a:chOff x="6956609" y="403412"/>
            <a:chExt cx="1586753" cy="1389529"/>
          </a:xfrm>
        </p:grpSpPr>
        <p:sp>
          <p:nvSpPr>
            <p:cNvPr id="11" name="Sekskant 10">
              <a:extLst>
                <a:ext uri="{FF2B5EF4-FFF2-40B4-BE49-F238E27FC236}">
                  <a16:creationId xmlns:a16="http://schemas.microsoft.com/office/drawing/2014/main" id="{6A55EF55-8A7A-3D9F-6F6D-12651B50F727}"/>
                </a:ext>
              </a:extLst>
            </p:cNvPr>
            <p:cNvSpPr/>
            <p:nvPr/>
          </p:nvSpPr>
          <p:spPr>
            <a:xfrm>
              <a:off x="6956609" y="403412"/>
              <a:ext cx="1586753" cy="1389529"/>
            </a:xfrm>
            <a:prstGeom prst="hexagon">
              <a:avLst/>
            </a:prstGeom>
            <a:solidFill>
              <a:srgbClr val="FFFFC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" name="TekstSylinder 11">
              <a:extLst>
                <a:ext uri="{FF2B5EF4-FFF2-40B4-BE49-F238E27FC236}">
                  <a16:creationId xmlns:a16="http://schemas.microsoft.com/office/drawing/2014/main" id="{C9E33497-C819-9149-1F2F-62A2389FD049}"/>
                </a:ext>
              </a:extLst>
            </p:cNvPr>
            <p:cNvSpPr txBox="1"/>
            <p:nvPr/>
          </p:nvSpPr>
          <p:spPr>
            <a:xfrm>
              <a:off x="7064190" y="537084"/>
              <a:ext cx="14253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600" dirty="0" err="1"/>
                <a:t>Where</a:t>
              </a:r>
              <a:r>
                <a:rPr lang="nb-NO" sz="1600" dirty="0"/>
                <a:t> </a:t>
              </a:r>
              <a:r>
                <a:rPr lang="nb-NO" sz="1600" dirty="0" err="1"/>
                <a:t>attention</a:t>
              </a:r>
              <a:r>
                <a:rPr lang="nb-NO" sz="1600" dirty="0"/>
                <a:t> </a:t>
              </a:r>
              <a:r>
                <a:rPr lang="nb-NO" sz="1600" dirty="0" err="1"/>
                <a:t>goes</a:t>
              </a:r>
              <a:r>
                <a:rPr lang="nb-NO" sz="1600" dirty="0"/>
                <a:t>, </a:t>
              </a:r>
              <a:r>
                <a:rPr lang="nb-NO" sz="1600" dirty="0" err="1"/>
                <a:t>energy</a:t>
              </a:r>
              <a:r>
                <a:rPr lang="nb-NO" sz="1600" dirty="0"/>
                <a:t> </a:t>
              </a:r>
              <a:r>
                <a:rPr lang="nb-NO" sz="1600" dirty="0" err="1"/>
                <a:t>flows</a:t>
              </a:r>
              <a:r>
                <a:rPr lang="nb-NO" sz="1600" dirty="0"/>
                <a:t>, so it </a:t>
              </a:r>
              <a:r>
                <a:rPr lang="nb-NO" sz="1600" dirty="0" err="1"/>
                <a:t>grows</a:t>
              </a:r>
              <a:r>
                <a:rPr lang="nb-NO" sz="1600" dirty="0"/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179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4E3A5A3D-63B8-4D12-365C-0BB640D4B2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491052"/>
              </p:ext>
            </p:extLst>
          </p:nvPr>
        </p:nvGraphicFramePr>
        <p:xfrm>
          <a:off x="1761563" y="2091180"/>
          <a:ext cx="5225163" cy="3307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54944">
                  <a:extLst>
                    <a:ext uri="{9D8B030D-6E8A-4147-A177-3AD203B41FA5}">
                      <a16:colId xmlns:a16="http://schemas.microsoft.com/office/drawing/2014/main" val="782291527"/>
                    </a:ext>
                  </a:extLst>
                </a:gridCol>
                <a:gridCol w="2870219">
                  <a:extLst>
                    <a:ext uri="{9D8B030D-6E8A-4147-A177-3AD203B41FA5}">
                      <a16:colId xmlns:a16="http://schemas.microsoft.com/office/drawing/2014/main" val="15961782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/>
                        <a:t>Kulturelt trinn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b="1" dirty="0"/>
                        <a:t>Oppfatning av kjærlighet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639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5. Spiritual </a:t>
                      </a:r>
                      <a:r>
                        <a:rPr lang="nb-NO" dirty="0" err="1"/>
                        <a:t>Culture</a:t>
                      </a:r>
                      <a:endParaRPr lang="nb-NO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Care for the whole, </a:t>
                      </a:r>
                      <a:br>
                        <a:rPr lang="en-US" dirty="0"/>
                      </a:br>
                      <a:r>
                        <a:rPr lang="en-US" dirty="0"/>
                        <a:t>Serving effort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090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4. Heart </a:t>
                      </a:r>
                      <a:r>
                        <a:rPr lang="nb-NO" dirty="0" err="1"/>
                        <a:t>Culture</a:t>
                      </a:r>
                      <a:endParaRPr lang="nb-NO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Mutual listening and care + Loving the other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086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3. </a:t>
                      </a:r>
                      <a:r>
                        <a:rPr lang="nb-NO" dirty="0" err="1"/>
                        <a:t>Democratic</a:t>
                      </a:r>
                      <a:r>
                        <a:rPr lang="nb-NO" dirty="0"/>
                        <a:t> </a:t>
                      </a:r>
                      <a:r>
                        <a:rPr lang="nb-NO" dirty="0" err="1"/>
                        <a:t>Culture</a:t>
                      </a:r>
                      <a:endParaRPr lang="nb-NO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Fulfilling one's duty + good dialogue, good friendship and cooperation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289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2. «Medieval </a:t>
                      </a:r>
                      <a:r>
                        <a:rPr lang="nb-NO" dirty="0" err="1"/>
                        <a:t>Culture</a:t>
                      </a:r>
                      <a:r>
                        <a:rPr lang="nb-NO" dirty="0"/>
                        <a:t>»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 err="1"/>
                        <a:t>Obedience</a:t>
                      </a:r>
                      <a:endParaRPr lang="nb-NO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005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1. «Viking </a:t>
                      </a:r>
                      <a:r>
                        <a:rPr lang="nb-NO" dirty="0" err="1"/>
                        <a:t>Culture</a:t>
                      </a:r>
                      <a:r>
                        <a:rPr lang="nb-NO" dirty="0"/>
                        <a:t>»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Total </a:t>
                      </a:r>
                      <a:r>
                        <a:rPr lang="nb-NO" dirty="0" err="1"/>
                        <a:t>lojality</a:t>
                      </a:r>
                      <a:endParaRPr lang="nb-NO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575818"/>
                  </a:ext>
                </a:extLst>
              </a:tr>
            </a:tbl>
          </a:graphicData>
        </a:graphic>
      </p:graphicFrame>
      <p:sp>
        <p:nvSpPr>
          <p:cNvPr id="3" name="TekstSylinder 2">
            <a:extLst>
              <a:ext uri="{FF2B5EF4-FFF2-40B4-BE49-F238E27FC236}">
                <a16:creationId xmlns:a16="http://schemas.microsoft.com/office/drawing/2014/main" id="{D9CC2248-ACE4-E3F7-BF4C-674BAF7ED3AB}"/>
              </a:ext>
            </a:extLst>
          </p:cNvPr>
          <p:cNvSpPr txBox="1"/>
          <p:nvPr/>
        </p:nvSpPr>
        <p:spPr>
          <a:xfrm>
            <a:off x="621435" y="528028"/>
            <a:ext cx="738430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3685" indent="-273685" algn="ctr">
              <a:spcBef>
                <a:spcPts val="2050"/>
              </a:spcBef>
              <a:spcAft>
                <a:spcPts val="1200"/>
              </a:spcAft>
            </a:pP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Perception of Love at </a:t>
            </a:r>
            <a:b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Different Cultural Stages</a:t>
            </a:r>
            <a:endParaRPr lang="nb-NO" sz="3200" kern="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46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ACD55-5A6B-7388-153E-1E89E75AF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69FE2BF2-0D8B-16A7-600E-C33DAC83D7BD}"/>
              </a:ext>
            </a:extLst>
          </p:cNvPr>
          <p:cNvSpPr txBox="1"/>
          <p:nvPr/>
        </p:nvSpPr>
        <p:spPr>
          <a:xfrm>
            <a:off x="264459" y="136680"/>
            <a:ext cx="86150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To develop high ethics</a:t>
            </a:r>
            <a:b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that make you walk the talk</a:t>
            </a:r>
            <a:endParaRPr lang="nb-NO" sz="3200" kern="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928BB079-F12B-5C3E-3EFA-8DB56E93CF7E}"/>
              </a:ext>
            </a:extLst>
          </p:cNvPr>
          <p:cNvSpPr txBox="1"/>
          <p:nvPr/>
        </p:nvSpPr>
        <p:spPr>
          <a:xfrm>
            <a:off x="1770395" y="1574421"/>
            <a:ext cx="5132430" cy="1831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auto">
              <a:spcBef>
                <a:spcPts val="6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sz="2400" kern="150" dirty="0">
                <a:ea typeface="Times New Roman" panose="02020603050405020304" pitchFamily="18" charset="0"/>
              </a:rPr>
              <a:t>The masculine side of living from the heart is having high ethics.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sz="2000" kern="150" dirty="0">
                <a:ea typeface="Times New Roman" panose="02020603050405020304" pitchFamily="18" charset="0"/>
              </a:rPr>
              <a:t>This ethic is about principles and behavior that prevent you from letting your emotions and lower reactions affect others.</a:t>
            </a:r>
            <a:endParaRPr lang="nb-NO" sz="2000" kern="15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053341E8-398A-E50F-D466-EA62F605B068}"/>
              </a:ext>
            </a:extLst>
          </p:cNvPr>
          <p:cNvSpPr txBox="1"/>
          <p:nvPr/>
        </p:nvSpPr>
        <p:spPr>
          <a:xfrm>
            <a:off x="1484733" y="3869732"/>
            <a:ext cx="6174533" cy="20928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lvl="0" indent="-342900" fontAlgn="auto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kern="150" dirty="0">
                <a:ea typeface="Times New Roman" panose="02020603050405020304" pitchFamily="18" charset="0"/>
              </a:rPr>
              <a:t>For example, if you are subjected to something unfair and unreasonable and become angry at those behind it, you do not let this anger take its toll on them.</a:t>
            </a:r>
          </a:p>
          <a:p>
            <a:pPr marL="342900" lvl="0" indent="-342900" fontAlgn="auto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kern="150" dirty="0">
                <a:ea typeface="Times New Roman" panose="02020603050405020304" pitchFamily="18" charset="0"/>
              </a:rPr>
              <a:t>Instead, you seek inner peace and tranquility within yourself, so that you can calmly and objectively come to an appropriate response as a mature adult.</a:t>
            </a:r>
            <a:endParaRPr lang="nb-NO" sz="2000" kern="15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83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E43779B9-7D14-6106-5E3A-579001B73D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022801"/>
              </p:ext>
            </p:extLst>
          </p:nvPr>
        </p:nvGraphicFramePr>
        <p:xfrm>
          <a:off x="568170" y="890973"/>
          <a:ext cx="8114192" cy="554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31250">
                  <a:extLst>
                    <a:ext uri="{9D8B030D-6E8A-4147-A177-3AD203B41FA5}">
                      <a16:colId xmlns:a16="http://schemas.microsoft.com/office/drawing/2014/main" val="3851457524"/>
                    </a:ext>
                  </a:extLst>
                </a:gridCol>
                <a:gridCol w="2737862">
                  <a:extLst>
                    <a:ext uri="{9D8B030D-6E8A-4147-A177-3AD203B41FA5}">
                      <a16:colId xmlns:a16="http://schemas.microsoft.com/office/drawing/2014/main" val="1619579244"/>
                    </a:ext>
                  </a:extLst>
                </a:gridCol>
                <a:gridCol w="3045080">
                  <a:extLst>
                    <a:ext uri="{9D8B030D-6E8A-4147-A177-3AD203B41FA5}">
                      <a16:colId xmlns:a16="http://schemas.microsoft.com/office/drawing/2014/main" val="6225837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2000" b="1" dirty="0"/>
                        <a:t>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b="1" dirty="0" err="1"/>
                        <a:t>Fear</a:t>
                      </a:r>
                      <a:r>
                        <a:rPr lang="nb-NO" sz="2000" b="1" dirty="0"/>
                        <a:t> = </a:t>
                      </a:r>
                      <a:r>
                        <a:rPr lang="nb-NO" sz="2000" b="1" dirty="0" err="1"/>
                        <a:t>Worse</a:t>
                      </a:r>
                      <a:br>
                        <a:rPr lang="nb-NO" sz="2000" b="1" dirty="0"/>
                      </a:br>
                      <a:r>
                        <a:rPr lang="nb-NO" sz="1800" b="0" dirty="0" err="1"/>
                        <a:t>Motivation</a:t>
                      </a:r>
                      <a:r>
                        <a:rPr lang="nb-NO" sz="1800" b="0" dirty="0"/>
                        <a:t> </a:t>
                      </a:r>
                      <a:br>
                        <a:rPr lang="nb-NO" sz="1800" b="0" dirty="0"/>
                      </a:br>
                      <a:r>
                        <a:rPr lang="nb-NO" sz="1800" b="0" dirty="0"/>
                        <a:t>from 1. and 2. </a:t>
                      </a:r>
                      <a:r>
                        <a:rPr lang="nb-NO" sz="1800" b="0" dirty="0" err="1"/>
                        <a:t>level</a:t>
                      </a:r>
                      <a:endParaRPr lang="nb-NO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b="1" dirty="0" err="1"/>
                        <a:t>Safety</a:t>
                      </a:r>
                      <a:r>
                        <a:rPr lang="nb-NO" sz="2000" b="1" dirty="0"/>
                        <a:t> = Better</a:t>
                      </a:r>
                    </a:p>
                    <a:p>
                      <a:pPr algn="ctr"/>
                      <a:r>
                        <a:rPr lang="nb-NO" sz="1800" b="0" dirty="0" err="1"/>
                        <a:t>Motivation</a:t>
                      </a:r>
                      <a:br>
                        <a:rPr lang="nb-NO" sz="1800" b="0" dirty="0"/>
                      </a:br>
                      <a:r>
                        <a:rPr lang="nb-NO" sz="1800" b="0" dirty="0"/>
                        <a:t>from 3. and 4. </a:t>
                      </a:r>
                      <a:r>
                        <a:rPr lang="nb-NO" sz="1800" b="0" dirty="0" err="1"/>
                        <a:t>level</a:t>
                      </a:r>
                      <a:endParaRPr lang="nb-NO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160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000" b="1" dirty="0"/>
                        <a:t>5. Spiritual </a:t>
                      </a:r>
                      <a:r>
                        <a:rPr lang="nb-NO" sz="2000" b="1" dirty="0" err="1"/>
                        <a:t>Culture</a:t>
                      </a:r>
                      <a:endParaRPr lang="nb-NO" sz="2000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Being taken by fear, distrust and greed, and breathing this into the world.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Having courage, trust in the good, and goodwill, and breathing this into the world.</a:t>
                      </a:r>
                      <a:endParaRPr lang="nb-NO" sz="16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679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000" b="1" dirty="0"/>
                        <a:t>4. Heart </a:t>
                      </a:r>
                      <a:r>
                        <a:rPr lang="nb-NO" sz="2000" b="1" dirty="0" err="1"/>
                        <a:t>Culture</a:t>
                      </a:r>
                      <a:endParaRPr lang="nb-NO" sz="2000" b="1" dirty="0"/>
                    </a:p>
                  </a:txBody>
                  <a:tcPr anchor="ctr">
                    <a:solidFill>
                      <a:srgbClr val="BEE39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Closed heart = Egoism. Forgetting to think of others. Wishing others harm.</a:t>
                      </a:r>
                    </a:p>
                  </a:txBody>
                  <a:tcPr>
                    <a:solidFill>
                      <a:srgbClr val="BEE39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Open heart = Equal weight on own and others’ needs. Listening communication. Seeking heart‑based solutions.</a:t>
                      </a:r>
                      <a:endParaRPr lang="nb-NO" sz="1600" dirty="0"/>
                    </a:p>
                  </a:txBody>
                  <a:tcPr>
                    <a:solidFill>
                      <a:srgbClr val="BEE3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4418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000" b="1" dirty="0"/>
                        <a:t>3. </a:t>
                      </a:r>
                      <a:r>
                        <a:rPr lang="nb-NO" sz="2000" b="1" dirty="0" err="1"/>
                        <a:t>Democratic</a:t>
                      </a:r>
                      <a:br>
                        <a:rPr lang="nb-NO" sz="2000" b="1" dirty="0"/>
                      </a:br>
                      <a:r>
                        <a:rPr lang="nb-NO" sz="2000" b="1" dirty="0"/>
                        <a:t>     </a:t>
                      </a:r>
                      <a:r>
                        <a:rPr lang="nb-NO" sz="2000" b="1" dirty="0" err="1"/>
                        <a:t>Culture</a:t>
                      </a:r>
                      <a:r>
                        <a:rPr lang="nb-NO" sz="2000" b="1" dirty="0"/>
                        <a:t> </a:t>
                      </a:r>
                    </a:p>
                  </a:txBody>
                  <a:tcPr anchor="ctr">
                    <a:solidFill>
                      <a:srgbClr val="FFFF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One‑sidedness, irrationality, lies, distortion, exaggeration, minimization.</a:t>
                      </a:r>
                    </a:p>
                  </a:txBody>
                  <a:tcPr>
                    <a:solidFill>
                      <a:srgbClr val="FFFF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Calm and balanced conversation. Democratic decisions. Clear agreements and rules.</a:t>
                      </a:r>
                      <a:endParaRPr lang="nb-NO" sz="1600" dirty="0"/>
                    </a:p>
                  </a:txBody>
                  <a:tcPr>
                    <a:solidFill>
                      <a:srgbClr val="FFFF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491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000" b="1" dirty="0"/>
                        <a:t>2. Medieval </a:t>
                      </a:r>
                      <a:r>
                        <a:rPr lang="nb-NO" sz="2000" b="1" dirty="0" err="1"/>
                        <a:t>Culture</a:t>
                      </a:r>
                      <a:endParaRPr lang="nb-NO" sz="2000" b="1" dirty="0"/>
                    </a:p>
                  </a:txBody>
                  <a:tcPr anchor="ctr"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Emotional, overly intense communication; anger, scolding, condemning, ridiculing, alliance‑building.</a:t>
                      </a:r>
                    </a:p>
                  </a:txBody>
                  <a:tcPr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Balance of power. Respecting boundaries. Agreements and compromises everyone benefits from</a:t>
                      </a:r>
                      <a:r>
                        <a:rPr lang="nb-NO" sz="1600" dirty="0"/>
                        <a:t>.</a:t>
                      </a:r>
                    </a:p>
                  </a:txBody>
                  <a:tcPr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126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000" b="1" dirty="0"/>
                        <a:t>1. Viking </a:t>
                      </a:r>
                      <a:r>
                        <a:rPr lang="nb-NO" sz="2000" b="1" dirty="0" err="1"/>
                        <a:t>Culture</a:t>
                      </a:r>
                      <a:endParaRPr lang="nb-NO" sz="2000" b="1" dirty="0"/>
                    </a:p>
                  </a:txBody>
                  <a:tcPr anchor="ctr"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Physical, psychological or economic violence and threats.</a:t>
                      </a:r>
                    </a:p>
                  </a:txBody>
                  <a:tcPr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Cooperating to meet everyone’s needs. Following agreements and rules</a:t>
                      </a:r>
                      <a:endParaRPr lang="nb-NO" sz="1600" dirty="0"/>
                    </a:p>
                  </a:txBody>
                  <a:tcPr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644442"/>
                  </a:ext>
                </a:extLst>
              </a:tr>
            </a:tbl>
          </a:graphicData>
        </a:graphic>
      </p:graphicFrame>
      <p:sp>
        <p:nvSpPr>
          <p:cNvPr id="2" name="TekstSylinder 1">
            <a:extLst>
              <a:ext uri="{FF2B5EF4-FFF2-40B4-BE49-F238E27FC236}">
                <a16:creationId xmlns:a16="http://schemas.microsoft.com/office/drawing/2014/main" id="{76B943DC-00F1-305D-AF94-F33B8D61F469}"/>
              </a:ext>
            </a:extLst>
          </p:cNvPr>
          <p:cNvSpPr txBox="1"/>
          <p:nvPr/>
        </p:nvSpPr>
        <p:spPr>
          <a:xfrm>
            <a:off x="133166" y="97134"/>
            <a:ext cx="8854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Communication in different ways and levels</a:t>
            </a:r>
            <a:endParaRPr lang="nb-NO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5531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Bilde 25">
            <a:extLst>
              <a:ext uri="{FF2B5EF4-FFF2-40B4-BE49-F238E27FC236}">
                <a16:creationId xmlns:a16="http://schemas.microsoft.com/office/drawing/2014/main" id="{7D5CDC2F-4200-57DE-6267-04370C417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5386" y="1008827"/>
            <a:ext cx="2585325" cy="2826330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51E3C321-FCCA-6632-2311-4C905D41E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1337" y="4679497"/>
            <a:ext cx="2701529" cy="2035582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86703F2E-33FE-17B2-7D7A-1D570A14C604}"/>
              </a:ext>
            </a:extLst>
          </p:cNvPr>
          <p:cNvSpPr txBox="1"/>
          <p:nvPr/>
        </p:nvSpPr>
        <p:spPr>
          <a:xfrm>
            <a:off x="0" y="39309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Going up, or down low as an emergency response</a:t>
            </a:r>
            <a:endParaRPr lang="nb-NO" sz="3200" dirty="0">
              <a:solidFill>
                <a:srgbClr val="C00000"/>
              </a:solidFill>
            </a:endParaRPr>
          </a:p>
        </p:txBody>
      </p:sp>
      <p:sp>
        <p:nvSpPr>
          <p:cNvPr id="7" name="Snakkeboble: rektangel med avrundede hjørner 6">
            <a:extLst>
              <a:ext uri="{FF2B5EF4-FFF2-40B4-BE49-F238E27FC236}">
                <a16:creationId xmlns:a16="http://schemas.microsoft.com/office/drawing/2014/main" id="{EB2309CA-2139-EA23-B017-DEC086DA5A52}"/>
              </a:ext>
            </a:extLst>
          </p:cNvPr>
          <p:cNvSpPr/>
          <p:nvPr/>
        </p:nvSpPr>
        <p:spPr>
          <a:xfrm>
            <a:off x="3859305" y="1810870"/>
            <a:ext cx="1990165" cy="555812"/>
          </a:xfrm>
          <a:prstGeom prst="wedgeRoundRectCallout">
            <a:avLst>
              <a:gd name="adj1" fmla="val 73827"/>
              <a:gd name="adj2" fmla="val 13646"/>
              <a:gd name="adj3" fmla="val 1666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err="1">
                <a:solidFill>
                  <a:schemeClr val="tx1"/>
                </a:solidFill>
              </a:rPr>
              <a:t>Reaction</a:t>
            </a:r>
            <a:r>
              <a:rPr lang="nb-NO" dirty="0">
                <a:solidFill>
                  <a:schemeClr val="tx1"/>
                </a:solidFill>
              </a:rPr>
              <a:t> </a:t>
            </a:r>
            <a:r>
              <a:rPr lang="nb-NO" dirty="0" err="1">
                <a:solidFill>
                  <a:schemeClr val="tx1"/>
                </a:solidFill>
              </a:rPr>
              <a:t>on</a:t>
            </a:r>
            <a:r>
              <a:rPr lang="nb-NO" dirty="0">
                <a:solidFill>
                  <a:schemeClr val="tx1"/>
                </a:solidFill>
              </a:rPr>
              <a:t> </a:t>
            </a:r>
            <a:r>
              <a:rPr lang="nb-NO" dirty="0" err="1">
                <a:solidFill>
                  <a:schemeClr val="tx1"/>
                </a:solidFill>
              </a:rPr>
              <a:t>the</a:t>
            </a:r>
            <a:r>
              <a:rPr lang="nb-NO" dirty="0">
                <a:solidFill>
                  <a:schemeClr val="tx1"/>
                </a:solidFill>
              </a:rPr>
              <a:t> spiritual </a:t>
            </a:r>
            <a:r>
              <a:rPr lang="nb-NO" dirty="0" err="1">
                <a:solidFill>
                  <a:schemeClr val="tx1"/>
                </a:solidFill>
              </a:rPr>
              <a:t>level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8" name="Snakkeboble: rektangel med avrundede hjørner 7">
            <a:extLst>
              <a:ext uri="{FF2B5EF4-FFF2-40B4-BE49-F238E27FC236}">
                <a16:creationId xmlns:a16="http://schemas.microsoft.com/office/drawing/2014/main" id="{FD2D213C-0E2E-6B38-E45F-3C31FE6AEF1F}"/>
              </a:ext>
            </a:extLst>
          </p:cNvPr>
          <p:cNvSpPr/>
          <p:nvPr/>
        </p:nvSpPr>
        <p:spPr>
          <a:xfrm>
            <a:off x="3881717" y="2644587"/>
            <a:ext cx="1990165" cy="555812"/>
          </a:xfrm>
          <a:prstGeom prst="wedgeRoundRectCallout">
            <a:avLst>
              <a:gd name="adj1" fmla="val 76503"/>
              <a:gd name="adj2" fmla="val 12049"/>
              <a:gd name="adj3" fmla="val 1666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err="1">
                <a:solidFill>
                  <a:schemeClr val="tx1"/>
                </a:solidFill>
              </a:rPr>
              <a:t>Reaction</a:t>
            </a:r>
            <a:r>
              <a:rPr lang="nb-NO" dirty="0">
                <a:solidFill>
                  <a:schemeClr val="tx1"/>
                </a:solidFill>
              </a:rPr>
              <a:t> </a:t>
            </a:r>
            <a:r>
              <a:rPr lang="nb-NO" dirty="0" err="1">
                <a:solidFill>
                  <a:schemeClr val="tx1"/>
                </a:solidFill>
              </a:rPr>
              <a:t>on</a:t>
            </a:r>
            <a:r>
              <a:rPr lang="nb-NO" dirty="0">
                <a:solidFill>
                  <a:schemeClr val="tx1"/>
                </a:solidFill>
              </a:rPr>
              <a:t> </a:t>
            </a:r>
            <a:r>
              <a:rPr lang="nb-NO" dirty="0" err="1">
                <a:solidFill>
                  <a:schemeClr val="tx1"/>
                </a:solidFill>
              </a:rPr>
              <a:t>the</a:t>
            </a:r>
            <a:r>
              <a:rPr lang="nb-NO" dirty="0">
                <a:solidFill>
                  <a:schemeClr val="tx1"/>
                </a:solidFill>
              </a:rPr>
              <a:t> </a:t>
            </a:r>
            <a:r>
              <a:rPr lang="nb-NO" dirty="0" err="1">
                <a:solidFill>
                  <a:schemeClr val="tx1"/>
                </a:solidFill>
              </a:rPr>
              <a:t>heart</a:t>
            </a:r>
            <a:r>
              <a:rPr lang="nb-NO" dirty="0">
                <a:solidFill>
                  <a:schemeClr val="tx1"/>
                </a:solidFill>
              </a:rPr>
              <a:t> </a:t>
            </a:r>
            <a:r>
              <a:rPr lang="nb-NO" dirty="0" err="1">
                <a:solidFill>
                  <a:schemeClr val="tx1"/>
                </a:solidFill>
              </a:rPr>
              <a:t>level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3" name="Snakkeboble: rektangel med avrundede hjørner 12">
            <a:extLst>
              <a:ext uri="{FF2B5EF4-FFF2-40B4-BE49-F238E27FC236}">
                <a16:creationId xmlns:a16="http://schemas.microsoft.com/office/drawing/2014/main" id="{FB61DCB2-2AA5-1823-0E7C-96357B4B05A8}"/>
              </a:ext>
            </a:extLst>
          </p:cNvPr>
          <p:cNvSpPr/>
          <p:nvPr/>
        </p:nvSpPr>
        <p:spPr>
          <a:xfrm>
            <a:off x="390615" y="5065579"/>
            <a:ext cx="5370076" cy="555812"/>
          </a:xfrm>
          <a:prstGeom prst="wedgeRoundRectCallout">
            <a:avLst>
              <a:gd name="adj1" fmla="val 58141"/>
              <a:gd name="adj2" fmla="val 18501"/>
              <a:gd name="adj3" fmla="val 1666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You respond in an emotional mode. You become sharp in your voice, raise your voice, demand, command.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4" name="Snakkeboble: rektangel med avrundede hjørner 13">
            <a:extLst>
              <a:ext uri="{FF2B5EF4-FFF2-40B4-BE49-F238E27FC236}">
                <a16:creationId xmlns:a16="http://schemas.microsoft.com/office/drawing/2014/main" id="{3D35DA6A-50A8-4566-22A5-BE11CC531FA4}"/>
              </a:ext>
            </a:extLst>
          </p:cNvPr>
          <p:cNvSpPr/>
          <p:nvPr/>
        </p:nvSpPr>
        <p:spPr>
          <a:xfrm>
            <a:off x="1171275" y="5926189"/>
            <a:ext cx="4602947" cy="892501"/>
          </a:xfrm>
          <a:prstGeom prst="wedgeRoundRectCallout">
            <a:avLst>
              <a:gd name="adj1" fmla="val 57254"/>
              <a:gd name="adj2" fmla="val 18501"/>
              <a:gd name="adj3" fmla="val 1666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You respond on the physical level. Calmly and objectively, you give the child or person a logical, physical consequence.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785A5E15-CBA8-9FF4-5DC8-1549E9958554}"/>
              </a:ext>
            </a:extLst>
          </p:cNvPr>
          <p:cNvSpPr txBox="1"/>
          <p:nvPr/>
        </p:nvSpPr>
        <p:spPr>
          <a:xfrm>
            <a:off x="1171276" y="652674"/>
            <a:ext cx="3866890" cy="1015663"/>
          </a:xfrm>
          <a:prstGeom prst="rect">
            <a:avLst/>
          </a:prstGeom>
          <a:solidFill>
            <a:srgbClr val="FFD44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You are in the tolerance window inside you. But you do not tolerate what others do outside of you.</a:t>
            </a:r>
            <a:endParaRPr lang="nb-NO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D02A6E57-755E-1E4F-8E88-4322370A8523}"/>
              </a:ext>
            </a:extLst>
          </p:cNvPr>
          <p:cNvSpPr txBox="1"/>
          <p:nvPr/>
        </p:nvSpPr>
        <p:spPr>
          <a:xfrm>
            <a:off x="481980" y="4402610"/>
            <a:ext cx="529224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Going down:</a:t>
            </a:r>
            <a:br>
              <a:rPr lang="en-US" b="1" dirty="0"/>
            </a:br>
            <a:r>
              <a:rPr lang="en-US" b="1" dirty="0"/>
              <a:t>Motivation on 3. level, but you react on 2. or 1. level.</a:t>
            </a:r>
            <a:endParaRPr lang="nb-NO" dirty="0"/>
          </a:p>
        </p:txBody>
      </p:sp>
      <p:pic>
        <p:nvPicPr>
          <p:cNvPr id="25" name="Bilde 24">
            <a:extLst>
              <a:ext uri="{FF2B5EF4-FFF2-40B4-BE49-F238E27FC236}">
                <a16:creationId xmlns:a16="http://schemas.microsoft.com/office/drawing/2014/main" id="{3B310FFB-BF49-4DC6-1623-F09A843630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502"/>
          <a:stretch>
            <a:fillRect/>
          </a:stretch>
        </p:blipFill>
        <p:spPr>
          <a:xfrm>
            <a:off x="6235150" y="3833476"/>
            <a:ext cx="2595085" cy="846021"/>
          </a:xfrm>
          <a:prstGeom prst="rect">
            <a:avLst/>
          </a:prstGeom>
        </p:spPr>
      </p:pic>
      <p:sp>
        <p:nvSpPr>
          <p:cNvPr id="10" name="Snakkeboble: rektangel med avrundede hjørner 9">
            <a:extLst>
              <a:ext uri="{FF2B5EF4-FFF2-40B4-BE49-F238E27FC236}">
                <a16:creationId xmlns:a16="http://schemas.microsoft.com/office/drawing/2014/main" id="{3C0D0A7D-362D-177A-6058-55EBB0C7DCC4}"/>
              </a:ext>
            </a:extLst>
          </p:cNvPr>
          <p:cNvSpPr/>
          <p:nvPr/>
        </p:nvSpPr>
        <p:spPr>
          <a:xfrm>
            <a:off x="585926" y="3316558"/>
            <a:ext cx="5263544" cy="915304"/>
          </a:xfrm>
          <a:prstGeom prst="wedgeRoundRectCallout">
            <a:avLst>
              <a:gd name="adj1" fmla="val 57922"/>
              <a:gd name="adj2" fmla="val 30794"/>
              <a:gd name="adj3" fmla="val 1666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Normal mode and communication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Where we usually are and get others to cooperate through calm dialogue, encouragement, negotiation</a:t>
            </a:r>
            <a:r>
              <a:rPr lang="nb-NO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EBF5DB9F-50AC-FD2A-A7E6-C2A11605EDF4}"/>
              </a:ext>
            </a:extLst>
          </p:cNvPr>
          <p:cNvSpPr txBox="1"/>
          <p:nvPr/>
        </p:nvSpPr>
        <p:spPr>
          <a:xfrm>
            <a:off x="2415578" y="2251680"/>
            <a:ext cx="1447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 err="1">
                <a:solidFill>
                  <a:srgbClr val="00B050"/>
                </a:solidFill>
              </a:rPr>
              <a:t>Going</a:t>
            </a:r>
            <a:r>
              <a:rPr lang="nb-NO" sz="2000" b="1" dirty="0">
                <a:solidFill>
                  <a:srgbClr val="00B050"/>
                </a:solidFill>
              </a:rPr>
              <a:t> up: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9523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3" grpId="0" animBg="1"/>
      <p:bldP spid="14" grpId="0" animBg="1"/>
      <p:bldP spid="15" grpId="0" animBg="1"/>
      <p:bldP spid="16" grpId="0"/>
      <p:bldP spid="10" grpId="0" animBg="1"/>
      <p:bldP spid="2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CE173-5E5F-6D24-E1AE-725E2E654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43F5A12B-76C6-41A0-2D80-2AA8050D3B26}"/>
              </a:ext>
            </a:extLst>
          </p:cNvPr>
          <p:cNvSpPr txBox="1"/>
          <p:nvPr/>
        </p:nvSpPr>
        <p:spPr>
          <a:xfrm>
            <a:off x="1512819" y="188429"/>
            <a:ext cx="61183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en-US" sz="3200" dirty="0">
                <a:solidFill>
                  <a:srgbClr val="C00000"/>
                </a:solidFill>
              </a:rPr>
              <a:t>Becoming a Caring Fellow Human Being Who Lives From the Heart</a:t>
            </a:r>
            <a:endParaRPr lang="nb-NO" sz="3200" dirty="0">
              <a:solidFill>
                <a:srgbClr val="C00000"/>
              </a:solidFill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9BA0918-E599-B871-482C-08CF1894A152}"/>
              </a:ext>
            </a:extLst>
          </p:cNvPr>
          <p:cNvSpPr txBox="1"/>
          <p:nvPr/>
        </p:nvSpPr>
        <p:spPr>
          <a:xfrm>
            <a:off x="587407" y="1599799"/>
            <a:ext cx="7544539" cy="3477875"/>
          </a:xfrm>
          <a:prstGeom prst="rect">
            <a:avLst/>
          </a:prstGeom>
          <a:solidFill>
            <a:srgbClr val="BCF6BD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b="1" dirty="0"/>
              <a:t>This </a:t>
            </a:r>
            <a:r>
              <a:rPr lang="nb-NO" sz="2000" b="1" dirty="0" err="1"/>
              <a:t>involves</a:t>
            </a:r>
            <a:r>
              <a:rPr lang="nb-NO" sz="2000" b="1" dirty="0"/>
              <a:t>:</a:t>
            </a:r>
          </a:p>
          <a:p>
            <a:pPr marL="285750" lvl="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GB" sz="2000" dirty="0"/>
              <a:t>Developing sensitivity and the ability for </a:t>
            </a:r>
            <a:r>
              <a:rPr lang="en-GB" sz="2000" dirty="0" err="1"/>
              <a:t>attunement</a:t>
            </a:r>
            <a:r>
              <a:rPr lang="en-GB" sz="2000" dirty="0"/>
              <a:t> and empathy.</a:t>
            </a:r>
            <a:br>
              <a:rPr lang="en-GB" sz="2000" dirty="0"/>
            </a:br>
            <a:r>
              <a:rPr lang="en-GB" sz="2000" dirty="0"/>
              <a:t>You focus on feeling and becoming aware of what you actually feel.</a:t>
            </a:r>
            <a:br>
              <a:rPr lang="en-GB" sz="2000" dirty="0"/>
            </a:br>
            <a:r>
              <a:rPr lang="en-GB" sz="2000" dirty="0"/>
              <a:t>You learn to be quiet, listen, notice, and feel what others feel.</a:t>
            </a:r>
            <a:endParaRPr lang="nb-NO" sz="2000" dirty="0"/>
          </a:p>
          <a:p>
            <a:pPr marL="285750" lvl="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GB" sz="2000" dirty="0"/>
              <a:t>Developing high ethics so that you walk the talk.</a:t>
            </a:r>
            <a:br>
              <a:rPr lang="en-GB" sz="2000" dirty="0"/>
            </a:br>
            <a:r>
              <a:rPr lang="en-GB" sz="2000" dirty="0"/>
              <a:t>Inside yourself you can feel everything, but you do not take negativity out on others. (possibly only as a symbolic expression)</a:t>
            </a:r>
            <a:endParaRPr lang="nb-NO" sz="2000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sz="2000" dirty="0"/>
              <a:t>Deciding to live from the heart</a:t>
            </a:r>
            <a:br>
              <a:rPr lang="en-GB" sz="2000" dirty="0"/>
            </a:br>
            <a:r>
              <a:rPr lang="en-GB" sz="2000" dirty="0"/>
              <a:t>Meaning you have as much care for others as for yourself — </a:t>
            </a:r>
            <a:br>
              <a:rPr lang="en-GB" sz="2000" dirty="0"/>
            </a:br>
            <a:r>
              <a:rPr lang="en-GB" sz="2000" i="1" dirty="0"/>
              <a:t>all the time</a:t>
            </a:r>
            <a:r>
              <a:rPr lang="en-GB" sz="2000" dirty="0"/>
              <a:t>.</a:t>
            </a:r>
            <a:endParaRPr lang="nb-NO" sz="2000" dirty="0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4C039DD7-129A-CD25-D582-60062DC68BEE}"/>
              </a:ext>
            </a:extLst>
          </p:cNvPr>
          <p:cNvGrpSpPr/>
          <p:nvPr/>
        </p:nvGrpSpPr>
        <p:grpSpPr>
          <a:xfrm>
            <a:off x="7290782" y="4691361"/>
            <a:ext cx="1586753" cy="1389529"/>
            <a:chOff x="6956609" y="403412"/>
            <a:chExt cx="1586753" cy="1389529"/>
          </a:xfrm>
        </p:grpSpPr>
        <p:sp>
          <p:nvSpPr>
            <p:cNvPr id="5" name="Sekskant 4">
              <a:extLst>
                <a:ext uri="{FF2B5EF4-FFF2-40B4-BE49-F238E27FC236}">
                  <a16:creationId xmlns:a16="http://schemas.microsoft.com/office/drawing/2014/main" id="{E0AD529A-BC33-28C2-5728-93D9BBCBF046}"/>
                </a:ext>
              </a:extLst>
            </p:cNvPr>
            <p:cNvSpPr/>
            <p:nvPr/>
          </p:nvSpPr>
          <p:spPr>
            <a:xfrm>
              <a:off x="6956609" y="403412"/>
              <a:ext cx="1586753" cy="1389529"/>
            </a:xfrm>
            <a:prstGeom prst="hexagon">
              <a:avLst/>
            </a:prstGeom>
            <a:solidFill>
              <a:srgbClr val="FFFFC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" name="TekstSylinder 5">
              <a:extLst>
                <a:ext uri="{FF2B5EF4-FFF2-40B4-BE49-F238E27FC236}">
                  <a16:creationId xmlns:a16="http://schemas.microsoft.com/office/drawing/2014/main" id="{C3ADF1AB-F55A-A8ED-607C-BD163F225B52}"/>
                </a:ext>
              </a:extLst>
            </p:cNvPr>
            <p:cNvSpPr txBox="1"/>
            <p:nvPr/>
          </p:nvSpPr>
          <p:spPr>
            <a:xfrm>
              <a:off x="7064190" y="537084"/>
              <a:ext cx="14253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600" dirty="0" err="1"/>
                <a:t>Where</a:t>
              </a:r>
              <a:r>
                <a:rPr lang="nb-NO" sz="1600" dirty="0"/>
                <a:t> </a:t>
              </a:r>
              <a:r>
                <a:rPr lang="nb-NO" sz="1600" dirty="0" err="1"/>
                <a:t>attention</a:t>
              </a:r>
              <a:r>
                <a:rPr lang="nb-NO" sz="1600" dirty="0"/>
                <a:t> </a:t>
              </a:r>
              <a:r>
                <a:rPr lang="nb-NO" sz="1600" dirty="0" err="1"/>
                <a:t>goes</a:t>
              </a:r>
              <a:r>
                <a:rPr lang="nb-NO" sz="1600" dirty="0"/>
                <a:t>, </a:t>
              </a:r>
              <a:r>
                <a:rPr lang="nb-NO" sz="1600" dirty="0" err="1"/>
                <a:t>energy</a:t>
              </a:r>
              <a:r>
                <a:rPr lang="nb-NO" sz="1600" dirty="0"/>
                <a:t> </a:t>
              </a:r>
              <a:r>
                <a:rPr lang="nb-NO" sz="1600" dirty="0" err="1"/>
                <a:t>flows</a:t>
              </a:r>
              <a:r>
                <a:rPr lang="nb-NO" sz="1600" dirty="0"/>
                <a:t>, so it </a:t>
              </a:r>
              <a:r>
                <a:rPr lang="nb-NO" sz="1600" dirty="0" err="1"/>
                <a:t>grows</a:t>
              </a:r>
              <a:r>
                <a:rPr lang="nb-NO" sz="1600" dirty="0"/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985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Sylinder 12">
            <a:extLst>
              <a:ext uri="{FF2B5EF4-FFF2-40B4-BE49-F238E27FC236}">
                <a16:creationId xmlns:a16="http://schemas.microsoft.com/office/drawing/2014/main" id="{02EF635B-E5E7-2DD1-93A1-51DF3685EBE3}"/>
              </a:ext>
            </a:extLst>
          </p:cNvPr>
          <p:cNvSpPr txBox="1"/>
          <p:nvPr/>
        </p:nvSpPr>
        <p:spPr>
          <a:xfrm>
            <a:off x="1613432" y="243139"/>
            <a:ext cx="5603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Developing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Sensitivity</a:t>
            </a:r>
            <a:endParaRPr lang="nb-NO" sz="3200" kern="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F645DDF8-4BD1-6609-DA37-DC3765B3908B}"/>
              </a:ext>
            </a:extLst>
          </p:cNvPr>
          <p:cNvSpPr txBox="1"/>
          <p:nvPr/>
        </p:nvSpPr>
        <p:spPr>
          <a:xfrm>
            <a:off x="766477" y="961586"/>
            <a:ext cx="7342095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Techniques for getting in touch with feelings</a:t>
            </a:r>
          </a:p>
          <a:p>
            <a:endParaRPr lang="nb-NO" dirty="0"/>
          </a:p>
          <a:p>
            <a:pPr>
              <a:spcAft>
                <a:spcPts val="600"/>
              </a:spcAft>
            </a:pP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Moving the body releases tension so that feelings</a:t>
            </a:r>
            <a:b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can surface and be noticed consciously</a:t>
            </a:r>
            <a:endParaRPr lang="nb-N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Go for a walk, calmly and relaxed, and let your thoughts wander freely</a:t>
            </a:r>
            <a:endParaRPr lang="nb-NO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b-NO" dirty="0" err="1"/>
              <a:t>Free</a:t>
            </a:r>
            <a:r>
              <a:rPr lang="nb-NO" dirty="0"/>
              <a:t> </a:t>
            </a:r>
            <a:r>
              <a:rPr lang="nb-NO" dirty="0" err="1"/>
              <a:t>dancing</a:t>
            </a:r>
            <a:r>
              <a:rPr lang="nb-NO" dirty="0"/>
              <a:t> to </a:t>
            </a:r>
            <a:r>
              <a:rPr lang="nb-NO" dirty="0" err="1"/>
              <a:t>rhythmic</a:t>
            </a:r>
            <a:r>
              <a:rPr lang="nb-NO" dirty="0"/>
              <a:t> </a:t>
            </a:r>
            <a:r>
              <a:rPr lang="nb-NO" dirty="0" err="1"/>
              <a:t>music</a:t>
            </a:r>
            <a:endParaRPr lang="nb-NO" dirty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Free movement to music, making sure to move all parts of the body, then sit down and listen inward</a:t>
            </a:r>
            <a:endParaRPr lang="nb-NO" dirty="0"/>
          </a:p>
          <a:p>
            <a:pPr lvl="0">
              <a:spcAft>
                <a:spcPts val="600"/>
              </a:spcAft>
            </a:pP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Conversations about personal matters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What do I experience and feel? What may lie behind these feelings?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What do </a:t>
            </a:r>
            <a:r>
              <a:rPr lang="en-GB" i="1" dirty="0"/>
              <a:t>I really feel?</a:t>
            </a:r>
            <a:endParaRPr lang="nb-NO" dirty="0"/>
          </a:p>
          <a:p>
            <a:pPr lvl="0">
              <a:spcAft>
                <a:spcPts val="600"/>
              </a:spcAft>
            </a:pP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Meditation and witnessing awareness – Mindfulness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i="1" dirty="0"/>
              <a:t>Feel, </a:t>
            </a:r>
            <a:r>
              <a:rPr lang="en-GB" dirty="0"/>
              <a:t>feel, feel. What do I feel?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Meditate and quiet the mind so you can notice the feelings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Witnessing awareness so you can notice the most subtle feelings</a:t>
            </a:r>
            <a:endParaRPr lang="nb-NO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Ask questions and invite answers: What do you want, long for, and ask for? </a:t>
            </a:r>
            <a:r>
              <a:rPr lang="nb-NO" dirty="0"/>
              <a:t>= </a:t>
            </a:r>
            <a:r>
              <a:rPr lang="nb-NO" dirty="0" err="1"/>
              <a:t>what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heart</a:t>
            </a:r>
            <a:r>
              <a:rPr lang="nb-NO" dirty="0"/>
              <a:t> and soul </a:t>
            </a:r>
            <a:r>
              <a:rPr lang="nb-NO" dirty="0" err="1"/>
              <a:t>want</a:t>
            </a:r>
            <a:endParaRPr lang="nb-NO" dirty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Sleep on it. Retreat. Therapy.</a:t>
            </a:r>
            <a:endParaRPr lang="nb-NO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C027E2BB-C607-7075-2093-2043DBF7770B}"/>
              </a:ext>
            </a:extLst>
          </p:cNvPr>
          <p:cNvGrpSpPr/>
          <p:nvPr/>
        </p:nvGrpSpPr>
        <p:grpSpPr>
          <a:xfrm>
            <a:off x="7315195" y="199986"/>
            <a:ext cx="1586753" cy="1389529"/>
            <a:chOff x="6956609" y="403412"/>
            <a:chExt cx="1586753" cy="1389529"/>
          </a:xfrm>
        </p:grpSpPr>
        <p:sp>
          <p:nvSpPr>
            <p:cNvPr id="7" name="Sekskant 6">
              <a:extLst>
                <a:ext uri="{FF2B5EF4-FFF2-40B4-BE49-F238E27FC236}">
                  <a16:creationId xmlns:a16="http://schemas.microsoft.com/office/drawing/2014/main" id="{AE4038C5-FBE5-3A0A-AB47-454D970FF8F9}"/>
                </a:ext>
              </a:extLst>
            </p:cNvPr>
            <p:cNvSpPr/>
            <p:nvPr/>
          </p:nvSpPr>
          <p:spPr>
            <a:xfrm>
              <a:off x="6956609" y="403412"/>
              <a:ext cx="1586753" cy="1389529"/>
            </a:xfrm>
            <a:prstGeom prst="hexagon">
              <a:avLst/>
            </a:prstGeom>
            <a:solidFill>
              <a:srgbClr val="FFFFC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" name="TekstSylinder 7">
              <a:extLst>
                <a:ext uri="{FF2B5EF4-FFF2-40B4-BE49-F238E27FC236}">
                  <a16:creationId xmlns:a16="http://schemas.microsoft.com/office/drawing/2014/main" id="{21E2A07F-E01B-81D8-F162-C86D0153798E}"/>
                </a:ext>
              </a:extLst>
            </p:cNvPr>
            <p:cNvSpPr txBox="1"/>
            <p:nvPr/>
          </p:nvSpPr>
          <p:spPr>
            <a:xfrm>
              <a:off x="7064190" y="537084"/>
              <a:ext cx="14253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600" dirty="0" err="1"/>
                <a:t>Where</a:t>
              </a:r>
              <a:r>
                <a:rPr lang="nb-NO" sz="1600" dirty="0"/>
                <a:t> </a:t>
              </a:r>
              <a:r>
                <a:rPr lang="nb-NO" sz="1600" dirty="0" err="1"/>
                <a:t>attention</a:t>
              </a:r>
              <a:r>
                <a:rPr lang="nb-NO" sz="1600" dirty="0"/>
                <a:t> </a:t>
              </a:r>
              <a:r>
                <a:rPr lang="nb-NO" sz="1600" dirty="0" err="1"/>
                <a:t>goes</a:t>
              </a:r>
              <a:r>
                <a:rPr lang="nb-NO" sz="1600" dirty="0"/>
                <a:t>, </a:t>
              </a:r>
              <a:r>
                <a:rPr lang="nb-NO" sz="1600" dirty="0" err="1"/>
                <a:t>energy</a:t>
              </a:r>
              <a:r>
                <a:rPr lang="nb-NO" sz="1600" dirty="0"/>
                <a:t> </a:t>
              </a:r>
              <a:r>
                <a:rPr lang="nb-NO" sz="1600" dirty="0" err="1"/>
                <a:t>flows</a:t>
              </a:r>
              <a:r>
                <a:rPr lang="nb-NO" sz="1600" dirty="0"/>
                <a:t>, so it </a:t>
              </a:r>
              <a:r>
                <a:rPr lang="nb-NO" sz="1600" dirty="0" err="1"/>
                <a:t>grows</a:t>
              </a:r>
              <a:r>
                <a:rPr lang="nb-NO" sz="1600" dirty="0"/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016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75">
            <a:extLst>
              <a:ext uri="{FF2B5EF4-FFF2-40B4-BE49-F238E27FC236}">
                <a16:creationId xmlns:a16="http://schemas.microsoft.com/office/drawing/2014/main" id="{98D10938-2DC8-CB6A-A466-350B76CFB7CD}"/>
              </a:ext>
            </a:extLst>
          </p:cNvPr>
          <p:cNvGrpSpPr>
            <a:grpSpLocks/>
          </p:cNvGrpSpPr>
          <p:nvPr/>
        </p:nvGrpSpPr>
        <p:grpSpPr bwMode="auto">
          <a:xfrm>
            <a:off x="1947178" y="2643161"/>
            <a:ext cx="1908847" cy="3593898"/>
            <a:chOff x="2511" y="2061"/>
            <a:chExt cx="1422" cy="2970"/>
          </a:xfrm>
        </p:grpSpPr>
        <p:sp>
          <p:nvSpPr>
            <p:cNvPr id="5" name="AutoShape 276">
              <a:extLst>
                <a:ext uri="{FF2B5EF4-FFF2-40B4-BE49-F238E27FC236}">
                  <a16:creationId xmlns:a16="http://schemas.microsoft.com/office/drawing/2014/main" id="{9E3F6620-11E8-B103-CBE1-4FD52A6E0B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2061"/>
              <a:ext cx="720" cy="720"/>
            </a:xfrm>
            <a:prstGeom prst="smileyFace">
              <a:avLst>
                <a:gd name="adj" fmla="val 4653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nb-NO"/>
            </a:p>
          </p:txBody>
        </p:sp>
        <p:sp>
          <p:nvSpPr>
            <p:cNvPr id="6" name="AutoShape 277">
              <a:extLst>
                <a:ext uri="{FF2B5EF4-FFF2-40B4-BE49-F238E27FC236}">
                  <a16:creationId xmlns:a16="http://schemas.microsoft.com/office/drawing/2014/main" id="{746F5265-FB84-C8B3-183C-6818ACD189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5" y="2886"/>
              <a:ext cx="864" cy="864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nb-NO"/>
            </a:p>
          </p:txBody>
        </p:sp>
        <p:cxnSp>
          <p:nvCxnSpPr>
            <p:cNvPr id="7" name="Line 278">
              <a:extLst>
                <a:ext uri="{FF2B5EF4-FFF2-40B4-BE49-F238E27FC236}">
                  <a16:creationId xmlns:a16="http://schemas.microsoft.com/office/drawing/2014/main" id="{72617AFF-ADAC-D9AF-839A-A27D0360DB5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243" y="2736"/>
              <a:ext cx="0" cy="264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" name="Line 279">
              <a:extLst>
                <a:ext uri="{FF2B5EF4-FFF2-40B4-BE49-F238E27FC236}">
                  <a16:creationId xmlns:a16="http://schemas.microsoft.com/office/drawing/2014/main" id="{2E4C1D94-4328-9FB8-F2B1-A3D99A13AB3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645" y="3030"/>
              <a:ext cx="288" cy="432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9" name="Line 280">
              <a:extLst>
                <a:ext uri="{FF2B5EF4-FFF2-40B4-BE49-F238E27FC236}">
                  <a16:creationId xmlns:a16="http://schemas.microsoft.com/office/drawing/2014/main" id="{0EC2E95D-A50E-66A7-968A-7AB7AEF446C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511" y="3000"/>
              <a:ext cx="324" cy="576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0" name="Oval 281">
              <a:extLst>
                <a:ext uri="{FF2B5EF4-FFF2-40B4-BE49-F238E27FC236}">
                  <a16:creationId xmlns:a16="http://schemas.microsoft.com/office/drawing/2014/main" id="{AAFF52B8-7EC6-E089-69E4-2A4905705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5" y="3750"/>
              <a:ext cx="864" cy="864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nb-NO"/>
            </a:p>
          </p:txBody>
        </p:sp>
        <p:cxnSp>
          <p:nvCxnSpPr>
            <p:cNvPr id="11" name="Line 282">
              <a:extLst>
                <a:ext uri="{FF2B5EF4-FFF2-40B4-BE49-F238E27FC236}">
                  <a16:creationId xmlns:a16="http://schemas.microsoft.com/office/drawing/2014/main" id="{634F098B-6137-97C6-8A68-0D50CFD844C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531" y="4539"/>
              <a:ext cx="0" cy="477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2" name="Line 283">
              <a:extLst>
                <a:ext uri="{FF2B5EF4-FFF2-40B4-BE49-F238E27FC236}">
                  <a16:creationId xmlns:a16="http://schemas.microsoft.com/office/drawing/2014/main" id="{E8814D23-CC06-BBC8-6637-BA0B621FD9F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994" y="4554"/>
              <a:ext cx="0" cy="477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379473D8-4826-49E4-4A00-711C53CD0ADC}"/>
              </a:ext>
            </a:extLst>
          </p:cNvPr>
          <p:cNvSpPr txBox="1"/>
          <p:nvPr/>
        </p:nvSpPr>
        <p:spPr>
          <a:xfrm>
            <a:off x="1116538" y="2728632"/>
            <a:ext cx="815788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b-NO" sz="2000" b="1" kern="150" dirty="0"/>
              <a:t>Head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3CE8770-4905-ECDD-CDAA-6C2248B82083}"/>
              </a:ext>
            </a:extLst>
          </p:cNvPr>
          <p:cNvSpPr txBox="1"/>
          <p:nvPr/>
        </p:nvSpPr>
        <p:spPr>
          <a:xfrm>
            <a:off x="1106661" y="3664516"/>
            <a:ext cx="1041627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b-NO" sz="2000" b="1" kern="150" dirty="0"/>
              <a:t>Heart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99A4C86A-51C7-7E37-FBDF-A9EEF45EC8E7}"/>
              </a:ext>
            </a:extLst>
          </p:cNvPr>
          <p:cNvSpPr txBox="1"/>
          <p:nvPr/>
        </p:nvSpPr>
        <p:spPr>
          <a:xfrm>
            <a:off x="1149792" y="4893298"/>
            <a:ext cx="886068" cy="504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b-NO" sz="2000" b="1" kern="150" dirty="0"/>
              <a:t>Gut</a:t>
            </a:r>
            <a:endParaRPr lang="nb-NO" sz="2000" b="1" kern="1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681E8166-1816-7390-EBD2-4C13D19EF7A5}"/>
              </a:ext>
            </a:extLst>
          </p:cNvPr>
          <p:cNvSpPr txBox="1"/>
          <p:nvPr/>
        </p:nvSpPr>
        <p:spPr>
          <a:xfrm>
            <a:off x="3919203" y="2484719"/>
            <a:ext cx="457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Factual message – Thought</a:t>
            </a:r>
            <a:br>
              <a:rPr lang="en-GB" dirty="0"/>
            </a:br>
            <a:r>
              <a:rPr lang="en-GB" dirty="0"/>
              <a:t>What do the words say factually, </a:t>
            </a:r>
            <a:br>
              <a:rPr lang="en-GB" dirty="0"/>
            </a:br>
            <a:r>
              <a:rPr lang="en-GB" dirty="0"/>
              <a:t>if we ignore all emotional content?</a:t>
            </a:r>
            <a:endParaRPr lang="nb-NO" dirty="0"/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52DBB388-0BB5-B922-9AF2-DFC6A7FEAED2}"/>
              </a:ext>
            </a:extLst>
          </p:cNvPr>
          <p:cNvSpPr txBox="1"/>
          <p:nvPr/>
        </p:nvSpPr>
        <p:spPr>
          <a:xfrm>
            <a:off x="3919203" y="3514409"/>
            <a:ext cx="4572000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Heart message – Feelings</a:t>
            </a:r>
            <a:br>
              <a:rPr lang="en-GB" dirty="0"/>
            </a:br>
            <a:r>
              <a:rPr lang="en-GB" dirty="0"/>
              <a:t>What feeling lies behind the words?</a:t>
            </a:r>
            <a:br>
              <a:rPr lang="en-GB" dirty="0"/>
            </a:br>
            <a:r>
              <a:rPr lang="en-GB" dirty="0"/>
              <a:t>Anger, jealousy, envy, frustration…?</a:t>
            </a:r>
            <a:br>
              <a:rPr lang="en-GB" dirty="0"/>
            </a:br>
            <a:r>
              <a:rPr lang="en-GB" dirty="0"/>
              <a:t>Joy, desire, longing, care…?</a:t>
            </a:r>
            <a:endParaRPr lang="nb-NO" dirty="0"/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A1D06552-74FF-F067-DF97-5B214FF770D3}"/>
              </a:ext>
            </a:extLst>
          </p:cNvPr>
          <p:cNvSpPr txBox="1"/>
          <p:nvPr/>
        </p:nvSpPr>
        <p:spPr>
          <a:xfrm>
            <a:off x="3919202" y="4871749"/>
            <a:ext cx="4810730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Gut message – Will</a:t>
            </a:r>
            <a:br>
              <a:rPr lang="en-GB" dirty="0"/>
            </a:br>
            <a:r>
              <a:rPr lang="en-GB" dirty="0"/>
              <a:t>What is the real intention behind the message?</a:t>
            </a:r>
            <a:br>
              <a:rPr lang="en-GB" dirty="0"/>
            </a:br>
            <a:r>
              <a:rPr lang="en-GB" dirty="0"/>
              <a:t>What do you read from the body language?</a:t>
            </a:r>
            <a:br>
              <a:rPr lang="en-GB" dirty="0"/>
            </a:br>
            <a:r>
              <a:rPr lang="en-GB" dirty="0"/>
              <a:t>Is pressure applied to achieve something?</a:t>
            </a:r>
            <a:endParaRPr lang="nb-NO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AC7E64D2-C1AE-F0B4-0750-13A6FF266DDF}"/>
              </a:ext>
            </a:extLst>
          </p:cNvPr>
          <p:cNvSpPr txBox="1"/>
          <p:nvPr/>
        </p:nvSpPr>
        <p:spPr>
          <a:xfrm>
            <a:off x="1831219" y="1475123"/>
            <a:ext cx="4677674" cy="83099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/>
              <a:t>Method for raising awareness of emotional communication</a:t>
            </a:r>
            <a:r>
              <a:rPr lang="nb-NO" sz="2400" dirty="0"/>
              <a:t>.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D6AD25B5-EBE2-BE5E-9B19-C4D47475AFFF}"/>
              </a:ext>
            </a:extLst>
          </p:cNvPr>
          <p:cNvSpPr txBox="1"/>
          <p:nvPr/>
        </p:nvSpPr>
        <p:spPr>
          <a:xfrm>
            <a:off x="1431196" y="116727"/>
            <a:ext cx="61693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What lies behind the words of others, and your own thoughts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?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E4F889BF-C690-E173-C20C-19D5B3C40693}"/>
              </a:ext>
            </a:extLst>
          </p:cNvPr>
          <p:cNvGrpSpPr/>
          <p:nvPr/>
        </p:nvGrpSpPr>
        <p:grpSpPr>
          <a:xfrm>
            <a:off x="6904449" y="1195856"/>
            <a:ext cx="1586753" cy="1389529"/>
            <a:chOff x="6956609" y="403412"/>
            <a:chExt cx="1586753" cy="1389529"/>
          </a:xfrm>
        </p:grpSpPr>
        <p:sp>
          <p:nvSpPr>
            <p:cNvPr id="15" name="Sekskant 14">
              <a:extLst>
                <a:ext uri="{FF2B5EF4-FFF2-40B4-BE49-F238E27FC236}">
                  <a16:creationId xmlns:a16="http://schemas.microsoft.com/office/drawing/2014/main" id="{7ABB9AC0-CE32-1B85-5B99-BDE72A580D77}"/>
                </a:ext>
              </a:extLst>
            </p:cNvPr>
            <p:cNvSpPr/>
            <p:nvPr/>
          </p:nvSpPr>
          <p:spPr>
            <a:xfrm>
              <a:off x="6956609" y="403412"/>
              <a:ext cx="1586753" cy="1389529"/>
            </a:xfrm>
            <a:prstGeom prst="hexagon">
              <a:avLst/>
            </a:prstGeom>
            <a:solidFill>
              <a:srgbClr val="FFFFC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F0A5F63E-BE02-941B-146A-82F554E49B3C}"/>
                </a:ext>
              </a:extLst>
            </p:cNvPr>
            <p:cNvSpPr txBox="1"/>
            <p:nvPr/>
          </p:nvSpPr>
          <p:spPr>
            <a:xfrm>
              <a:off x="7064190" y="537084"/>
              <a:ext cx="14253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600" dirty="0" err="1"/>
                <a:t>Where</a:t>
              </a:r>
              <a:r>
                <a:rPr lang="nb-NO" sz="1600" dirty="0"/>
                <a:t> </a:t>
              </a:r>
              <a:r>
                <a:rPr lang="nb-NO" sz="1600" dirty="0" err="1"/>
                <a:t>attention</a:t>
              </a:r>
              <a:r>
                <a:rPr lang="nb-NO" sz="1600" dirty="0"/>
                <a:t> </a:t>
              </a:r>
              <a:r>
                <a:rPr lang="nb-NO" sz="1600" dirty="0" err="1"/>
                <a:t>goes</a:t>
              </a:r>
              <a:r>
                <a:rPr lang="nb-NO" sz="1600" dirty="0"/>
                <a:t>, </a:t>
              </a:r>
              <a:r>
                <a:rPr lang="nb-NO" sz="1600" dirty="0" err="1"/>
                <a:t>energy</a:t>
              </a:r>
              <a:r>
                <a:rPr lang="nb-NO" sz="1600" dirty="0"/>
                <a:t> </a:t>
              </a:r>
              <a:r>
                <a:rPr lang="nb-NO" sz="1600" dirty="0" err="1"/>
                <a:t>flows</a:t>
              </a:r>
              <a:r>
                <a:rPr lang="nb-NO" sz="1600" dirty="0"/>
                <a:t>, so it </a:t>
              </a:r>
              <a:r>
                <a:rPr lang="nb-NO" sz="1600" dirty="0" err="1"/>
                <a:t>grows</a:t>
              </a:r>
              <a:r>
                <a:rPr lang="nb-NO" sz="1600" dirty="0"/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203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20" grpId="0"/>
      <p:bldP spid="22" grpId="0"/>
      <p:bldP spid="24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71C31-DF2D-264D-C2EB-34F4B937A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8C65289F-3AEF-7E2F-5C6B-72323F95D418}"/>
              </a:ext>
            </a:extLst>
          </p:cNvPr>
          <p:cNvSpPr txBox="1"/>
          <p:nvPr/>
        </p:nvSpPr>
        <p:spPr>
          <a:xfrm>
            <a:off x="1577788" y="340658"/>
            <a:ext cx="5692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List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of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feelings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AAE9A1E2-B045-6510-AC67-2D966683A427}"/>
              </a:ext>
            </a:extLst>
          </p:cNvPr>
          <p:cNvSpPr txBox="1"/>
          <p:nvPr/>
        </p:nvSpPr>
        <p:spPr>
          <a:xfrm>
            <a:off x="2505381" y="5958229"/>
            <a:ext cx="3740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Source: </a:t>
            </a:r>
            <a:r>
              <a:rPr lang="nb-NO" dirty="0">
                <a:hlinkClick r:id="rId2"/>
              </a:rPr>
              <a:t>https://www.ivk.no/laer-mer/</a:t>
            </a:r>
            <a:r>
              <a:rPr lang="nb-NO" dirty="0"/>
              <a:t>  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6B81892F-9911-C395-7841-D34FE26BA7D6}"/>
              </a:ext>
            </a:extLst>
          </p:cNvPr>
          <p:cNvSpPr txBox="1"/>
          <p:nvPr/>
        </p:nvSpPr>
        <p:spPr>
          <a:xfrm>
            <a:off x="1509622" y="1159488"/>
            <a:ext cx="63835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Feelings That Can Be Felt When Needs Are Met</a:t>
            </a:r>
            <a:endParaRPr lang="nb-NO" sz="2400" b="1" dirty="0"/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2C2FE803-FAF2-5C01-C9DD-DBE14FFD90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862558"/>
              </p:ext>
            </p:extLst>
          </p:nvPr>
        </p:nvGraphicFramePr>
        <p:xfrm>
          <a:off x="353683" y="1877738"/>
          <a:ext cx="8562579" cy="3694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1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8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83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35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08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41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71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972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1865">
                <a:tc>
                  <a:txBody>
                    <a:bodyPr/>
                    <a:lstStyle/>
                    <a:p>
                      <a:pPr algn="ctr">
                        <a:defRPr sz="1200" b="1"/>
                      </a:pPr>
                      <a:r>
                        <a:rPr sz="1600" b="1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Peaceful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200" b="1"/>
                      </a:pPr>
                      <a:r>
                        <a:rPr sz="1600" b="1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Happy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200" b="1"/>
                      </a:pPr>
                      <a:r>
                        <a:rPr sz="1600" b="1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Loving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200" b="1"/>
                      </a:pPr>
                      <a:r>
                        <a:rPr sz="1600" b="1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Playful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200" b="1"/>
                      </a:pPr>
                      <a:r>
                        <a:rPr sz="1600" b="1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Excited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200" b="1"/>
                      </a:pPr>
                      <a:r>
                        <a:rPr sz="1600" b="1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Safe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200" b="1"/>
                      </a:pPr>
                      <a:r>
                        <a:rPr sz="1600" b="1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Grateful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200" b="1"/>
                      </a:pPr>
                      <a:r>
                        <a:rPr sz="1600" b="1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Hopeful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865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Relaxed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Cheerful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Accepting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Energetic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Enthusiastic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Confident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Moved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Optimistic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1865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Free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Content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Tender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Enthusiastic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Delighted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Flexible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Tender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Alive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865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Calm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Merry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Affectionate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Eager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Overwhelmed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Spacious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sz="160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Interested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865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Satisfied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Radiant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Warm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Lively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Proud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Powerful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sz="160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sz="160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1865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Fulfilled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Joyful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Touched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Curious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Engaged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Comfortable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sz="160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sz="160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1865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Harmonious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Happy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Friendly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Fascinated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Encouraged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sz="160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sz="1600" dirty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sz="160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1865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Relieved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sz="160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sz="160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Quick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6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Surprised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sz="1600" dirty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sz="1600" dirty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sz="1600" dirty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3348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AAA3A-E3DD-5AB8-A5B5-46060DD85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0B1F0D2D-19AA-F0A2-6D9C-CBD3180D8163}"/>
              </a:ext>
            </a:extLst>
          </p:cNvPr>
          <p:cNvSpPr txBox="1"/>
          <p:nvPr/>
        </p:nvSpPr>
        <p:spPr>
          <a:xfrm>
            <a:off x="2230518" y="6406252"/>
            <a:ext cx="3911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Kilde: </a:t>
            </a:r>
            <a:r>
              <a:rPr lang="nb-NO" dirty="0">
                <a:hlinkClick r:id="rId2"/>
              </a:rPr>
              <a:t>https://www.ivk.no/laer-mer/</a:t>
            </a:r>
            <a:r>
              <a:rPr lang="nb-NO" dirty="0"/>
              <a:t>  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6EA7F05F-186C-3174-9D97-D97FBEDE1E8E}"/>
              </a:ext>
            </a:extLst>
          </p:cNvPr>
          <p:cNvSpPr txBox="1"/>
          <p:nvPr/>
        </p:nvSpPr>
        <p:spPr>
          <a:xfrm>
            <a:off x="1595040" y="159507"/>
            <a:ext cx="5692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List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of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feelings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06287" y="815298"/>
            <a:ext cx="7886700" cy="51178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Feelings That May Arise When Needs Are Not Met</a:t>
            </a:r>
          </a:p>
        </p:txBody>
      </p:sp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EED75A6B-2B52-308F-B9E2-5362C9D357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069374"/>
              </p:ext>
            </p:extLst>
          </p:nvPr>
        </p:nvGraphicFramePr>
        <p:xfrm>
          <a:off x="785000" y="1458460"/>
          <a:ext cx="7306574" cy="4876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42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00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59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9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61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defRPr sz="1100" b="1"/>
                      </a:pPr>
                      <a:r>
                        <a:rPr sz="1400" dirty="0">
                          <a:latin typeface="Arial Narrow" panose="020B0606020202030204" pitchFamily="34" charset="0"/>
                        </a:rPr>
                        <a:t>Sad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 b="1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Fearful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 b="1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Angry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 b="1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Tired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 b="1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Frustrated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 b="1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Confused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 dirty="0">
                          <a:latin typeface="Arial Narrow" panose="020B0606020202030204" pitchFamily="34" charset="0"/>
                        </a:rPr>
                        <a:t>Lonely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 dirty="0">
                          <a:latin typeface="Arial Narrow" panose="020B0606020202030204" pitchFamily="34" charset="0"/>
                        </a:rPr>
                        <a:t>Afraid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Irritated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Tired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Discouraged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Unstable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Hurt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 dirty="0">
                          <a:latin typeface="Arial Narrow" panose="020B0606020202030204" pitchFamily="34" charset="0"/>
                        </a:rPr>
                        <a:t>Uneasy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Upset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Exhausted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Uncomfortable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Doubtful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Unhappy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 dirty="0">
                          <a:latin typeface="Arial Narrow" panose="020B0606020202030204" pitchFamily="34" charset="0"/>
                        </a:rPr>
                        <a:t>Nervous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Bitter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Indifferent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Shy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Suspicious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Depressed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 dirty="0">
                          <a:latin typeface="Arial Narrow" panose="020B0606020202030204" pitchFamily="34" charset="0"/>
                        </a:rPr>
                        <a:t>Anxious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 dirty="0">
                          <a:latin typeface="Arial Narrow" panose="020B0606020202030204" pitchFamily="34" charset="0"/>
                        </a:rPr>
                        <a:t>Furious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Tense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Embarrassed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Desperate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Insecure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 dirty="0">
                          <a:latin typeface="Arial Narrow" panose="020B0606020202030204" pitchFamily="34" charset="0"/>
                        </a:rPr>
                        <a:t>Mad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Dissatisfied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Amazed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Grieving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Unsafe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Enraged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Opposed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Feeling down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Distrustful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Pessimistic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Helpless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Fearful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Disgusted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Low-spirited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Suspicious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Vulnerable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Hopeless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lang="nb-NO" sz="1400" dirty="0" err="1">
                          <a:latin typeface="Arial Narrow" panose="020B0606020202030204" pitchFamily="34" charset="0"/>
                        </a:rPr>
                        <a:t>Jealous</a:t>
                      </a:r>
                      <a:endParaRPr sz="14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 dirty="0">
                          <a:latin typeface="Arial Narrow" panose="020B0606020202030204" pitchFamily="34" charset="0"/>
                        </a:rPr>
                        <a:t>Reserved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Disappointed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 dirty="0">
                          <a:latin typeface="Arial Narrow" panose="020B0606020202030204" pitchFamily="34" charset="0"/>
                        </a:rPr>
                        <a:t>Jealous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 dirty="0">
                          <a:latin typeface="Arial Narrow" panose="020B0606020202030204" pitchFamily="34" charset="0"/>
                        </a:rPr>
                        <a:t>Restless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Guilty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Worried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r>
                        <a:rPr sz="1400">
                          <a:latin typeface="Arial Narrow" panose="020B0606020202030204" pitchFamily="34" charset="0"/>
                        </a:rPr>
                        <a:t>Impatient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100"/>
                      </a:pPr>
                      <a:endParaRPr sz="14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242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21CE7-546B-35C0-CD0E-E0F64EF3B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8D6C3E57-4E8A-C30D-F102-2342291D0E88}"/>
              </a:ext>
            </a:extLst>
          </p:cNvPr>
          <p:cNvSpPr txBox="1"/>
          <p:nvPr/>
        </p:nvSpPr>
        <p:spPr>
          <a:xfrm>
            <a:off x="1534088" y="1864433"/>
            <a:ext cx="5824594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It is a challenging process because </a:t>
            </a:r>
            <a:br>
              <a:rPr lang="en-GB" sz="2400" dirty="0"/>
            </a:br>
            <a:r>
              <a:rPr lang="en-GB" sz="2400" dirty="0"/>
              <a:t>you must let go of some mental control.</a:t>
            </a:r>
          </a:p>
          <a:p>
            <a:endParaRPr lang="nb-NO" sz="2400" dirty="0"/>
          </a:p>
          <a:p>
            <a:pPr marL="534988" lvl="0" indent="-342900">
              <a:buFont typeface="Arial" panose="020B0604020202020204" pitchFamily="34" charset="0"/>
              <a:buChar char="•"/>
            </a:pPr>
            <a:r>
              <a:rPr lang="nb-NO" sz="2400" dirty="0" err="1"/>
              <a:t>You</a:t>
            </a:r>
            <a:r>
              <a:rPr lang="nb-NO" sz="2400" dirty="0"/>
              <a:t> </a:t>
            </a:r>
            <a:r>
              <a:rPr lang="nb-NO" sz="2400" dirty="0" err="1"/>
              <a:t>may</a:t>
            </a:r>
            <a:r>
              <a:rPr lang="nb-NO" sz="2400" dirty="0"/>
              <a:t> </a:t>
            </a:r>
            <a:r>
              <a:rPr lang="nb-NO" sz="2400" dirty="0" err="1"/>
              <a:t>become</a:t>
            </a:r>
            <a:r>
              <a:rPr lang="nb-NO" sz="2400" dirty="0"/>
              <a:t> more </a:t>
            </a:r>
            <a:r>
              <a:rPr lang="nb-NO" sz="2400" dirty="0" err="1"/>
              <a:t>emotional</a:t>
            </a:r>
            <a:endParaRPr lang="nb-NO" sz="2400" dirty="0"/>
          </a:p>
          <a:p>
            <a:pPr marL="534988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You become more vulnerable because you feel more</a:t>
            </a:r>
            <a:endParaRPr lang="nb-NO" sz="2400" dirty="0"/>
          </a:p>
          <a:p>
            <a:pPr marL="534988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You are more often disappointed because people are ego‑driven</a:t>
            </a:r>
            <a:endParaRPr lang="nb-NO" sz="2400" dirty="0"/>
          </a:p>
          <a:p>
            <a:pPr lvl="0"/>
            <a:endParaRPr lang="en-GB" sz="2400" dirty="0"/>
          </a:p>
          <a:p>
            <a:pPr lvl="0"/>
            <a:r>
              <a:rPr lang="en-GB" sz="2400" dirty="0">
                <a:sym typeface="Wingdings" panose="05000000000000000000" pitchFamily="2" charset="2"/>
              </a:rPr>
              <a:t>    </a:t>
            </a:r>
            <a:r>
              <a:rPr lang="en-GB" sz="2400" dirty="0"/>
              <a:t>You must develop </a:t>
            </a:r>
            <a:r>
              <a:rPr lang="en-GB" sz="2400" i="1" dirty="0"/>
              <a:t>inner protection</a:t>
            </a:r>
            <a:r>
              <a:rPr lang="en-GB" sz="2400" dirty="0"/>
              <a:t> </a:t>
            </a:r>
            <a:br>
              <a:rPr lang="en-GB" sz="2400" dirty="0"/>
            </a:br>
            <a:r>
              <a:rPr lang="en-GB" sz="2400" dirty="0"/>
              <a:t> instead of outer protection and mask energy</a:t>
            </a:r>
            <a:endParaRPr lang="nb-NO" sz="2400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7414BB35-E1F2-8FB7-F065-71F343D6A246}"/>
              </a:ext>
            </a:extLst>
          </p:cNvPr>
          <p:cNvSpPr txBox="1"/>
          <p:nvPr/>
        </p:nvSpPr>
        <p:spPr>
          <a:xfrm>
            <a:off x="2231995" y="363870"/>
            <a:ext cx="44287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Developing Sensitivity Can Be Challenging</a:t>
            </a:r>
            <a:endParaRPr lang="nb-NO" sz="3200" kern="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8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21CE7-546B-35C0-CD0E-E0F64EF3B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7414BB35-E1F2-8FB7-F065-71F343D6A246}"/>
              </a:ext>
            </a:extLst>
          </p:cNvPr>
          <p:cNvSpPr txBox="1"/>
          <p:nvPr/>
        </p:nvSpPr>
        <p:spPr>
          <a:xfrm>
            <a:off x="143219" y="45750"/>
            <a:ext cx="8857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Inner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protection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vs.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outer</a:t>
            </a:r>
            <a:r>
              <a:rPr lang="nb-NO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nb-NO" sz="3200" kern="0" dirty="0" err="1">
                <a:solidFill>
                  <a:srgbClr val="C00000"/>
                </a:solidFill>
                <a:latin typeface="Arial" panose="020B0604020202020204" pitchFamily="34" charset="0"/>
              </a:rPr>
              <a:t>protection</a:t>
            </a:r>
            <a:endParaRPr lang="nb-NO" sz="3200" kern="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B7B8703A-510A-B415-6433-0DDF182DDFDE}"/>
              </a:ext>
            </a:extLst>
          </p:cNvPr>
          <p:cNvSpPr txBox="1"/>
          <p:nvPr/>
        </p:nvSpPr>
        <p:spPr>
          <a:xfrm>
            <a:off x="1030942" y="736245"/>
            <a:ext cx="796983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/>
              <a:t>Outer </a:t>
            </a:r>
            <a:r>
              <a:rPr lang="nb-NO" sz="2000" b="1" dirty="0" err="1"/>
              <a:t>protection</a:t>
            </a:r>
            <a:endParaRPr lang="nb-NO" sz="2000" dirty="0"/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GB" sz="2000" dirty="0"/>
              <a:t>Spend less time with the person who hurts you, or break contact</a:t>
            </a:r>
            <a:endParaRPr lang="nb-NO" sz="2000" dirty="0"/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nb-NO" sz="2000" dirty="0" err="1"/>
              <a:t>Protection</a:t>
            </a:r>
            <a:r>
              <a:rPr lang="nb-NO" sz="2000" dirty="0"/>
              <a:t> </a:t>
            </a:r>
            <a:r>
              <a:rPr lang="nb-NO" sz="2000" dirty="0" err="1"/>
              <a:t>through</a:t>
            </a:r>
            <a:r>
              <a:rPr lang="nb-NO" sz="2000" dirty="0"/>
              <a:t> mask </a:t>
            </a:r>
            <a:r>
              <a:rPr lang="nb-NO" sz="2000" dirty="0" err="1"/>
              <a:t>energy</a:t>
            </a:r>
            <a:endParaRPr lang="nb-NO" sz="2000" dirty="0"/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GB" sz="2000" dirty="0"/>
              <a:t>Defend yourself. Attack back. Argue.</a:t>
            </a:r>
            <a:endParaRPr lang="nb-NO" sz="2000" dirty="0"/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GB" sz="2000" dirty="0"/>
              <a:t>Grit your teeth and endure it.</a:t>
            </a:r>
          </a:p>
          <a:p>
            <a:pPr lvl="0"/>
            <a:endParaRPr lang="nb-NO" sz="2000" dirty="0"/>
          </a:p>
          <a:p>
            <a:r>
              <a:rPr lang="nb-NO" sz="2000" b="1" dirty="0" err="1"/>
              <a:t>Inner</a:t>
            </a:r>
            <a:r>
              <a:rPr lang="nb-NO" sz="2000" b="1" dirty="0"/>
              <a:t> </a:t>
            </a:r>
            <a:r>
              <a:rPr lang="nb-NO" sz="2000" b="1" dirty="0" err="1"/>
              <a:t>protection</a:t>
            </a:r>
            <a:r>
              <a:rPr lang="nb-NO" sz="2000" b="1" dirty="0"/>
              <a:t> </a:t>
            </a:r>
            <a:r>
              <a:rPr lang="nb-NO" sz="2000" b="1" dirty="0" err="1"/>
              <a:t>against</a:t>
            </a:r>
            <a:r>
              <a:rPr lang="nb-NO" sz="2000" b="1" dirty="0"/>
              <a:t> </a:t>
            </a:r>
            <a:r>
              <a:rPr lang="nb-NO" sz="2000" b="1" dirty="0" err="1"/>
              <a:t>being</a:t>
            </a:r>
            <a:r>
              <a:rPr lang="nb-NO" sz="2000" b="1" dirty="0"/>
              <a:t> </a:t>
            </a:r>
            <a:r>
              <a:rPr lang="nb-NO" sz="2000" b="1" dirty="0" err="1"/>
              <a:t>hurt</a:t>
            </a:r>
            <a:endParaRPr lang="nb-NO" sz="2000" dirty="0"/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GB" sz="2000" dirty="0"/>
              <a:t>First take in what the other says and feel it</a:t>
            </a:r>
            <a:endParaRPr lang="nb-NO" sz="2000" dirty="0"/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GB" sz="2000" dirty="0"/>
              <a:t>Then accept that the other says and does what they do</a:t>
            </a:r>
            <a:br>
              <a:rPr lang="en-GB" sz="2000" dirty="0"/>
            </a:br>
            <a:r>
              <a:rPr lang="en-GB" sz="2000" dirty="0"/>
              <a:t>     </a:t>
            </a:r>
            <a:r>
              <a:rPr lang="en-GB" sz="2000" dirty="0">
                <a:sym typeface="Wingdings" panose="05000000000000000000" pitchFamily="2" charset="2"/>
              </a:rPr>
              <a:t></a:t>
            </a:r>
            <a:r>
              <a:rPr lang="en-GB" sz="2000" dirty="0"/>
              <a:t>  </a:t>
            </a:r>
            <a:r>
              <a:rPr lang="en-GB" sz="2000" i="1" dirty="0"/>
              <a:t>That is how they are, and it is </a:t>
            </a:r>
            <a:r>
              <a:rPr lang="en-GB" sz="2000" i="1" dirty="0" err="1"/>
              <a:t>livable</a:t>
            </a:r>
            <a:endParaRPr lang="nb-NO" sz="2000" dirty="0"/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GB" sz="2000" dirty="0"/>
              <a:t>Then accept what the other says about you</a:t>
            </a:r>
            <a:br>
              <a:rPr lang="en-GB" sz="2000" dirty="0"/>
            </a:br>
            <a:r>
              <a:rPr lang="en-GB" sz="2000" dirty="0"/>
              <a:t>      </a:t>
            </a:r>
            <a:r>
              <a:rPr lang="en-GB" sz="2000" dirty="0">
                <a:sym typeface="Wingdings" panose="05000000000000000000" pitchFamily="2" charset="2"/>
              </a:rPr>
              <a:t> </a:t>
            </a:r>
            <a:r>
              <a:rPr lang="en-GB" sz="2000" dirty="0"/>
              <a:t>If it is true, acknowledge it and forgive yourself</a:t>
            </a:r>
            <a:br>
              <a:rPr lang="en-GB" sz="2000" dirty="0"/>
            </a:br>
            <a:r>
              <a:rPr lang="en-GB" sz="2000" dirty="0"/>
              <a:t>      </a:t>
            </a:r>
            <a:r>
              <a:rPr lang="en-GB" sz="2000" dirty="0">
                <a:sym typeface="Wingdings" panose="05000000000000000000" pitchFamily="2" charset="2"/>
              </a:rPr>
              <a:t></a:t>
            </a:r>
            <a:r>
              <a:rPr lang="en-GB" sz="2000" dirty="0"/>
              <a:t>If it is not true, choose to tolerate and live with </a:t>
            </a:r>
            <a:br>
              <a:rPr lang="en-GB" sz="2000" dirty="0"/>
            </a:br>
            <a:r>
              <a:rPr lang="en-GB" sz="2000" dirty="0"/>
              <a:t>          not being seen for who you are</a:t>
            </a:r>
            <a:endParaRPr lang="nb-NO" sz="2000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A245F11D-36F8-E3E6-B3EA-52E55FA14E75}"/>
              </a:ext>
            </a:extLst>
          </p:cNvPr>
          <p:cNvSpPr txBox="1"/>
          <p:nvPr/>
        </p:nvSpPr>
        <p:spPr>
          <a:xfrm>
            <a:off x="1410843" y="5346618"/>
            <a:ext cx="5809468" cy="1015663"/>
          </a:xfrm>
          <a:prstGeom prst="rect">
            <a:avLst/>
          </a:prstGeom>
          <a:solidFill>
            <a:srgbClr val="D2FE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Inner protection is simply standing on your own feet and not demand anything from others. You accept reality as it is, tolerate it, and live well with it.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72864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Sylinder 12">
            <a:extLst>
              <a:ext uri="{FF2B5EF4-FFF2-40B4-BE49-F238E27FC236}">
                <a16:creationId xmlns:a16="http://schemas.microsoft.com/office/drawing/2014/main" id="{02EF635B-E5E7-2DD1-93A1-51DF3685EBE3}"/>
              </a:ext>
            </a:extLst>
          </p:cNvPr>
          <p:cNvSpPr txBox="1"/>
          <p:nvPr/>
        </p:nvSpPr>
        <p:spPr>
          <a:xfrm>
            <a:off x="2028898" y="287624"/>
            <a:ext cx="50862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</a:rPr>
              <a:t>Developing the Ability for Empathy and Attunement</a:t>
            </a:r>
            <a:endParaRPr lang="nb-NO" sz="3200" kern="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F645DDF8-4BD1-6609-DA37-DC3765B3908B}"/>
              </a:ext>
            </a:extLst>
          </p:cNvPr>
          <p:cNvSpPr txBox="1"/>
          <p:nvPr/>
        </p:nvSpPr>
        <p:spPr>
          <a:xfrm>
            <a:off x="738491" y="1715852"/>
            <a:ext cx="8319247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Understanding the difference </a:t>
            </a:r>
            <a:br>
              <a:rPr lang="en-GB" sz="2400" b="1" dirty="0"/>
            </a:br>
            <a:r>
              <a:rPr lang="en-GB" sz="2400" b="1" dirty="0"/>
              <a:t>between sympathy and empathy</a:t>
            </a:r>
            <a:endParaRPr lang="nb-NO" sz="2400" b="1" dirty="0"/>
          </a:p>
          <a:p>
            <a:endParaRPr lang="en-GB" sz="2000" b="1" dirty="0"/>
          </a:p>
          <a:p>
            <a:r>
              <a:rPr lang="en-GB" sz="2000" b="1" dirty="0"/>
              <a:t>Sympathy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Feeling sorry for someone and feeling </a:t>
            </a:r>
            <a:r>
              <a:rPr lang="en-GB" sz="2000" i="1" dirty="0"/>
              <a:t>with</a:t>
            </a:r>
            <a:r>
              <a:rPr lang="en-GB" sz="2000" dirty="0"/>
              <a:t> them.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Sympathy is a parent‑child communication.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You are the “parent” (adult) feeling for “the poor child.”</a:t>
            </a:r>
            <a:endParaRPr lang="nb-NO" sz="2000" dirty="0"/>
          </a:p>
          <a:p>
            <a:endParaRPr lang="en-GB" sz="2000" b="1" dirty="0"/>
          </a:p>
          <a:p>
            <a:r>
              <a:rPr lang="en-GB" sz="2000" b="1" dirty="0"/>
              <a:t>Empathy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You genuinely feel with the other.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Empathy is an adult‑adult communication.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You relate to the other as someone capable of carrying their own feelings.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89905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4-3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4-3" id="{AC1DF43B-AD2F-45E7-8B39-61901D7307F5}" vid="{C883D7D2-2D5F-47EA-B994-B54336BDAE16}"/>
    </a:ext>
  </a:extLst>
</a:theme>
</file>

<file path=ppt/theme/themeOverride1.xml><?xml version="1.0" encoding="utf-8"?>
<a:themeOverride xmlns:a="http://schemas.openxmlformats.org/drawingml/2006/main">
  <a:clrScheme name="Office-te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16480</TotalTime>
  <Words>3020</Words>
  <Application>Microsoft Office PowerPoint</Application>
  <PresentationFormat>Skjermfremvisning (4:3)</PresentationFormat>
  <Paragraphs>431</Paragraphs>
  <Slides>26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11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26</vt:i4>
      </vt:variant>
    </vt:vector>
  </HeadingPairs>
  <TitlesOfParts>
    <vt:vector size="38" baseType="lpstr">
      <vt:lpstr>Aptos</vt:lpstr>
      <vt:lpstr>Arial</vt:lpstr>
      <vt:lpstr>Arial Narrow</vt:lpstr>
      <vt:lpstr>Blackadder ITC</vt:lpstr>
      <vt:lpstr>Calibri</vt:lpstr>
      <vt:lpstr>Calibri Light</vt:lpstr>
      <vt:lpstr>Courier New</vt:lpstr>
      <vt:lpstr>Monotype Corsiva</vt:lpstr>
      <vt:lpstr>Symbol</vt:lpstr>
      <vt:lpstr>Times New Roman</vt:lpstr>
      <vt:lpstr>Wingdings</vt:lpstr>
      <vt:lpstr>Tema4-3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Per Hjalmar Svae</dc:creator>
  <cp:lastModifiedBy>Per Hjalmar Svae</cp:lastModifiedBy>
  <cp:revision>244</cp:revision>
  <cp:lastPrinted>2023-12-09T08:31:31Z</cp:lastPrinted>
  <dcterms:created xsi:type="dcterms:W3CDTF">2023-01-20T09:45:07Z</dcterms:created>
  <dcterms:modified xsi:type="dcterms:W3CDTF">2026-06-21T05:50:39Z</dcterms:modified>
</cp:coreProperties>
</file>