
<file path=[Content_Types].xml><?xml version="1.0" encoding="utf-8"?>
<Types xmlns="http://schemas.openxmlformats.org/package/2006/content-types">
  <Default Extension="docx" ContentType="application/vnd.openxmlformats-officedocument.wordprocessingml.documen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27"/>
  </p:notesMasterIdLst>
  <p:sldIdLst>
    <p:sldId id="835" r:id="rId2"/>
    <p:sldId id="805" r:id="rId3"/>
    <p:sldId id="808" r:id="rId4"/>
    <p:sldId id="779" r:id="rId5"/>
    <p:sldId id="823" r:id="rId6"/>
    <p:sldId id="827" r:id="rId7"/>
    <p:sldId id="824" r:id="rId8"/>
    <p:sldId id="799" r:id="rId9"/>
    <p:sldId id="804" r:id="rId10"/>
    <p:sldId id="834" r:id="rId11"/>
    <p:sldId id="813" r:id="rId12"/>
    <p:sldId id="809" r:id="rId13"/>
    <p:sldId id="712" r:id="rId14"/>
    <p:sldId id="810" r:id="rId15"/>
    <p:sldId id="790" r:id="rId16"/>
    <p:sldId id="812" r:id="rId17"/>
    <p:sldId id="259" r:id="rId18"/>
    <p:sldId id="798" r:id="rId19"/>
    <p:sldId id="803" r:id="rId20"/>
    <p:sldId id="814" r:id="rId21"/>
    <p:sldId id="838" r:id="rId22"/>
    <p:sldId id="821" r:id="rId23"/>
    <p:sldId id="837" r:id="rId24"/>
    <p:sldId id="831" r:id="rId25"/>
    <p:sldId id="836" r:id="rId26"/>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B4B"/>
    <a:srgbClr val="FFFBEF"/>
    <a:srgbClr val="FABE00"/>
    <a:srgbClr val="9EC4E6"/>
    <a:srgbClr val="E18BFF"/>
    <a:srgbClr val="9900CC"/>
    <a:srgbClr val="F9FBFD"/>
    <a:srgbClr val="CDE1F3"/>
    <a:srgbClr val="E7F0F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ddels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iddels stil 2 – uthevin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7AC3CCA-C797-4891-BE02-D94E43425B78}" styleName="Middels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Ingen stil, tabellrutenet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4" d="100"/>
          <a:sy n="74" d="100"/>
        </p:scale>
        <p:origin x="101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CC574A5F-ABD2-48CF-BB1B-B26A3A132D75}" type="datetimeFigureOut">
              <a:rPr lang="nb-NO" smtClean="0"/>
              <a:t>21.06.2026</a:t>
            </a:fld>
            <a:endParaRPr lang="nb-NO"/>
          </a:p>
        </p:txBody>
      </p:sp>
      <p:sp>
        <p:nvSpPr>
          <p:cNvPr id="4" name="Plassholder for lysbilde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58CB172B-39FC-4CE9-971E-6FAC0DF23A6B}" type="slidenum">
              <a:rPr lang="nb-NO" smtClean="0"/>
              <a:t>‹#›</a:t>
            </a:fld>
            <a:endParaRPr lang="nb-NO"/>
          </a:p>
        </p:txBody>
      </p:sp>
    </p:spTree>
    <p:extLst>
      <p:ext uri="{BB962C8B-B14F-4D97-AF65-F5344CB8AC3E}">
        <p14:creationId xmlns:p14="http://schemas.microsoft.com/office/powerpoint/2010/main" val="3114650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nb-NO"/>
              <a:t>Klikk for å redigere tittelstil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fld id="{9EC08C31-2778-40D7-A2D0-8571A923BC74}" type="datetimeFigureOut">
              <a:rPr lang="nb-NO" smtClean="0"/>
              <a:t>21.06.2026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4109276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9EC08C31-2778-40D7-A2D0-8571A923BC74}" type="datetimeFigureOut">
              <a:rPr lang="nb-NO" smtClean="0"/>
              <a:t>21.06.2026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132528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nb-NO"/>
              <a:t>Klikk for å redigere tittelstil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9EC08C31-2778-40D7-A2D0-8571A923BC74}" type="datetimeFigureOut">
              <a:rPr lang="nb-NO" smtClean="0"/>
              <a:t>21.06.2026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3902724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9EC08C31-2778-40D7-A2D0-8571A923BC74}" type="datetimeFigureOut">
              <a:rPr lang="nb-NO" smtClean="0"/>
              <a:t>21.06.2026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1547301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nb-NO"/>
              <a:t>Klikk for å redigere tittelstil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9EC08C31-2778-40D7-A2D0-8571A923BC74}" type="datetimeFigureOut">
              <a:rPr lang="nb-NO" smtClean="0"/>
              <a:t>21.06.2026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1111027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9EC08C31-2778-40D7-A2D0-8571A923BC74}" type="datetimeFigureOut">
              <a:rPr lang="nb-NO" smtClean="0"/>
              <a:t>21.06.2026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1989162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nb-NO"/>
              <a:t>Klikk for å redigere tittelstil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p:cNvSpPr>
            <a:spLocks noGrp="1"/>
          </p:cNvSpPr>
          <p:nvPr>
            <p:ph sz="half" idx="2"/>
          </p:nvPr>
        </p:nvSpPr>
        <p:spPr>
          <a:xfrm>
            <a:off x="629842" y="2505075"/>
            <a:ext cx="3868340"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p:cNvSpPr>
            <a:spLocks noGrp="1"/>
          </p:cNvSpPr>
          <p:nvPr>
            <p:ph sz="quarter" idx="4"/>
          </p:nvPr>
        </p:nvSpPr>
        <p:spPr>
          <a:xfrm>
            <a:off x="4629150" y="2505075"/>
            <a:ext cx="3887391"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9EC08C31-2778-40D7-A2D0-8571A923BC74}" type="datetimeFigureOut">
              <a:rPr lang="nb-NO" smtClean="0"/>
              <a:t>21.06.2026</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2355423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Date Placeholder 2"/>
          <p:cNvSpPr>
            <a:spLocks noGrp="1"/>
          </p:cNvSpPr>
          <p:nvPr>
            <p:ph type="dt" sz="half" idx="10"/>
          </p:nvPr>
        </p:nvSpPr>
        <p:spPr/>
        <p:txBody>
          <a:bodyPr/>
          <a:lstStyle/>
          <a:p>
            <a:fld id="{9EC08C31-2778-40D7-A2D0-8571A923BC74}" type="datetimeFigureOut">
              <a:rPr lang="nb-NO" smtClean="0"/>
              <a:t>21.06.2026</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3406838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C08C31-2778-40D7-A2D0-8571A923BC74}" type="datetimeFigureOut">
              <a:rPr lang="nb-NO" smtClean="0"/>
              <a:t>21.06.2026</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2098726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b-NO"/>
              <a:t>Klikk for å redigere tittelstil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9EC08C31-2778-40D7-A2D0-8571A923BC74}" type="datetimeFigureOut">
              <a:rPr lang="nb-NO" smtClean="0"/>
              <a:t>21.06.2026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1630202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b-NO"/>
              <a:t>Klikk for å redigere tittelstil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legge til et bilde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9EC08C31-2778-40D7-A2D0-8571A923BC74}" type="datetimeFigureOut">
              <a:rPr lang="nb-NO" smtClean="0"/>
              <a:t>21.06.2026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3824587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b-NO"/>
              <a:t>Klikk for å redigere tittelstil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C08C31-2778-40D7-A2D0-8571A923BC74}" type="datetimeFigureOut">
              <a:rPr lang="nb-NO" smtClean="0"/>
              <a:t>21.06.2026</a:t>
            </a:fld>
            <a:endParaRPr lang="nb-N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4B10EB-5889-4CB3-982E-38A74B47C7AC}" type="slidenum">
              <a:rPr lang="nb-NO" smtClean="0"/>
              <a:t>‹#›</a:t>
            </a:fld>
            <a:endParaRPr lang="nb-NO"/>
          </a:p>
        </p:txBody>
      </p:sp>
    </p:spTree>
    <p:extLst>
      <p:ext uri="{BB962C8B-B14F-4D97-AF65-F5344CB8AC3E}">
        <p14:creationId xmlns:p14="http://schemas.microsoft.com/office/powerpoint/2010/main" val="30132883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hjerterommet.no/livsveiledning/" TargetMode="External"/><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image" Target="../media/image18.jpe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8.gif"/><Relationship Id="rId5" Type="http://schemas.openxmlformats.org/officeDocument/2006/relationships/image" Target="../media/image7.gif"/><Relationship Id="rId4" Type="http://schemas.openxmlformats.org/officeDocument/2006/relationships/image" Target="../media/image6.gif"/></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Rektangel: avrundede hjørner 5">
            <a:extLst>
              <a:ext uri="{FF2B5EF4-FFF2-40B4-BE49-F238E27FC236}">
                <a16:creationId xmlns:a16="http://schemas.microsoft.com/office/drawing/2014/main" id="{8BBC88D6-02FA-87F2-E5F5-B0AA5E8EF215}"/>
              </a:ext>
            </a:extLst>
          </p:cNvPr>
          <p:cNvSpPr/>
          <p:nvPr/>
        </p:nvSpPr>
        <p:spPr>
          <a:xfrm>
            <a:off x="1889178" y="3326352"/>
            <a:ext cx="5338988" cy="1998486"/>
          </a:xfrm>
          <a:prstGeom prst="roundRect">
            <a:avLst>
              <a:gd name="adj" fmla="val 20175"/>
            </a:avLst>
          </a:prstGeom>
          <a:solidFill>
            <a:srgbClr val="BCF6B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TekstSylinder 4">
            <a:extLst>
              <a:ext uri="{FF2B5EF4-FFF2-40B4-BE49-F238E27FC236}">
                <a16:creationId xmlns:a16="http://schemas.microsoft.com/office/drawing/2014/main" id="{4748E1FB-6BAC-2254-737D-C44BF82E2B75}"/>
              </a:ext>
            </a:extLst>
          </p:cNvPr>
          <p:cNvSpPr txBox="1"/>
          <p:nvPr/>
        </p:nvSpPr>
        <p:spPr>
          <a:xfrm>
            <a:off x="1948094" y="3457205"/>
            <a:ext cx="5191827" cy="1815882"/>
          </a:xfrm>
          <a:prstGeom prst="rect">
            <a:avLst/>
          </a:prstGeom>
          <a:noFill/>
        </p:spPr>
        <p:txBody>
          <a:bodyPr wrap="square">
            <a:spAutoFit/>
          </a:bodyPr>
          <a:lstStyle/>
          <a:p>
            <a:pPr algn="ctr">
              <a:spcAft>
                <a:spcPts val="0"/>
              </a:spcAft>
            </a:pPr>
            <a:r>
              <a:rPr lang="en-US" sz="2800" kern="0" dirty="0">
                <a:solidFill>
                  <a:srgbClr val="0070C0"/>
                </a:solidFill>
                <a:latin typeface="Arial" panose="020B0604020202020204" pitchFamily="34" charset="0"/>
              </a:rPr>
              <a:t>Session 7: </a:t>
            </a:r>
            <a:br>
              <a:rPr lang="en-US" sz="2800" kern="0" dirty="0">
                <a:solidFill>
                  <a:srgbClr val="0070C0"/>
                </a:solidFill>
                <a:latin typeface="Arial" panose="020B0604020202020204" pitchFamily="34" charset="0"/>
              </a:rPr>
            </a:br>
            <a:r>
              <a:rPr lang="en-US" sz="2800" kern="0" dirty="0">
                <a:solidFill>
                  <a:srgbClr val="0070C0"/>
                </a:solidFill>
                <a:latin typeface="Arial" panose="020B0604020202020204" pitchFamily="34" charset="0"/>
              </a:rPr>
              <a:t>Being in life energy and being able to change between life energy and mask energy</a:t>
            </a:r>
            <a:endParaRPr lang="nb-NO" sz="2800" kern="0" dirty="0">
              <a:solidFill>
                <a:srgbClr val="C00000"/>
              </a:solidFill>
              <a:latin typeface="Arial" panose="020B0604020202020204" pitchFamily="34" charset="0"/>
            </a:endParaRPr>
          </a:p>
        </p:txBody>
      </p:sp>
      <p:sp>
        <p:nvSpPr>
          <p:cNvPr id="7" name="TekstSylinder 27">
            <a:extLst>
              <a:ext uri="{FF2B5EF4-FFF2-40B4-BE49-F238E27FC236}">
                <a16:creationId xmlns:a16="http://schemas.microsoft.com/office/drawing/2014/main" id="{0BAE8361-966F-EE1E-A2BF-518E01D6FB51}"/>
              </a:ext>
            </a:extLst>
          </p:cNvPr>
          <p:cNvSpPr txBox="1"/>
          <p:nvPr/>
        </p:nvSpPr>
        <p:spPr>
          <a:xfrm>
            <a:off x="2857354" y="5585140"/>
            <a:ext cx="5657995" cy="996940"/>
          </a:xfrm>
          <a:prstGeom prst="rect">
            <a:avLst/>
          </a:prstGeom>
          <a:noFill/>
        </p:spPr>
        <p:txBody>
          <a:bodyPr wrap="square" rtlCol="0">
            <a:spAutoFit/>
          </a:bodyPr>
          <a:lstStyle/>
          <a:p>
            <a:pPr algn="ctr">
              <a:lnSpc>
                <a:spcPct val="107000"/>
              </a:lnSpc>
              <a:spcAft>
                <a:spcPts val="800"/>
              </a:spcAft>
            </a:pPr>
            <a:r>
              <a:rPr lang="nb-NO" sz="3200" kern="1200" dirty="0">
                <a:solidFill>
                  <a:srgbClr val="FF0000"/>
                </a:solidFill>
                <a:effectLst/>
                <a:latin typeface="Monotype Corsiva" panose="03010101010201010101" pitchFamily="66" charset="0"/>
                <a:ea typeface="Calibri" panose="020F0502020204030204" pitchFamily="34" charset="0"/>
                <a:cs typeface="Calibri" panose="020F0502020204030204" pitchFamily="34" charset="0"/>
              </a:rPr>
              <a:t>Heart Room </a:t>
            </a:r>
            <a:r>
              <a:rPr lang="nb-NO" sz="3200" dirty="0" err="1">
                <a:solidFill>
                  <a:srgbClr val="FF0000"/>
                </a:solidFill>
                <a:latin typeface="Monotype Corsiva" panose="03010101010201010101" pitchFamily="66" charset="0"/>
                <a:ea typeface="Calibri" panose="020F0502020204030204" pitchFamily="34" charset="0"/>
                <a:cs typeface="Calibri" panose="020F0502020204030204" pitchFamily="34" charset="0"/>
              </a:rPr>
              <a:t>S</a:t>
            </a:r>
            <a:r>
              <a:rPr lang="nb-NO" sz="3200" kern="1200" dirty="0" err="1">
                <a:solidFill>
                  <a:srgbClr val="FF0000"/>
                </a:solidFill>
                <a:effectLst/>
                <a:latin typeface="Monotype Corsiva" panose="03010101010201010101" pitchFamily="66" charset="0"/>
                <a:ea typeface="Calibri" panose="020F0502020204030204" pitchFamily="34" charset="0"/>
                <a:cs typeface="Calibri" panose="020F0502020204030204" pitchFamily="34" charset="0"/>
              </a:rPr>
              <a:t>elf-development</a:t>
            </a:r>
            <a:r>
              <a:rPr lang="nb-NO" sz="3200" kern="1200" dirty="0">
                <a:solidFill>
                  <a:srgbClr val="FF0000"/>
                </a:solidFill>
                <a:effectLst/>
                <a:latin typeface="Monotype Corsiva" panose="03010101010201010101" pitchFamily="66" charset="0"/>
                <a:ea typeface="Calibri" panose="020F0502020204030204" pitchFamily="34" charset="0"/>
                <a:cs typeface="Calibri" panose="020F0502020204030204" pitchFamily="34" charset="0"/>
              </a:rPr>
              <a:t> </a:t>
            </a:r>
            <a:r>
              <a:rPr lang="nb-NO" sz="3200" dirty="0">
                <a:solidFill>
                  <a:srgbClr val="FF0000"/>
                </a:solidFill>
                <a:latin typeface="Monotype Corsiva" panose="03010101010201010101" pitchFamily="66" charset="0"/>
                <a:ea typeface="Calibri" panose="020F0502020204030204" pitchFamily="34" charset="0"/>
                <a:cs typeface="Calibri" panose="020F0502020204030204" pitchFamily="34" charset="0"/>
              </a:rPr>
              <a:t>S</a:t>
            </a:r>
            <a:r>
              <a:rPr lang="nb-NO" sz="3200" kern="1200" dirty="0">
                <a:solidFill>
                  <a:srgbClr val="FF0000"/>
                </a:solidFill>
                <a:effectLst/>
                <a:latin typeface="Monotype Corsiva" panose="03010101010201010101" pitchFamily="66" charset="0"/>
                <a:ea typeface="Calibri" panose="020F0502020204030204" pitchFamily="34" charset="0"/>
                <a:cs typeface="Calibri" panose="020F0502020204030204" pitchFamily="34" charset="0"/>
              </a:rPr>
              <a:t>chool </a:t>
            </a:r>
            <a:r>
              <a:rPr lang="nb-NO" sz="2400" kern="100" dirty="0">
                <a:effectLst/>
                <a:latin typeface="Calibri" panose="020F0502020204030204" pitchFamily="34" charset="0"/>
                <a:ea typeface="Calibri" panose="020F0502020204030204" pitchFamily="34" charset="0"/>
                <a:cs typeface="Calibri" panose="020F0502020204030204" pitchFamily="34" charset="0"/>
              </a:rPr>
              <a:t>hjerterommet.no</a:t>
            </a:r>
            <a:endParaRPr lang="nb-NO"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Bilde 10">
            <a:extLst>
              <a:ext uri="{FF2B5EF4-FFF2-40B4-BE49-F238E27FC236}">
                <a16:creationId xmlns:a16="http://schemas.microsoft.com/office/drawing/2014/main" id="{BC824C6D-0FD4-F17F-6C30-2986185CEFE7}"/>
              </a:ext>
            </a:extLst>
          </p:cNvPr>
          <p:cNvPicPr>
            <a:picLocks noChangeAspect="1"/>
          </p:cNvPicPr>
          <p:nvPr/>
        </p:nvPicPr>
        <p:blipFill rotWithShape="1">
          <a:blip r:embed="rId2">
            <a:extLst>
              <a:ext uri="{28A0092B-C50C-407E-A947-70E740481C1C}">
                <a14:useLocalDpi xmlns:a14="http://schemas.microsoft.com/office/drawing/2010/main" val="0"/>
              </a:ext>
            </a:extLst>
          </a:blip>
          <a:srcRect t="30456"/>
          <a:stretch/>
        </p:blipFill>
        <p:spPr>
          <a:xfrm>
            <a:off x="1250366" y="5517151"/>
            <a:ext cx="1406267" cy="1173730"/>
          </a:xfrm>
          <a:prstGeom prst="rect">
            <a:avLst/>
          </a:prstGeom>
        </p:spPr>
      </p:pic>
      <p:sp>
        <p:nvSpPr>
          <p:cNvPr id="12" name="Rektangel: avrundede hjørner 11">
            <a:extLst>
              <a:ext uri="{FF2B5EF4-FFF2-40B4-BE49-F238E27FC236}">
                <a16:creationId xmlns:a16="http://schemas.microsoft.com/office/drawing/2014/main" id="{463BE5F6-264A-868C-1FB6-C436F5E68860}"/>
              </a:ext>
            </a:extLst>
          </p:cNvPr>
          <p:cNvSpPr/>
          <p:nvPr/>
        </p:nvSpPr>
        <p:spPr>
          <a:xfrm>
            <a:off x="1784195" y="452140"/>
            <a:ext cx="5575610" cy="2302077"/>
          </a:xfrm>
          <a:prstGeom prst="roundRect">
            <a:avLst/>
          </a:prstGeom>
          <a:solidFill>
            <a:srgbClr val="F0F7E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Rektangel 12">
            <a:extLst>
              <a:ext uri="{FF2B5EF4-FFF2-40B4-BE49-F238E27FC236}">
                <a16:creationId xmlns:a16="http://schemas.microsoft.com/office/drawing/2014/main" id="{89D26236-21AE-60D0-37D3-BEAFAA1339DE}"/>
              </a:ext>
            </a:extLst>
          </p:cNvPr>
          <p:cNvSpPr/>
          <p:nvPr/>
        </p:nvSpPr>
        <p:spPr>
          <a:xfrm>
            <a:off x="1784195" y="484412"/>
            <a:ext cx="5575610" cy="2077492"/>
          </a:xfrm>
          <a:prstGeom prst="rect">
            <a:avLst/>
          </a:prstGeom>
          <a:noFill/>
          <a:ln>
            <a:noFill/>
          </a:ln>
        </p:spPr>
        <p:txBody>
          <a:bodyPr wrap="square">
            <a:spAutoFit/>
          </a:bodyPr>
          <a:lstStyle/>
          <a:p>
            <a:pPr algn="ctr">
              <a:spcAft>
                <a:spcPts val="0"/>
              </a:spcAft>
            </a:pPr>
            <a:endParaRPr lang="nb-NO" sz="900" b="1" kern="0" dirty="0">
              <a:solidFill>
                <a:srgbClr val="0070C0"/>
              </a:solidFill>
              <a:latin typeface="Arial" panose="020B0604020202020204" pitchFamily="34" charset="0"/>
            </a:endParaRPr>
          </a:p>
          <a:p>
            <a:pPr algn="ctr">
              <a:spcAft>
                <a:spcPts val="0"/>
              </a:spcAft>
            </a:pPr>
            <a:r>
              <a:rPr lang="en-US" sz="3200" b="1" kern="0" dirty="0">
                <a:solidFill>
                  <a:srgbClr val="0070C0"/>
                </a:solidFill>
                <a:latin typeface="Arial" panose="020B0604020202020204" pitchFamily="34" charset="0"/>
              </a:rPr>
              <a:t>Life guidance for our time</a:t>
            </a:r>
          </a:p>
          <a:p>
            <a:pPr algn="ctr">
              <a:spcAft>
                <a:spcPts val="0"/>
              </a:spcAft>
            </a:pPr>
            <a:r>
              <a:rPr lang="en-US" sz="2400" kern="0" dirty="0">
                <a:latin typeface="Arial" panose="020B0604020202020204" pitchFamily="34" charset="0"/>
              </a:rPr>
              <a:t>Lecture series for increased life mastery and enjoyment of life</a:t>
            </a:r>
          </a:p>
          <a:p>
            <a:pPr algn="ctr">
              <a:spcAft>
                <a:spcPts val="0"/>
              </a:spcAft>
            </a:pPr>
            <a:endParaRPr lang="en-US" sz="1600" kern="0" dirty="0">
              <a:latin typeface="Arial" panose="020B0604020202020204" pitchFamily="34" charset="0"/>
            </a:endParaRPr>
          </a:p>
          <a:p>
            <a:pPr algn="ctr">
              <a:spcAft>
                <a:spcPts val="0"/>
              </a:spcAft>
            </a:pPr>
            <a:r>
              <a:rPr lang="en-US" sz="2400" kern="0" dirty="0">
                <a:latin typeface="Arial" panose="020B0604020202020204" pitchFamily="34" charset="0"/>
              </a:rPr>
              <a:t>Course instructor: Per Hjalmar Svae</a:t>
            </a:r>
            <a:endParaRPr lang="nb-NO"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7102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352CE-E542-B5D2-F7E9-F77F3635D1D7}"/>
            </a:ext>
          </a:extLst>
        </p:cNvPr>
        <p:cNvGrpSpPr/>
        <p:nvPr/>
      </p:nvGrpSpPr>
      <p:grpSpPr>
        <a:xfrm>
          <a:off x="0" y="0"/>
          <a:ext cx="0" cy="0"/>
          <a:chOff x="0" y="0"/>
          <a:chExt cx="0" cy="0"/>
        </a:xfrm>
      </p:grpSpPr>
      <p:sp>
        <p:nvSpPr>
          <p:cNvPr id="3" name="TekstSylinder 2">
            <a:extLst>
              <a:ext uri="{FF2B5EF4-FFF2-40B4-BE49-F238E27FC236}">
                <a16:creationId xmlns:a16="http://schemas.microsoft.com/office/drawing/2014/main" id="{EC67C267-3092-B092-5C9E-1C5615D41939}"/>
              </a:ext>
            </a:extLst>
          </p:cNvPr>
          <p:cNvSpPr txBox="1"/>
          <p:nvPr/>
        </p:nvSpPr>
        <p:spPr>
          <a:xfrm>
            <a:off x="645937" y="1287244"/>
            <a:ext cx="8354844" cy="5293757"/>
          </a:xfrm>
          <a:prstGeom prst="rect">
            <a:avLst/>
          </a:prstGeom>
          <a:noFill/>
        </p:spPr>
        <p:txBody>
          <a:bodyPr wrap="square">
            <a:spAutoFit/>
          </a:bodyPr>
          <a:lstStyle/>
          <a:p>
            <a:pPr marL="342900" indent="-342900">
              <a:spcBef>
                <a:spcPts val="1200"/>
              </a:spcBef>
              <a:buFont typeface="+mj-lt"/>
              <a:buAutoNum type="arabicPeriod"/>
            </a:pPr>
            <a:r>
              <a:rPr lang="en-US" b="1" kern="0" dirty="0">
                <a:ea typeface="Times New Roman" panose="02020603050405020304" pitchFamily="18" charset="0"/>
              </a:rPr>
              <a:t>Seek solitude and stress relief, preferably for an hour every day. Meditate. Go on a retreat. Arrange a cabin vacation and seek inner peace for a week. </a:t>
            </a:r>
            <a:br>
              <a:rPr lang="en-US" kern="0" dirty="0">
                <a:ea typeface="Times New Roman" panose="02020603050405020304" pitchFamily="18" charset="0"/>
              </a:rPr>
            </a:br>
            <a:r>
              <a:rPr lang="en-US" kern="0" dirty="0">
                <a:ea typeface="Times New Roman" panose="02020603050405020304" pitchFamily="18" charset="0"/>
              </a:rPr>
              <a:t>Let go of obligations and denials. Play music that touches you. Meditate.</a:t>
            </a:r>
          </a:p>
          <a:p>
            <a:pPr marL="342900" indent="-342900">
              <a:spcBef>
                <a:spcPts val="1200"/>
              </a:spcBef>
              <a:buFont typeface="+mj-lt"/>
              <a:buAutoNum type="arabicPeriod"/>
            </a:pPr>
            <a:r>
              <a:rPr lang="en-US" b="1" kern="0" dirty="0">
                <a:ea typeface="Times New Roman" panose="02020603050405020304" pitchFamily="18" charset="0"/>
              </a:rPr>
              <a:t>Search inward: Reflect on yourself and your life </a:t>
            </a:r>
            <a:br>
              <a:rPr lang="en-US" kern="0" dirty="0">
                <a:ea typeface="Times New Roman" panose="02020603050405020304" pitchFamily="18" charset="0"/>
              </a:rPr>
            </a:br>
            <a:r>
              <a:rPr lang="en-US" kern="0" dirty="0">
                <a:ea typeface="Times New Roman" panose="02020603050405020304" pitchFamily="18" charset="0"/>
              </a:rPr>
              <a:t>How did I function in that situation? What did I feel? What was my motivation? What was my real need?</a:t>
            </a:r>
          </a:p>
          <a:p>
            <a:pPr marL="342900" indent="-342900">
              <a:spcBef>
                <a:spcPts val="1200"/>
              </a:spcBef>
              <a:buFont typeface="+mj-lt"/>
              <a:buAutoNum type="arabicPeriod"/>
            </a:pPr>
            <a:r>
              <a:rPr lang="en-US" b="1" kern="0" dirty="0">
                <a:ea typeface="Times New Roman" panose="02020603050405020304" pitchFamily="18" charset="0"/>
              </a:rPr>
              <a:t>What is it that you really want, desire, long for and pray for? </a:t>
            </a:r>
            <a:br>
              <a:rPr lang="en-US" kern="0" dirty="0">
                <a:ea typeface="Times New Roman" panose="02020603050405020304" pitchFamily="18" charset="0"/>
              </a:rPr>
            </a:br>
            <a:r>
              <a:rPr lang="en-US" kern="0" dirty="0">
                <a:ea typeface="Times New Roman" panose="02020603050405020304" pitchFamily="18" charset="0"/>
              </a:rPr>
              <a:t>Visualize it. These four words are what the essence of life uses to speak to you. By visualizing this and putting emotions into it, you become like a magnet that attracts it to you.</a:t>
            </a:r>
          </a:p>
          <a:p>
            <a:pPr marL="342900" indent="-342900">
              <a:spcBef>
                <a:spcPts val="1200"/>
              </a:spcBef>
              <a:buFont typeface="+mj-lt"/>
              <a:buAutoNum type="arabicPeriod"/>
            </a:pPr>
            <a:r>
              <a:rPr lang="en-US" b="1" kern="0" dirty="0">
                <a:ea typeface="Times New Roman" panose="02020603050405020304" pitchFamily="18" charset="0"/>
              </a:rPr>
              <a:t>Ask questions, ask for answers, and just let it lie there in the background </a:t>
            </a:r>
            <a:br>
              <a:rPr lang="en-US" kern="0" dirty="0">
                <a:ea typeface="Times New Roman" panose="02020603050405020304" pitchFamily="18" charset="0"/>
              </a:rPr>
            </a:br>
            <a:r>
              <a:rPr lang="en-US" kern="0" dirty="0">
                <a:ea typeface="Times New Roman" panose="02020603050405020304" pitchFamily="18" charset="0"/>
              </a:rPr>
              <a:t>Sooner or later an answer will come from the subconscious or the spiritual world.</a:t>
            </a:r>
          </a:p>
          <a:p>
            <a:pPr marL="342900" indent="-342900">
              <a:spcBef>
                <a:spcPts val="1200"/>
              </a:spcBef>
              <a:buFont typeface="+mj-lt"/>
              <a:buAutoNum type="arabicPeriod"/>
            </a:pPr>
            <a:r>
              <a:rPr lang="en-US" b="1" kern="0" dirty="0">
                <a:ea typeface="Times New Roman" panose="02020603050405020304" pitchFamily="18" charset="0"/>
              </a:rPr>
              <a:t>Write thoughts, feelings and dreams in a diary </a:t>
            </a:r>
            <a:br>
              <a:rPr lang="en-US" kern="0" dirty="0">
                <a:ea typeface="Times New Roman" panose="02020603050405020304" pitchFamily="18" charset="0"/>
              </a:rPr>
            </a:br>
            <a:r>
              <a:rPr lang="en-US" kern="0" dirty="0">
                <a:ea typeface="Times New Roman" panose="02020603050405020304" pitchFamily="18" charset="0"/>
              </a:rPr>
              <a:t>The process of points 2, 3 and 4 goes deeper into you if you write down your reflections in a diary. You can also write down dreams and try to interpret them.</a:t>
            </a:r>
          </a:p>
          <a:p>
            <a:pPr marL="342900" indent="-342900">
              <a:spcBef>
                <a:spcPts val="1200"/>
              </a:spcBef>
              <a:buFont typeface="+mj-lt"/>
              <a:buAutoNum type="arabicPeriod"/>
            </a:pPr>
            <a:r>
              <a:rPr lang="en-US" b="1" kern="0" dirty="0">
                <a:ea typeface="Times New Roman" panose="02020603050405020304" pitchFamily="18" charset="0"/>
              </a:rPr>
              <a:t>Be open to new ideas and impulses, feelings and thoughts, and to follow them up</a:t>
            </a:r>
            <a:endParaRPr lang="nb-NO" b="1" kern="0" dirty="0">
              <a:ea typeface="Times New Roman" panose="02020603050405020304" pitchFamily="18" charset="0"/>
            </a:endParaRPr>
          </a:p>
        </p:txBody>
      </p:sp>
      <p:sp>
        <p:nvSpPr>
          <p:cNvPr id="4" name="TekstSylinder 3">
            <a:extLst>
              <a:ext uri="{FF2B5EF4-FFF2-40B4-BE49-F238E27FC236}">
                <a16:creationId xmlns:a16="http://schemas.microsoft.com/office/drawing/2014/main" id="{8324A2BD-590C-AC70-D1E8-846F320D560A}"/>
              </a:ext>
            </a:extLst>
          </p:cNvPr>
          <p:cNvSpPr txBox="1"/>
          <p:nvPr/>
        </p:nvSpPr>
        <p:spPr>
          <a:xfrm>
            <a:off x="143219" y="154236"/>
            <a:ext cx="8857562" cy="1077218"/>
          </a:xfrm>
          <a:prstGeom prst="rect">
            <a:avLst/>
          </a:prstGeom>
          <a:noFill/>
        </p:spPr>
        <p:txBody>
          <a:bodyPr wrap="square" rtlCol="0">
            <a:spAutoFit/>
          </a:bodyPr>
          <a:lstStyle/>
          <a:p>
            <a:pPr algn="ctr"/>
            <a:r>
              <a:rPr lang="en-US" sz="3100" kern="0" dirty="0">
                <a:solidFill>
                  <a:srgbClr val="C00000"/>
                </a:solidFill>
                <a:latin typeface="Arial" panose="020B0604020202020204" pitchFamily="34" charset="0"/>
              </a:rPr>
              <a:t>The process of getting deeper into contact </a:t>
            </a:r>
            <a:br>
              <a:rPr lang="en-US" sz="3100" kern="0" dirty="0">
                <a:solidFill>
                  <a:srgbClr val="C00000"/>
                </a:solidFill>
                <a:latin typeface="Arial" panose="020B0604020202020204" pitchFamily="34" charset="0"/>
              </a:rPr>
            </a:br>
            <a:r>
              <a:rPr lang="en-US" sz="3100" kern="0" dirty="0">
                <a:solidFill>
                  <a:srgbClr val="C00000"/>
                </a:solidFill>
                <a:latin typeface="Arial" panose="020B0604020202020204" pitchFamily="34" charset="0"/>
              </a:rPr>
              <a:t>with yourself and your life energy</a:t>
            </a:r>
            <a:endParaRPr lang="nb-NO" sz="3100" kern="0" dirty="0">
              <a:solidFill>
                <a:srgbClr val="C00000"/>
              </a:solidFill>
              <a:latin typeface="Arial" panose="020B0604020202020204" pitchFamily="34" charset="0"/>
            </a:endParaRPr>
          </a:p>
        </p:txBody>
      </p:sp>
    </p:spTree>
    <p:extLst>
      <p:ext uri="{BB962C8B-B14F-4D97-AF65-F5344CB8AC3E}">
        <p14:creationId xmlns:p14="http://schemas.microsoft.com/office/powerpoint/2010/main" val="355194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CC5E7-FE52-A516-4DDD-5C8248F26523}"/>
            </a:ext>
          </a:extLst>
        </p:cNvPr>
        <p:cNvGrpSpPr/>
        <p:nvPr/>
      </p:nvGrpSpPr>
      <p:grpSpPr>
        <a:xfrm>
          <a:off x="0" y="0"/>
          <a:ext cx="0" cy="0"/>
          <a:chOff x="0" y="0"/>
          <a:chExt cx="0" cy="0"/>
        </a:xfrm>
      </p:grpSpPr>
      <p:pic>
        <p:nvPicPr>
          <p:cNvPr id="1026" name="Picture 2" descr="EMS Teknikk Gårdspumpe G0101 - Øvrige pumper | Bademiljø">
            <a:extLst>
              <a:ext uri="{FF2B5EF4-FFF2-40B4-BE49-F238E27FC236}">
                <a16:creationId xmlns:a16="http://schemas.microsoft.com/office/drawing/2014/main" id="{79731284-263F-0739-3373-0160C6B78E3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785" t="4958" r="25453" b="4423"/>
          <a:stretch/>
        </p:blipFill>
        <p:spPr bwMode="auto">
          <a:xfrm>
            <a:off x="392154" y="3429000"/>
            <a:ext cx="1345864" cy="2309909"/>
          </a:xfrm>
          <a:prstGeom prst="rect">
            <a:avLst/>
          </a:prstGeom>
          <a:noFill/>
          <a:extLst>
            <a:ext uri="{909E8E84-426E-40DD-AFC4-6F175D3DCCD1}">
              <a14:hiddenFill xmlns:a14="http://schemas.microsoft.com/office/drawing/2010/main">
                <a:solidFill>
                  <a:srgbClr val="FFFFFF"/>
                </a:solidFill>
              </a14:hiddenFill>
            </a:ext>
          </a:extLst>
        </p:spPr>
      </p:pic>
      <p:sp>
        <p:nvSpPr>
          <p:cNvPr id="3" name="TekstSylinder 2">
            <a:extLst>
              <a:ext uri="{FF2B5EF4-FFF2-40B4-BE49-F238E27FC236}">
                <a16:creationId xmlns:a16="http://schemas.microsoft.com/office/drawing/2014/main" id="{E38908ED-2039-0D7A-4EE1-68FA21442BB7}"/>
              </a:ext>
            </a:extLst>
          </p:cNvPr>
          <p:cNvSpPr txBox="1"/>
          <p:nvPr/>
        </p:nvSpPr>
        <p:spPr>
          <a:xfrm>
            <a:off x="3548613" y="998039"/>
            <a:ext cx="4383273" cy="1169551"/>
          </a:xfrm>
          <a:prstGeom prst="rect">
            <a:avLst/>
          </a:prstGeom>
          <a:solidFill>
            <a:srgbClr val="FEBB34"/>
          </a:solidFill>
        </p:spPr>
        <p:txBody>
          <a:bodyPr wrap="square">
            <a:spAutoFit/>
          </a:bodyPr>
          <a:lstStyle/>
          <a:p>
            <a:pPr algn="ctr">
              <a:lnSpc>
                <a:spcPct val="150000"/>
              </a:lnSpc>
            </a:pPr>
            <a:r>
              <a:rPr lang="en-US" sz="2000" kern="0" dirty="0">
                <a:ea typeface="Times New Roman" panose="02020603050405020304" pitchFamily="18" charset="0"/>
              </a:rPr>
              <a:t>2. Paradox</a:t>
            </a:r>
          </a:p>
          <a:p>
            <a:pPr algn="ctr"/>
            <a:r>
              <a:rPr lang="en-US" sz="2000" kern="0" dirty="0">
                <a:ea typeface="Times New Roman" panose="02020603050405020304" pitchFamily="18" charset="0"/>
              </a:rPr>
              <a:t>When you let go of the positive mask, you can end up in the negative mask.</a:t>
            </a:r>
            <a:endParaRPr lang="nb-NO" sz="2000" dirty="0"/>
          </a:p>
        </p:txBody>
      </p:sp>
      <p:sp>
        <p:nvSpPr>
          <p:cNvPr id="4" name="TekstSylinder 3">
            <a:extLst>
              <a:ext uri="{FF2B5EF4-FFF2-40B4-BE49-F238E27FC236}">
                <a16:creationId xmlns:a16="http://schemas.microsoft.com/office/drawing/2014/main" id="{D6C46F20-E068-A0AA-7C65-4B7DBEA71090}"/>
              </a:ext>
            </a:extLst>
          </p:cNvPr>
          <p:cNvSpPr txBox="1"/>
          <p:nvPr/>
        </p:nvSpPr>
        <p:spPr>
          <a:xfrm>
            <a:off x="143219" y="171421"/>
            <a:ext cx="8857562" cy="584775"/>
          </a:xfrm>
          <a:prstGeom prst="rect">
            <a:avLst/>
          </a:prstGeom>
          <a:noFill/>
        </p:spPr>
        <p:txBody>
          <a:bodyPr wrap="square" rtlCol="0">
            <a:spAutoFit/>
          </a:bodyPr>
          <a:lstStyle/>
          <a:p>
            <a:pPr algn="ctr"/>
            <a:r>
              <a:rPr lang="nb-NO" sz="3200" kern="0" dirty="0">
                <a:solidFill>
                  <a:srgbClr val="C00000"/>
                </a:solidFill>
                <a:latin typeface="Arial" panose="020B0604020202020204" pitchFamily="34" charset="0"/>
              </a:rPr>
              <a:t>How do </a:t>
            </a:r>
            <a:r>
              <a:rPr lang="nb-NO" sz="3200" kern="0" dirty="0" err="1">
                <a:solidFill>
                  <a:srgbClr val="C00000"/>
                </a:solidFill>
                <a:latin typeface="Arial" panose="020B0604020202020204" pitchFamily="34" charset="0"/>
              </a:rPr>
              <a:t>you</a:t>
            </a:r>
            <a:r>
              <a:rPr lang="nb-NO" sz="3200" kern="0" dirty="0">
                <a:solidFill>
                  <a:srgbClr val="C00000"/>
                </a:solidFill>
                <a:latin typeface="Arial" panose="020B0604020202020204" pitchFamily="34" charset="0"/>
              </a:rPr>
              <a:t> </a:t>
            </a:r>
            <a:r>
              <a:rPr lang="nb-NO" sz="3200" kern="0" dirty="0" err="1">
                <a:solidFill>
                  <a:srgbClr val="C00000"/>
                </a:solidFill>
                <a:latin typeface="Arial" panose="020B0604020202020204" pitchFamily="34" charset="0"/>
              </a:rPr>
              <a:t>come</a:t>
            </a:r>
            <a:r>
              <a:rPr lang="nb-NO" sz="3200" kern="0" dirty="0">
                <a:solidFill>
                  <a:srgbClr val="C00000"/>
                </a:solidFill>
                <a:latin typeface="Arial" panose="020B0604020202020204" pitchFamily="34" charset="0"/>
              </a:rPr>
              <a:t> in </a:t>
            </a:r>
            <a:r>
              <a:rPr lang="nb-NO" sz="3200" kern="0" dirty="0" err="1">
                <a:solidFill>
                  <a:srgbClr val="C00000"/>
                </a:solidFill>
                <a:latin typeface="Arial" panose="020B0604020202020204" pitchFamily="34" charset="0"/>
              </a:rPr>
              <a:t>life</a:t>
            </a:r>
            <a:r>
              <a:rPr lang="nb-NO" sz="3200" kern="0" dirty="0">
                <a:solidFill>
                  <a:srgbClr val="C00000"/>
                </a:solidFill>
                <a:latin typeface="Arial" panose="020B0604020202020204" pitchFamily="34" charset="0"/>
              </a:rPr>
              <a:t> </a:t>
            </a:r>
            <a:r>
              <a:rPr lang="nb-NO" sz="3200" kern="0" dirty="0" err="1">
                <a:solidFill>
                  <a:srgbClr val="C00000"/>
                </a:solidFill>
                <a:latin typeface="Arial" panose="020B0604020202020204" pitchFamily="34" charset="0"/>
              </a:rPr>
              <a:t>energy</a:t>
            </a:r>
            <a:r>
              <a:rPr lang="nb-NO" sz="3200" kern="0" dirty="0">
                <a:solidFill>
                  <a:srgbClr val="C00000"/>
                </a:solidFill>
                <a:latin typeface="Arial" panose="020B0604020202020204" pitchFamily="34" charset="0"/>
              </a:rPr>
              <a:t>?</a:t>
            </a:r>
          </a:p>
        </p:txBody>
      </p:sp>
      <p:sp>
        <p:nvSpPr>
          <p:cNvPr id="5" name="TekstSylinder 4">
            <a:extLst>
              <a:ext uri="{FF2B5EF4-FFF2-40B4-BE49-F238E27FC236}">
                <a16:creationId xmlns:a16="http://schemas.microsoft.com/office/drawing/2014/main" id="{CC7C7EB9-60D7-76C6-948D-2FA3ED156A32}"/>
              </a:ext>
            </a:extLst>
          </p:cNvPr>
          <p:cNvSpPr txBox="1"/>
          <p:nvPr/>
        </p:nvSpPr>
        <p:spPr>
          <a:xfrm>
            <a:off x="2698689" y="2479949"/>
            <a:ext cx="6083120" cy="2708434"/>
          </a:xfrm>
          <a:prstGeom prst="rect">
            <a:avLst/>
          </a:prstGeom>
          <a:noFill/>
        </p:spPr>
        <p:txBody>
          <a:bodyPr wrap="square" rtlCol="0">
            <a:spAutoFit/>
          </a:bodyPr>
          <a:lstStyle/>
          <a:p>
            <a:pPr algn="ctr" defTabSz="914400" eaLnBrk="0" fontAlgn="base" hangingPunct="0">
              <a:spcBef>
                <a:spcPct val="0"/>
              </a:spcBef>
              <a:spcAft>
                <a:spcPts val="600"/>
              </a:spcAft>
            </a:pPr>
            <a:r>
              <a:rPr lang="nb-NO" sz="2000" b="1" dirty="0">
                <a:cs typeface="Arial" panose="020B0604020202020204" pitchFamily="34" charset="0"/>
              </a:rPr>
              <a:t>Negative mask </a:t>
            </a:r>
            <a:r>
              <a:rPr lang="nb-NO" sz="2000" b="1" dirty="0" err="1">
                <a:cs typeface="Arial" panose="020B0604020202020204" pitchFamily="34" charset="0"/>
              </a:rPr>
              <a:t>energy</a:t>
            </a:r>
            <a:r>
              <a:rPr lang="nb-NO" sz="2000" b="1" dirty="0">
                <a:cs typeface="Arial" panose="020B0604020202020204" pitchFamily="34" charset="0"/>
              </a:rPr>
              <a:t> – </a:t>
            </a:r>
            <a:r>
              <a:rPr lang="nb-NO" sz="2000" b="1" dirty="0" err="1">
                <a:cs typeface="Arial" panose="020B0604020202020204" pitchFamily="34" charset="0"/>
              </a:rPr>
              <a:t>Dissatisfaction</a:t>
            </a:r>
            <a:endParaRPr lang="nb-NO" sz="2000" b="1" dirty="0">
              <a:cs typeface="Arial" panose="020B0604020202020204" pitchFamily="34" charset="0"/>
            </a:endParaRPr>
          </a:p>
          <a:p>
            <a:pPr defTabSz="914400" eaLnBrk="0" fontAlgn="base" hangingPunct="0">
              <a:spcBef>
                <a:spcPct val="0"/>
              </a:spcBef>
              <a:spcAft>
                <a:spcPts val="600"/>
              </a:spcAft>
            </a:pPr>
            <a:r>
              <a:rPr lang="nb-NO" sz="2000" b="1" dirty="0" err="1">
                <a:cs typeface="Arial" panose="020B0604020202020204" pitchFamily="34" charset="0"/>
              </a:rPr>
              <a:t>Outgoing</a:t>
            </a:r>
            <a:r>
              <a:rPr lang="nb-NO" sz="2000" b="1" dirty="0">
                <a:cs typeface="Arial" panose="020B0604020202020204" pitchFamily="34" charset="0"/>
              </a:rPr>
              <a:t>: </a:t>
            </a:r>
            <a:r>
              <a:rPr lang="nb-NO" sz="2000" dirty="0" err="1">
                <a:cs typeface="Arial" panose="020B0604020202020204" pitchFamily="34" charset="0"/>
              </a:rPr>
              <a:t>Dissatisfied</a:t>
            </a:r>
            <a:r>
              <a:rPr lang="nb-NO" sz="2000" dirty="0">
                <a:cs typeface="Arial" panose="020B0604020202020204" pitchFamily="34" charset="0"/>
              </a:rPr>
              <a:t>, </a:t>
            </a:r>
            <a:r>
              <a:rPr lang="nb-NO" sz="2000" dirty="0" err="1">
                <a:cs typeface="Arial" panose="020B0604020202020204" pitchFamily="34" charset="0"/>
              </a:rPr>
              <a:t>frustrated</a:t>
            </a:r>
            <a:r>
              <a:rPr lang="nb-NO" sz="2000" dirty="0">
                <a:cs typeface="Arial" panose="020B0604020202020204" pitchFamily="34" charset="0"/>
              </a:rPr>
              <a:t>, </a:t>
            </a:r>
            <a:r>
              <a:rPr lang="nb-NO" sz="2000" dirty="0" err="1">
                <a:cs typeface="Arial" panose="020B0604020202020204" pitchFamily="34" charset="0"/>
              </a:rPr>
              <a:t>sour</a:t>
            </a:r>
            <a:r>
              <a:rPr lang="nb-NO" sz="2000" dirty="0">
                <a:cs typeface="Arial" panose="020B0604020202020204" pitchFamily="34" charset="0"/>
              </a:rPr>
              <a:t>, </a:t>
            </a:r>
            <a:r>
              <a:rPr lang="nb-NO" sz="2000" dirty="0" err="1">
                <a:cs typeface="Arial" panose="020B0604020202020204" pitchFamily="34" charset="0"/>
              </a:rPr>
              <a:t>angry</a:t>
            </a:r>
            <a:r>
              <a:rPr lang="nb-NO" sz="2000" dirty="0">
                <a:cs typeface="Arial" panose="020B0604020202020204" pitchFamily="34" charset="0"/>
              </a:rPr>
              <a:t>, </a:t>
            </a:r>
            <a:r>
              <a:rPr lang="nb-NO" sz="2000" dirty="0" err="1">
                <a:cs typeface="Arial" panose="020B0604020202020204" pitchFamily="34" charset="0"/>
              </a:rPr>
              <a:t>jealous</a:t>
            </a:r>
            <a:r>
              <a:rPr lang="nb-NO" sz="2000" dirty="0">
                <a:cs typeface="Arial" panose="020B0604020202020204" pitchFamily="34" charset="0"/>
              </a:rPr>
              <a:t>, </a:t>
            </a:r>
            <a:r>
              <a:rPr lang="nb-NO" sz="2000" dirty="0" err="1">
                <a:cs typeface="Arial" panose="020B0604020202020204" pitchFamily="34" charset="0"/>
              </a:rPr>
              <a:t>envious</a:t>
            </a:r>
            <a:r>
              <a:rPr lang="nb-NO" sz="2000" dirty="0">
                <a:cs typeface="Arial" panose="020B0604020202020204" pitchFamily="34" charset="0"/>
              </a:rPr>
              <a:t>, </a:t>
            </a:r>
            <a:r>
              <a:rPr lang="nb-NO" sz="2000" dirty="0" err="1">
                <a:cs typeface="Arial" panose="020B0604020202020204" pitchFamily="34" charset="0"/>
              </a:rPr>
              <a:t>spiteful</a:t>
            </a:r>
            <a:r>
              <a:rPr lang="nb-NO" sz="2000" dirty="0">
                <a:cs typeface="Arial" panose="020B0604020202020204" pitchFamily="34" charset="0"/>
              </a:rPr>
              <a:t>, </a:t>
            </a:r>
            <a:r>
              <a:rPr lang="nb-NO" sz="2000" dirty="0" err="1">
                <a:cs typeface="Arial" panose="020B0604020202020204" pitchFamily="34" charset="0"/>
              </a:rPr>
              <a:t>malicious</a:t>
            </a:r>
            <a:r>
              <a:rPr lang="nb-NO" sz="2000" dirty="0">
                <a:cs typeface="Arial" panose="020B0604020202020204" pitchFamily="34" charset="0"/>
              </a:rPr>
              <a:t>, </a:t>
            </a:r>
            <a:r>
              <a:rPr lang="nb-NO" sz="2000" dirty="0" err="1">
                <a:cs typeface="Arial" panose="020B0604020202020204" pitchFamily="34" charset="0"/>
              </a:rPr>
              <a:t>cold</a:t>
            </a:r>
            <a:r>
              <a:rPr lang="nb-NO" sz="2000" dirty="0">
                <a:cs typeface="Arial" panose="020B0604020202020204" pitchFamily="34" charset="0"/>
              </a:rPr>
              <a:t>, </a:t>
            </a:r>
            <a:r>
              <a:rPr lang="nb-NO" sz="2000" dirty="0" err="1">
                <a:cs typeface="Arial" panose="020B0604020202020204" pitchFamily="34" charset="0"/>
              </a:rPr>
              <a:t>harsh</a:t>
            </a:r>
            <a:endParaRPr lang="nb-NO" sz="2000" dirty="0">
              <a:cs typeface="Arial" panose="020B0604020202020204" pitchFamily="34" charset="0"/>
            </a:endParaRPr>
          </a:p>
          <a:p>
            <a:pPr defTabSz="914400" eaLnBrk="0" fontAlgn="base" hangingPunct="0">
              <a:spcBef>
                <a:spcPct val="0"/>
              </a:spcBef>
              <a:spcAft>
                <a:spcPts val="600"/>
              </a:spcAft>
            </a:pPr>
            <a:r>
              <a:rPr lang="nb-NO" sz="2000" b="1" dirty="0" err="1">
                <a:cs typeface="Arial" panose="020B0604020202020204" pitchFamily="34" charset="0"/>
              </a:rPr>
              <a:t>Introverted</a:t>
            </a:r>
            <a:r>
              <a:rPr lang="nb-NO" sz="2000" b="1" dirty="0">
                <a:cs typeface="Arial" panose="020B0604020202020204" pitchFamily="34" charset="0"/>
              </a:rPr>
              <a:t>: </a:t>
            </a:r>
            <a:r>
              <a:rPr lang="nb-NO" sz="2000" dirty="0" err="1">
                <a:cs typeface="Arial" panose="020B0604020202020204" pitchFamily="34" charset="0"/>
              </a:rPr>
              <a:t>Depressed</a:t>
            </a:r>
            <a:r>
              <a:rPr lang="nb-NO" sz="2000" dirty="0">
                <a:cs typeface="Arial" panose="020B0604020202020204" pitchFamily="34" charset="0"/>
              </a:rPr>
              <a:t>, </a:t>
            </a:r>
            <a:r>
              <a:rPr lang="nb-NO" sz="2000" dirty="0" err="1">
                <a:cs typeface="Arial" panose="020B0604020202020204" pitchFamily="34" charset="0"/>
              </a:rPr>
              <a:t>paralyzed</a:t>
            </a:r>
            <a:r>
              <a:rPr lang="nb-NO" sz="2000" dirty="0">
                <a:cs typeface="Arial" panose="020B0604020202020204" pitchFamily="34" charset="0"/>
              </a:rPr>
              <a:t>, </a:t>
            </a:r>
            <a:r>
              <a:rPr lang="nb-NO" sz="2000" dirty="0" err="1">
                <a:cs typeface="Arial" panose="020B0604020202020204" pitchFamily="34" charset="0"/>
              </a:rPr>
              <a:t>unable</a:t>
            </a:r>
            <a:r>
              <a:rPr lang="nb-NO" sz="2000" dirty="0">
                <a:cs typeface="Arial" panose="020B0604020202020204" pitchFamily="34" charset="0"/>
              </a:rPr>
              <a:t> to </a:t>
            </a:r>
            <a:r>
              <a:rPr lang="nb-NO" sz="2000" dirty="0" err="1">
                <a:cs typeface="Arial" panose="020B0604020202020204" pitchFamily="34" charset="0"/>
              </a:rPr>
              <a:t>cope</a:t>
            </a:r>
            <a:r>
              <a:rPr lang="nb-NO" sz="2000" dirty="0">
                <a:cs typeface="Arial" panose="020B0604020202020204" pitchFamily="34" charset="0"/>
              </a:rPr>
              <a:t>, </a:t>
            </a:r>
            <a:r>
              <a:rPr lang="nb-NO" sz="2000" dirty="0" err="1">
                <a:cs typeface="Arial" panose="020B0604020202020204" pitchFamily="34" charset="0"/>
              </a:rPr>
              <a:t>discouraged</a:t>
            </a:r>
            <a:r>
              <a:rPr lang="nb-NO" sz="2000" dirty="0">
                <a:cs typeface="Arial" panose="020B0604020202020204" pitchFamily="34" charset="0"/>
              </a:rPr>
              <a:t>, </a:t>
            </a:r>
            <a:r>
              <a:rPr lang="nb-NO" sz="2000" dirty="0" err="1">
                <a:cs typeface="Arial" panose="020B0604020202020204" pitchFamily="34" charset="0"/>
              </a:rPr>
              <a:t>melancholy</a:t>
            </a:r>
            <a:r>
              <a:rPr lang="nb-NO" sz="2000" dirty="0">
                <a:cs typeface="Arial" panose="020B0604020202020204" pitchFamily="34" charset="0"/>
              </a:rPr>
              <a:t>, </a:t>
            </a:r>
            <a:r>
              <a:rPr lang="nb-NO" sz="2000" dirty="0" err="1">
                <a:cs typeface="Arial" panose="020B0604020202020204" pitchFamily="34" charset="0"/>
              </a:rPr>
              <a:t>depressed</a:t>
            </a:r>
            <a:r>
              <a:rPr lang="nb-NO" sz="2000" dirty="0">
                <a:cs typeface="Arial" panose="020B0604020202020204" pitchFamily="34" charset="0"/>
              </a:rPr>
              <a:t>. Feeling </a:t>
            </a:r>
            <a:r>
              <a:rPr lang="nb-NO" sz="2000" dirty="0" err="1">
                <a:cs typeface="Arial" panose="020B0604020202020204" pitchFamily="34" charset="0"/>
              </a:rPr>
              <a:t>shame</a:t>
            </a:r>
            <a:r>
              <a:rPr lang="nb-NO" sz="2000" dirty="0">
                <a:cs typeface="Arial" panose="020B0604020202020204" pitchFamily="34" charset="0"/>
              </a:rPr>
              <a:t>, </a:t>
            </a:r>
            <a:r>
              <a:rPr lang="nb-NO" sz="2000" dirty="0" err="1">
                <a:cs typeface="Arial" panose="020B0604020202020204" pitchFamily="34" charset="0"/>
              </a:rPr>
              <a:t>guilt</a:t>
            </a:r>
            <a:r>
              <a:rPr lang="nb-NO" sz="2000" dirty="0">
                <a:cs typeface="Arial" panose="020B0604020202020204" pitchFamily="34" charset="0"/>
              </a:rPr>
              <a:t>, </a:t>
            </a:r>
            <a:r>
              <a:rPr lang="nb-NO" sz="2000" dirty="0" err="1">
                <a:cs typeface="Arial" panose="020B0604020202020204" pitchFamily="34" charset="0"/>
              </a:rPr>
              <a:t>embarrassment</a:t>
            </a:r>
            <a:r>
              <a:rPr lang="nb-NO" sz="2000" dirty="0">
                <a:cs typeface="Arial" panose="020B0604020202020204" pitchFamily="34" charset="0"/>
              </a:rPr>
              <a:t>. Feeling </a:t>
            </a:r>
            <a:r>
              <a:rPr lang="nb-NO" sz="2000" dirty="0" err="1">
                <a:cs typeface="Arial" panose="020B0604020202020204" pitchFamily="34" charset="0"/>
              </a:rPr>
              <a:t>of</a:t>
            </a:r>
            <a:r>
              <a:rPr lang="nb-NO" sz="2000" dirty="0">
                <a:cs typeface="Arial" panose="020B0604020202020204" pitchFamily="34" charset="0"/>
              </a:rPr>
              <a:t> </a:t>
            </a:r>
            <a:r>
              <a:rPr lang="nb-NO" sz="2000" dirty="0" err="1">
                <a:cs typeface="Arial" panose="020B0604020202020204" pitchFamily="34" charset="0"/>
              </a:rPr>
              <a:t>failure</a:t>
            </a:r>
            <a:r>
              <a:rPr lang="nb-NO" sz="2000" dirty="0">
                <a:cs typeface="Arial" panose="020B0604020202020204" pitchFamily="34" charset="0"/>
              </a:rPr>
              <a:t>, </a:t>
            </a:r>
            <a:r>
              <a:rPr lang="nb-NO" sz="2000" dirty="0" err="1">
                <a:cs typeface="Arial" panose="020B0604020202020204" pitchFamily="34" charset="0"/>
              </a:rPr>
              <a:t>inferiority</a:t>
            </a:r>
            <a:r>
              <a:rPr lang="nb-NO" sz="2000" dirty="0">
                <a:cs typeface="Arial" panose="020B0604020202020204" pitchFamily="34" charset="0"/>
              </a:rPr>
              <a:t> </a:t>
            </a:r>
            <a:r>
              <a:rPr lang="nb-NO" sz="2000" dirty="0" err="1">
                <a:cs typeface="Arial" panose="020B0604020202020204" pitchFamily="34" charset="0"/>
              </a:rPr>
              <a:t>complex</a:t>
            </a:r>
            <a:r>
              <a:rPr lang="nb-NO" sz="2000" dirty="0">
                <a:cs typeface="Arial" panose="020B0604020202020204" pitchFamily="34" charset="0"/>
              </a:rPr>
              <a:t>, feeling </a:t>
            </a:r>
            <a:r>
              <a:rPr lang="nb-NO" sz="2000" dirty="0" err="1">
                <a:cs typeface="Arial" panose="020B0604020202020204" pitchFamily="34" charset="0"/>
              </a:rPr>
              <a:t>worthless</a:t>
            </a:r>
            <a:r>
              <a:rPr lang="nb-NO" sz="2000" dirty="0">
                <a:cs typeface="Arial" panose="020B0604020202020204" pitchFamily="34" charset="0"/>
              </a:rPr>
              <a:t>, </a:t>
            </a:r>
            <a:r>
              <a:rPr lang="nb-NO" sz="2000" dirty="0" err="1">
                <a:cs typeface="Arial" panose="020B0604020202020204" pitchFamily="34" charset="0"/>
              </a:rPr>
              <a:t>dissatisfaction</a:t>
            </a:r>
            <a:r>
              <a:rPr lang="nb-NO" sz="2000" dirty="0">
                <a:cs typeface="Arial" panose="020B0604020202020204" pitchFamily="34" charset="0"/>
              </a:rPr>
              <a:t> </a:t>
            </a:r>
            <a:r>
              <a:rPr lang="nb-NO" sz="2000" dirty="0" err="1">
                <a:cs typeface="Arial" panose="020B0604020202020204" pitchFamily="34" charset="0"/>
              </a:rPr>
              <a:t>with</a:t>
            </a:r>
            <a:r>
              <a:rPr lang="nb-NO" sz="2000" dirty="0">
                <a:cs typeface="Arial" panose="020B0604020202020204" pitchFamily="34" charset="0"/>
              </a:rPr>
              <a:t> </a:t>
            </a:r>
            <a:r>
              <a:rPr lang="nb-NO" sz="2000" dirty="0" err="1">
                <a:cs typeface="Arial" panose="020B0604020202020204" pitchFamily="34" charset="0"/>
              </a:rPr>
              <a:t>one's</a:t>
            </a:r>
            <a:r>
              <a:rPr lang="nb-NO" sz="2000" dirty="0">
                <a:cs typeface="Arial" panose="020B0604020202020204" pitchFamily="34" charset="0"/>
              </a:rPr>
              <a:t> </a:t>
            </a:r>
            <a:r>
              <a:rPr lang="nb-NO" sz="2000" dirty="0" err="1">
                <a:cs typeface="Arial" panose="020B0604020202020204" pitchFamily="34" charset="0"/>
              </a:rPr>
              <a:t>own</a:t>
            </a:r>
            <a:r>
              <a:rPr lang="nb-NO" sz="2000" dirty="0">
                <a:cs typeface="Arial" panose="020B0604020202020204" pitchFamily="34" charset="0"/>
              </a:rPr>
              <a:t> </a:t>
            </a:r>
            <a:r>
              <a:rPr lang="nb-NO" sz="2000" dirty="0" err="1">
                <a:cs typeface="Arial" panose="020B0604020202020204" pitchFamily="34" charset="0"/>
              </a:rPr>
              <a:t>appearance</a:t>
            </a:r>
            <a:r>
              <a:rPr lang="nb-NO" sz="2000" dirty="0">
                <a:cs typeface="Arial" panose="020B0604020202020204" pitchFamily="34" charset="0"/>
              </a:rPr>
              <a:t>, </a:t>
            </a:r>
            <a:r>
              <a:rPr lang="nb-NO" sz="2000" dirty="0" err="1">
                <a:cs typeface="Arial" panose="020B0604020202020204" pitchFamily="34" charset="0"/>
              </a:rPr>
              <a:t>behavior</a:t>
            </a:r>
            <a:r>
              <a:rPr lang="nb-NO" sz="2000" dirty="0">
                <a:cs typeface="Arial" panose="020B0604020202020204" pitchFamily="34" charset="0"/>
              </a:rPr>
              <a:t>, etc.</a:t>
            </a:r>
          </a:p>
        </p:txBody>
      </p:sp>
      <p:sp>
        <p:nvSpPr>
          <p:cNvPr id="25" name="TekstSylinder 24">
            <a:extLst>
              <a:ext uri="{FF2B5EF4-FFF2-40B4-BE49-F238E27FC236}">
                <a16:creationId xmlns:a16="http://schemas.microsoft.com/office/drawing/2014/main" id="{C4EACD48-07C9-B372-25BC-1B21B24BF8A1}"/>
              </a:ext>
            </a:extLst>
          </p:cNvPr>
          <p:cNvSpPr txBox="1"/>
          <p:nvPr/>
        </p:nvSpPr>
        <p:spPr>
          <a:xfrm>
            <a:off x="2049539" y="5332832"/>
            <a:ext cx="6874123" cy="1323439"/>
          </a:xfrm>
          <a:prstGeom prst="rect">
            <a:avLst/>
          </a:prstGeom>
          <a:solidFill>
            <a:srgbClr val="D2FED3"/>
          </a:solidFill>
        </p:spPr>
        <p:txBody>
          <a:bodyPr wrap="square">
            <a:spAutoFit/>
          </a:bodyPr>
          <a:lstStyle/>
          <a:p>
            <a:r>
              <a:rPr lang="en-US" sz="2000" b="1" kern="0" dirty="0">
                <a:ea typeface="Times New Roman" panose="02020603050405020304" pitchFamily="18" charset="0"/>
              </a:rPr>
              <a:t>Clean water immediately </a:t>
            </a:r>
            <a:r>
              <a:rPr lang="en-US" sz="2000" kern="0" dirty="0">
                <a:ea typeface="Times New Roman" panose="02020603050405020304" pitchFamily="18" charset="0"/>
              </a:rPr>
              <a:t>comes only if you have processed and made conscious negative repressed emotional memories from the past and negative programming (neg. mask energy), and lived in free and conscious life expression and life energy/being.</a:t>
            </a:r>
            <a:endParaRPr lang="nb-NO" sz="2000" dirty="0"/>
          </a:p>
        </p:txBody>
      </p:sp>
      <p:sp>
        <p:nvSpPr>
          <p:cNvPr id="27" name="TekstSylinder 26">
            <a:extLst>
              <a:ext uri="{FF2B5EF4-FFF2-40B4-BE49-F238E27FC236}">
                <a16:creationId xmlns:a16="http://schemas.microsoft.com/office/drawing/2014/main" id="{41D2661A-3D73-9FFB-78AC-7AA5CE3CFE3B}"/>
              </a:ext>
            </a:extLst>
          </p:cNvPr>
          <p:cNvSpPr txBox="1"/>
          <p:nvPr/>
        </p:nvSpPr>
        <p:spPr>
          <a:xfrm>
            <a:off x="220338" y="5763249"/>
            <a:ext cx="1538212" cy="923330"/>
          </a:xfrm>
          <a:prstGeom prst="rect">
            <a:avLst/>
          </a:prstGeom>
          <a:noFill/>
        </p:spPr>
        <p:txBody>
          <a:bodyPr wrap="square" rtlCol="0">
            <a:spAutoFit/>
          </a:bodyPr>
          <a:lstStyle/>
          <a:p>
            <a:pPr algn="ctr"/>
            <a:r>
              <a:rPr lang="en-US" dirty="0"/>
              <a:t>Rusty or clean water from the source?</a:t>
            </a:r>
            <a:endParaRPr lang="nb-NO" dirty="0"/>
          </a:p>
        </p:txBody>
      </p:sp>
      <p:pic>
        <p:nvPicPr>
          <p:cNvPr id="2" name="Bilde 1">
            <a:extLst>
              <a:ext uri="{FF2B5EF4-FFF2-40B4-BE49-F238E27FC236}">
                <a16:creationId xmlns:a16="http://schemas.microsoft.com/office/drawing/2014/main" id="{B1CF7AFF-B138-0C18-0466-C12D9B47D207}"/>
              </a:ext>
            </a:extLst>
          </p:cNvPr>
          <p:cNvPicPr>
            <a:picLocks noChangeAspect="1"/>
          </p:cNvPicPr>
          <p:nvPr/>
        </p:nvPicPr>
        <p:blipFill>
          <a:blip r:embed="rId3"/>
          <a:stretch>
            <a:fillRect/>
          </a:stretch>
        </p:blipFill>
        <p:spPr>
          <a:xfrm>
            <a:off x="362191" y="937643"/>
            <a:ext cx="2336498" cy="2213181"/>
          </a:xfrm>
          <a:prstGeom prst="rect">
            <a:avLst/>
          </a:prstGeom>
        </p:spPr>
      </p:pic>
    </p:spTree>
    <p:extLst>
      <p:ext uri="{BB962C8B-B14F-4D97-AF65-F5344CB8AC3E}">
        <p14:creationId xmlns:p14="http://schemas.microsoft.com/office/powerpoint/2010/main" val="159719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5" grpId="0" animBg="1"/>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26F9B-59D9-FF34-8342-E8141B5BB4AD}"/>
            </a:ext>
          </a:extLst>
        </p:cNvPr>
        <p:cNvGrpSpPr/>
        <p:nvPr/>
      </p:nvGrpSpPr>
      <p:grpSpPr>
        <a:xfrm>
          <a:off x="0" y="0"/>
          <a:ext cx="0" cy="0"/>
          <a:chOff x="0" y="0"/>
          <a:chExt cx="0" cy="0"/>
        </a:xfrm>
      </p:grpSpPr>
      <p:sp>
        <p:nvSpPr>
          <p:cNvPr id="14" name="TekstSylinder 13">
            <a:extLst>
              <a:ext uri="{FF2B5EF4-FFF2-40B4-BE49-F238E27FC236}">
                <a16:creationId xmlns:a16="http://schemas.microsoft.com/office/drawing/2014/main" id="{F283D6BA-68A2-6B27-2602-13094397C141}"/>
              </a:ext>
            </a:extLst>
          </p:cNvPr>
          <p:cNvSpPr txBox="1"/>
          <p:nvPr/>
        </p:nvSpPr>
        <p:spPr>
          <a:xfrm>
            <a:off x="2222205" y="1170045"/>
            <a:ext cx="4338083" cy="830997"/>
          </a:xfrm>
          <a:prstGeom prst="rect">
            <a:avLst/>
          </a:prstGeom>
          <a:noFill/>
        </p:spPr>
        <p:txBody>
          <a:bodyPr wrap="square" rtlCol="0">
            <a:spAutoFit/>
          </a:bodyPr>
          <a:lstStyle/>
          <a:p>
            <a:pPr algn="ctr"/>
            <a:r>
              <a:rPr lang="nb-NO" sz="2400" b="1" dirty="0"/>
              <a:t>Exit </a:t>
            </a:r>
            <a:br>
              <a:rPr lang="nb-NO" sz="2400" dirty="0"/>
            </a:br>
            <a:r>
              <a:rPr lang="nb-NO" sz="2400" dirty="0"/>
              <a:t>Start </a:t>
            </a:r>
            <a:r>
              <a:rPr lang="nb-NO" sz="2400" dirty="0" err="1"/>
              <a:t>performing</a:t>
            </a:r>
            <a:r>
              <a:rPr lang="nb-NO" sz="2400" dirty="0"/>
              <a:t> </a:t>
            </a:r>
            <a:r>
              <a:rPr lang="nb-NO" sz="2400" dirty="0" err="1"/>
              <a:t>again</a:t>
            </a:r>
            <a:r>
              <a:rPr lang="nb-NO" sz="2400" dirty="0"/>
              <a:t>.</a:t>
            </a:r>
          </a:p>
        </p:txBody>
      </p:sp>
      <p:sp>
        <p:nvSpPr>
          <p:cNvPr id="15" name="TekstSylinder 14">
            <a:extLst>
              <a:ext uri="{FF2B5EF4-FFF2-40B4-BE49-F238E27FC236}">
                <a16:creationId xmlns:a16="http://schemas.microsoft.com/office/drawing/2014/main" id="{5F405793-72E8-0E8A-C61A-678635B800D8}"/>
              </a:ext>
            </a:extLst>
          </p:cNvPr>
          <p:cNvSpPr txBox="1"/>
          <p:nvPr/>
        </p:nvSpPr>
        <p:spPr>
          <a:xfrm>
            <a:off x="143219" y="177650"/>
            <a:ext cx="8857562" cy="584775"/>
          </a:xfrm>
          <a:prstGeom prst="rect">
            <a:avLst/>
          </a:prstGeom>
          <a:noFill/>
        </p:spPr>
        <p:txBody>
          <a:bodyPr wrap="square" rtlCol="0">
            <a:spAutoFit/>
          </a:bodyPr>
          <a:lstStyle/>
          <a:p>
            <a:pPr algn="ctr"/>
            <a:r>
              <a:rPr lang="en-US" sz="3200" kern="0" dirty="0">
                <a:solidFill>
                  <a:srgbClr val="C00000"/>
                </a:solidFill>
                <a:latin typeface="Arial" panose="020B0604020202020204" pitchFamily="34" charset="0"/>
              </a:rPr>
              <a:t>Two choices when you end up in the negative</a:t>
            </a:r>
            <a:endParaRPr lang="nb-NO" sz="3200" kern="0" dirty="0">
              <a:solidFill>
                <a:srgbClr val="C00000"/>
              </a:solidFill>
              <a:latin typeface="Arial" panose="020B0604020202020204" pitchFamily="34" charset="0"/>
            </a:endParaRPr>
          </a:p>
        </p:txBody>
      </p:sp>
      <p:sp>
        <p:nvSpPr>
          <p:cNvPr id="17" name="TekstSylinder 16">
            <a:extLst>
              <a:ext uri="{FF2B5EF4-FFF2-40B4-BE49-F238E27FC236}">
                <a16:creationId xmlns:a16="http://schemas.microsoft.com/office/drawing/2014/main" id="{BB59774A-C1C8-F389-FE9C-568B255CC2A8}"/>
              </a:ext>
            </a:extLst>
          </p:cNvPr>
          <p:cNvSpPr txBox="1"/>
          <p:nvPr/>
        </p:nvSpPr>
        <p:spPr>
          <a:xfrm>
            <a:off x="1596008" y="2281058"/>
            <a:ext cx="5951981" cy="1477328"/>
          </a:xfrm>
          <a:prstGeom prst="rect">
            <a:avLst/>
          </a:prstGeom>
          <a:solidFill>
            <a:schemeClr val="accent1">
              <a:lumMod val="20000"/>
              <a:lumOff val="80000"/>
            </a:schemeClr>
          </a:solidFill>
        </p:spPr>
        <p:txBody>
          <a:bodyPr wrap="square">
            <a:spAutoFit/>
          </a:bodyPr>
          <a:lstStyle/>
          <a:p>
            <a:pPr algn="ctr">
              <a:lnSpc>
                <a:spcPct val="150000"/>
              </a:lnSpc>
            </a:pPr>
            <a:r>
              <a:rPr lang="en-US" sz="2000" b="1" kern="0" dirty="0">
                <a:ea typeface="Times New Roman" panose="02020603050405020304" pitchFamily="18" charset="0"/>
              </a:rPr>
              <a:t>1. Paradox</a:t>
            </a:r>
          </a:p>
          <a:p>
            <a:pPr algn="ctr"/>
            <a:r>
              <a:rPr lang="en-US" sz="2000" kern="0" dirty="0">
                <a:ea typeface="Times New Roman" panose="02020603050405020304" pitchFamily="18" charset="0"/>
              </a:rPr>
              <a:t>You can't do anything to get into life energy.</a:t>
            </a:r>
            <a:br>
              <a:rPr lang="en-US" sz="2000" kern="0" dirty="0">
                <a:ea typeface="Times New Roman" panose="02020603050405020304" pitchFamily="18" charset="0"/>
              </a:rPr>
            </a:br>
            <a:r>
              <a:rPr lang="en-US" sz="2000" kern="0" dirty="0">
                <a:ea typeface="Times New Roman" panose="02020603050405020304" pitchFamily="18" charset="0"/>
              </a:rPr>
              <a:t> If you do something to achieve something in the future, you are in mask energy, performing energy.</a:t>
            </a:r>
            <a:endParaRPr lang="nb-NO" sz="2000" dirty="0"/>
          </a:p>
        </p:txBody>
      </p:sp>
      <p:sp>
        <p:nvSpPr>
          <p:cNvPr id="3" name="TekstSylinder 2">
            <a:extLst>
              <a:ext uri="{FF2B5EF4-FFF2-40B4-BE49-F238E27FC236}">
                <a16:creationId xmlns:a16="http://schemas.microsoft.com/office/drawing/2014/main" id="{B58AD835-2DED-4A81-2770-5887C3F00EDE}"/>
              </a:ext>
            </a:extLst>
          </p:cNvPr>
          <p:cNvSpPr txBox="1"/>
          <p:nvPr/>
        </p:nvSpPr>
        <p:spPr>
          <a:xfrm>
            <a:off x="2285999" y="4687370"/>
            <a:ext cx="4572000" cy="1846659"/>
          </a:xfrm>
          <a:prstGeom prst="rect">
            <a:avLst/>
          </a:prstGeom>
          <a:solidFill>
            <a:srgbClr val="FFC000"/>
          </a:solidFill>
        </p:spPr>
        <p:txBody>
          <a:bodyPr wrap="square">
            <a:spAutoFit/>
          </a:bodyPr>
          <a:lstStyle/>
          <a:p>
            <a:pPr algn="ctr"/>
            <a:r>
              <a:rPr lang="en-US" sz="2400" b="1" dirty="0"/>
              <a:t>Stay in contact with the negative</a:t>
            </a:r>
          </a:p>
          <a:p>
            <a:pPr algn="ctr">
              <a:spcBef>
                <a:spcPts val="600"/>
              </a:spcBef>
            </a:pPr>
            <a:r>
              <a:rPr lang="en-US" sz="2000" dirty="0"/>
              <a:t>Feel it and sink deeper into it, </a:t>
            </a:r>
            <a:br>
              <a:rPr lang="en-US" sz="2000" dirty="0"/>
            </a:br>
            <a:r>
              <a:rPr lang="en-US" sz="2000" dirty="0"/>
              <a:t>until it goes away on its own.</a:t>
            </a:r>
          </a:p>
          <a:p>
            <a:pPr algn="ctr">
              <a:spcBef>
                <a:spcPts val="600"/>
              </a:spcBef>
            </a:pPr>
            <a:r>
              <a:rPr lang="en-US" sz="2000" dirty="0"/>
              <a:t>(That is, through acceptance,</a:t>
            </a:r>
            <a:br>
              <a:rPr lang="en-US" sz="2000" dirty="0"/>
            </a:br>
            <a:r>
              <a:rPr lang="en-US" sz="2000" dirty="0"/>
              <a:t> recognition, and forgiveness.)</a:t>
            </a:r>
            <a:endParaRPr lang="nb-NO" sz="2000" dirty="0">
              <a:solidFill>
                <a:srgbClr val="C00000"/>
              </a:solidFill>
            </a:endParaRPr>
          </a:p>
        </p:txBody>
      </p:sp>
      <p:sp>
        <p:nvSpPr>
          <p:cNvPr id="2" name="Pil: ned 1">
            <a:extLst>
              <a:ext uri="{FF2B5EF4-FFF2-40B4-BE49-F238E27FC236}">
                <a16:creationId xmlns:a16="http://schemas.microsoft.com/office/drawing/2014/main" id="{12532224-4B47-CE1B-C5FC-BAEF66BF2678}"/>
              </a:ext>
            </a:extLst>
          </p:cNvPr>
          <p:cNvSpPr/>
          <p:nvPr/>
        </p:nvSpPr>
        <p:spPr>
          <a:xfrm>
            <a:off x="4340647" y="4038402"/>
            <a:ext cx="440675" cy="495759"/>
          </a:xfrm>
          <a:prstGeom prst="downArrow">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616788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 grpId="0" animBg="1"/>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37F47049-DD54-31E8-9031-76A59C80A8F7}"/>
              </a:ext>
            </a:extLst>
          </p:cNvPr>
          <p:cNvSpPr txBox="1"/>
          <p:nvPr/>
        </p:nvSpPr>
        <p:spPr>
          <a:xfrm>
            <a:off x="89647" y="0"/>
            <a:ext cx="8854315" cy="892552"/>
          </a:xfrm>
          <a:prstGeom prst="rect">
            <a:avLst/>
          </a:prstGeom>
          <a:noFill/>
        </p:spPr>
        <p:txBody>
          <a:bodyPr wrap="square" rtlCol="0">
            <a:spAutoFit/>
          </a:bodyPr>
          <a:lstStyle/>
          <a:p>
            <a:pPr algn="ctr"/>
            <a:r>
              <a:rPr lang="en-US" sz="2600" dirty="0">
                <a:solidFill>
                  <a:srgbClr val="C00000"/>
                </a:solidFill>
              </a:rPr>
              <a:t>Self-observation, self-reflection and testing are also the way out of fear, anxiety, anger and other negative energy.</a:t>
            </a:r>
            <a:endParaRPr lang="nb-NO" sz="2600" dirty="0">
              <a:solidFill>
                <a:srgbClr val="C00000"/>
              </a:solidFill>
            </a:endParaRPr>
          </a:p>
        </p:txBody>
      </p:sp>
      <p:sp>
        <p:nvSpPr>
          <p:cNvPr id="3" name="Rectangle 5">
            <a:extLst>
              <a:ext uri="{FF2B5EF4-FFF2-40B4-BE49-F238E27FC236}">
                <a16:creationId xmlns:a16="http://schemas.microsoft.com/office/drawing/2014/main" id="{F250F70D-D2C6-5961-2A52-C53BC29B4E40}"/>
              </a:ext>
            </a:extLst>
          </p:cNvPr>
          <p:cNvSpPr>
            <a:spLocks noChangeArrowheads="1"/>
          </p:cNvSpPr>
          <p:nvPr/>
        </p:nvSpPr>
        <p:spPr bwMode="auto">
          <a:xfrm>
            <a:off x="173143" y="1049740"/>
            <a:ext cx="8854315" cy="3370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lvl="0" indent="-342900" defTabSz="914400">
              <a:spcBef>
                <a:spcPts val="600"/>
              </a:spcBef>
              <a:buFont typeface="+mj-lt"/>
              <a:buAutoNum type="arabicPeriod"/>
            </a:pPr>
            <a:r>
              <a:rPr lang="en-US" altLang="nb-NO" b="1" dirty="0">
                <a:solidFill>
                  <a:srgbClr val="C00000"/>
                </a:solidFill>
                <a:latin typeface="Calibri" panose="020F0502020204030204" pitchFamily="34" charset="0"/>
                <a:ea typeface="Times New Roman" panose="02020603050405020304" pitchFamily="18" charset="0"/>
                <a:cs typeface="Calibri" panose="020F0502020204030204" pitchFamily="34" charset="0"/>
              </a:rPr>
              <a:t>Put into words </a:t>
            </a:r>
            <a:r>
              <a:rPr lang="en-US" altLang="nb-NO" dirty="0">
                <a:solidFill>
                  <a:srgbClr val="C00000"/>
                </a:solidFill>
                <a:latin typeface="Calibri" panose="020F0502020204030204" pitchFamily="34" charset="0"/>
                <a:ea typeface="Times New Roman" panose="02020603050405020304" pitchFamily="18" charset="0"/>
                <a:cs typeface="Calibri" panose="020F0502020204030204" pitchFamily="34" charset="0"/>
              </a:rPr>
              <a:t>that you are overcome by fear/ distrust/ negativity/ anger/ blame. For example, worry, distrust, anger, condemnation, lack of courage, despair, overachieve-</a:t>
            </a:r>
            <a:r>
              <a:rPr lang="en-US" altLang="nb-NO" dirty="0" err="1">
                <a:solidFill>
                  <a:srgbClr val="C00000"/>
                </a:solidFill>
                <a:latin typeface="Calibri" panose="020F0502020204030204" pitchFamily="34" charset="0"/>
                <a:ea typeface="Times New Roman" panose="02020603050405020304" pitchFamily="18" charset="0"/>
                <a:cs typeface="Calibri" panose="020F0502020204030204" pitchFamily="34" charset="0"/>
              </a:rPr>
              <a:t>ment</a:t>
            </a:r>
            <a:r>
              <a:rPr lang="en-US" altLang="nb-NO" dirty="0">
                <a:solidFill>
                  <a:srgbClr val="C00000"/>
                </a:solidFill>
                <a:latin typeface="Calibri" panose="020F0502020204030204" pitchFamily="34" charset="0"/>
                <a:ea typeface="Times New Roman" panose="02020603050405020304" pitchFamily="18" charset="0"/>
                <a:cs typeface="Calibri" panose="020F0502020204030204" pitchFamily="34" charset="0"/>
              </a:rPr>
              <a:t>, etc. That is, all forms of emotions that are deeply rooted in fear and distrust.</a:t>
            </a:r>
          </a:p>
          <a:p>
            <a:pPr marL="342900" lvl="0" indent="-342900" defTabSz="914400">
              <a:spcBef>
                <a:spcPts val="600"/>
              </a:spcBef>
              <a:buFont typeface="+mj-lt"/>
              <a:buAutoNum type="arabicPeriod"/>
            </a:pPr>
            <a:r>
              <a:rPr kumimoji="0" lang="nb-NO" altLang="nb-NO" b="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Stop and </a:t>
            </a:r>
            <a:r>
              <a:rPr kumimoji="0" lang="nb-NO" altLang="nb-NO" b="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take</a:t>
            </a:r>
            <a:r>
              <a:rPr kumimoji="0" lang="nb-NO" altLang="nb-NO" b="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 </a:t>
            </a:r>
            <a:r>
              <a:rPr kumimoji="0" lang="nb-NO" altLang="nb-NO" b="1" u="none" strike="noStrike" cap="none" normalizeH="0" baseline="0" dirty="0">
                <a:ln>
                  <a:noFill/>
                </a:ln>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time-out</a:t>
            </a:r>
            <a:br>
              <a:rPr lang="nb-NO" altLang="nb-NO" dirty="0"/>
            </a:br>
            <a:r>
              <a:rPr lang="en-US" altLang="nb-NO" dirty="0">
                <a:latin typeface="Calibri" panose="020F0502020204030204" pitchFamily="34" charset="0"/>
                <a:ea typeface="Times New Roman" panose="02020603050405020304" pitchFamily="18" charset="0"/>
                <a:cs typeface="Calibri" panose="020F0502020204030204" pitchFamily="34" charset="0"/>
              </a:rPr>
              <a:t>Stop yourself from continuing to act out of fear or one of its many derivations.</a:t>
            </a:r>
          </a:p>
          <a:p>
            <a:pPr marL="342900" lvl="0" indent="-342900" defTabSz="914400">
              <a:spcBef>
                <a:spcPts val="600"/>
              </a:spcBef>
              <a:buFont typeface="+mj-lt"/>
              <a:buAutoNum type="arabicPeriod"/>
            </a:pPr>
            <a:r>
              <a:rPr lang="en-US" altLang="nb-NO" b="1" dirty="0">
                <a:latin typeface="Calibri" panose="020F0502020204030204" pitchFamily="34" charset="0"/>
                <a:ea typeface="Times New Roman" panose="02020603050405020304" pitchFamily="18" charset="0"/>
                <a:cs typeface="Calibri" panose="020F0502020204030204" pitchFamily="34" charset="0"/>
              </a:rPr>
              <a:t>Witness the fear/negativity and engage in </a:t>
            </a:r>
            <a:r>
              <a:rPr lang="en-US" altLang="nb-NO" b="1" dirty="0">
                <a:solidFill>
                  <a:srgbClr val="FF0000"/>
                </a:solidFill>
                <a:latin typeface="Calibri" panose="020F0502020204030204" pitchFamily="34" charset="0"/>
                <a:ea typeface="Times New Roman" panose="02020603050405020304" pitchFamily="18" charset="0"/>
                <a:cs typeface="Calibri" panose="020F0502020204030204" pitchFamily="34" charset="0"/>
              </a:rPr>
              <a:t>self-observation and self-reflection</a:t>
            </a:r>
            <a:br>
              <a:rPr lang="nb-NO" altLang="nb-NO" dirty="0"/>
            </a:br>
            <a:r>
              <a:rPr lang="en-US" altLang="nb-NO" dirty="0">
                <a:latin typeface="Calibri" panose="020F0502020204030204" pitchFamily="34" charset="0"/>
                <a:ea typeface="Times New Roman" panose="02020603050405020304" pitchFamily="18" charset="0"/>
                <a:cs typeface="Calibri" panose="020F0502020204030204" pitchFamily="34" charset="0"/>
              </a:rPr>
              <a:t>Let the fear/negativity be in your mind and engage in self-observation and reflection.</a:t>
            </a:r>
          </a:p>
          <a:p>
            <a:pPr marL="800100" lvl="1" indent="-342900" defTabSz="914400">
              <a:spcBef>
                <a:spcPts val="300"/>
              </a:spcBef>
              <a:buFont typeface="Arial" panose="020B0604020202020204" pitchFamily="34" charset="0"/>
              <a:buChar char="•"/>
            </a:pPr>
            <a:r>
              <a:rPr lang="en-US" altLang="nb-NO" dirty="0">
                <a:latin typeface="Calibri" panose="020F0502020204030204" pitchFamily="34" charset="0"/>
                <a:ea typeface="Times New Roman" panose="02020603050405020304" pitchFamily="18" charset="0"/>
                <a:cs typeface="Calibri" panose="020F0502020204030204" pitchFamily="34" charset="0"/>
              </a:rPr>
              <a:t>What are you really feeling? What do you feel like doing? Why?</a:t>
            </a:r>
          </a:p>
          <a:p>
            <a:pPr marL="800100" lvl="1" indent="-342900" defTabSz="914400">
              <a:spcBef>
                <a:spcPts val="300"/>
              </a:spcBef>
              <a:buFont typeface="Arial" panose="020B0604020202020204" pitchFamily="34" charset="0"/>
              <a:buChar char="•"/>
            </a:pPr>
            <a:r>
              <a:rPr lang="en-US" altLang="nb-NO" dirty="0">
                <a:latin typeface="Calibri" panose="020F0502020204030204" pitchFamily="34" charset="0"/>
                <a:ea typeface="Times New Roman" panose="02020603050405020304" pitchFamily="18" charset="0"/>
                <a:cs typeface="Calibri" panose="020F0502020204030204" pitchFamily="34" charset="0"/>
              </a:rPr>
              <a:t>Behind fear/negativity/anger there is often an unmet need. Put words to this need. In this way you can find out what is causing it and what need you really have. </a:t>
            </a:r>
            <a:br>
              <a:rPr lang="en-US" altLang="nb-NO" dirty="0">
                <a:latin typeface="Calibri" panose="020F0502020204030204" pitchFamily="34" charset="0"/>
                <a:ea typeface="Times New Roman" panose="02020603050405020304" pitchFamily="18" charset="0"/>
                <a:cs typeface="Calibri" panose="020F0502020204030204" pitchFamily="34" charset="0"/>
              </a:rPr>
            </a:br>
            <a:r>
              <a:rPr lang="en-US" altLang="nb-NO" dirty="0">
                <a:latin typeface="Calibri" panose="020F0502020204030204" pitchFamily="34" charset="0"/>
                <a:ea typeface="Times New Roman" panose="02020603050405020304" pitchFamily="18" charset="0"/>
                <a:cs typeface="Calibri" panose="020F0502020204030204" pitchFamily="34" charset="0"/>
              </a:rPr>
              <a:t>You can also talk to others about it.</a:t>
            </a:r>
            <a:endParaRPr kumimoji="0" lang="nb-NO" altLang="nb-NO" sz="600" b="0" i="0" u="none" strike="noStrike" cap="none" normalizeH="0" baseline="0" dirty="0">
              <a:ln>
                <a:noFill/>
              </a:ln>
              <a:solidFill>
                <a:schemeClr val="tx1"/>
              </a:solidFill>
              <a:effectLst/>
            </a:endParaRPr>
          </a:p>
        </p:txBody>
      </p:sp>
      <p:grpSp>
        <p:nvGrpSpPr>
          <p:cNvPr id="4" name="Gruppe 3">
            <a:extLst>
              <a:ext uri="{FF2B5EF4-FFF2-40B4-BE49-F238E27FC236}">
                <a16:creationId xmlns:a16="http://schemas.microsoft.com/office/drawing/2014/main" id="{EA74D593-B14E-FF79-998A-02033F0B97D7}"/>
              </a:ext>
            </a:extLst>
          </p:cNvPr>
          <p:cNvGrpSpPr/>
          <p:nvPr/>
        </p:nvGrpSpPr>
        <p:grpSpPr>
          <a:xfrm>
            <a:off x="143218" y="4616730"/>
            <a:ext cx="928871" cy="646332"/>
            <a:chOff x="0" y="0"/>
            <a:chExt cx="807523" cy="485775"/>
          </a:xfrm>
        </p:grpSpPr>
        <p:sp>
          <p:nvSpPr>
            <p:cNvPr id="5" name="Hjerte 4">
              <a:extLst>
                <a:ext uri="{FF2B5EF4-FFF2-40B4-BE49-F238E27FC236}">
                  <a16:creationId xmlns:a16="http://schemas.microsoft.com/office/drawing/2014/main" id="{502FDC8D-3080-72E4-A2A0-580D204FEDF7}"/>
                </a:ext>
              </a:extLst>
            </p:cNvPr>
            <p:cNvSpPr/>
            <p:nvPr/>
          </p:nvSpPr>
          <p:spPr>
            <a:xfrm>
              <a:off x="0" y="0"/>
              <a:ext cx="628650" cy="485775"/>
            </a:xfrm>
            <a:prstGeom prst="hear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 name="Ellipse 5">
              <a:extLst>
                <a:ext uri="{FF2B5EF4-FFF2-40B4-BE49-F238E27FC236}">
                  <a16:creationId xmlns:a16="http://schemas.microsoft.com/office/drawing/2014/main" id="{2ECAC93A-878E-02D2-55BF-8B6A80292DBF}"/>
                </a:ext>
              </a:extLst>
            </p:cNvPr>
            <p:cNvSpPr/>
            <p:nvPr/>
          </p:nvSpPr>
          <p:spPr>
            <a:xfrm>
              <a:off x="390525" y="104775"/>
              <a:ext cx="107950" cy="889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cxnSp>
          <p:nvCxnSpPr>
            <p:cNvPr id="7" name="Rett pilkobling 6">
              <a:extLst>
                <a:ext uri="{FF2B5EF4-FFF2-40B4-BE49-F238E27FC236}">
                  <a16:creationId xmlns:a16="http://schemas.microsoft.com/office/drawing/2014/main" id="{92703489-792D-4B4C-170C-A64C658C4E42}"/>
                </a:ext>
              </a:extLst>
            </p:cNvPr>
            <p:cNvCxnSpPr>
              <a:cxnSpLocks/>
            </p:cNvCxnSpPr>
            <p:nvPr/>
          </p:nvCxnSpPr>
          <p:spPr>
            <a:xfrm flipH="1">
              <a:off x="495300" y="35735"/>
              <a:ext cx="312223" cy="950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0" name="TekstSylinder 9">
            <a:extLst>
              <a:ext uri="{FF2B5EF4-FFF2-40B4-BE49-F238E27FC236}">
                <a16:creationId xmlns:a16="http://schemas.microsoft.com/office/drawing/2014/main" id="{F3F575AA-E0A0-0CCC-E575-FE0D533DDB4E}"/>
              </a:ext>
            </a:extLst>
          </p:cNvPr>
          <p:cNvSpPr txBox="1"/>
          <p:nvPr/>
        </p:nvSpPr>
        <p:spPr>
          <a:xfrm>
            <a:off x="915330" y="4355629"/>
            <a:ext cx="8239685" cy="1200329"/>
          </a:xfrm>
          <a:prstGeom prst="rect">
            <a:avLst/>
          </a:prstGeom>
          <a:noFill/>
        </p:spPr>
        <p:txBody>
          <a:bodyPr wrap="square">
            <a:spAutoFit/>
          </a:bodyPr>
          <a:lstStyle/>
          <a:p>
            <a:pPr marL="342900" indent="-342900" defTabSz="914400">
              <a:buFontTx/>
              <a:buAutoNum type="arabicPeriod" startAt="4"/>
            </a:pPr>
            <a:r>
              <a:rPr lang="en-US" altLang="nb-NO" b="1" dirty="0">
                <a:latin typeface="Calibri" panose="020F0502020204030204" pitchFamily="34" charset="0"/>
                <a:cs typeface="Calibri" panose="020F0502020204030204" pitchFamily="34" charset="0"/>
              </a:rPr>
              <a:t>When fear calms down, think and act with positive motivation </a:t>
            </a:r>
            <a:r>
              <a:rPr lang="en-US" altLang="nb-NO" sz="1600" b="1" dirty="0">
                <a:latin typeface="Calibri" panose="020F0502020204030204" pitchFamily="34" charset="0"/>
                <a:cs typeface="Calibri" panose="020F0502020204030204" pitchFamily="34" charset="0"/>
              </a:rPr>
              <a:t>(testing alternatives)</a:t>
            </a:r>
            <a:br>
              <a:rPr lang="en-US" altLang="nb-NO" sz="1600" b="1" dirty="0">
                <a:latin typeface="Calibri" panose="020F0502020204030204" pitchFamily="34" charset="0"/>
                <a:cs typeface="Calibri" panose="020F0502020204030204" pitchFamily="34" charset="0"/>
              </a:rPr>
            </a:br>
            <a:r>
              <a:rPr lang="en-US" altLang="nb-NO" dirty="0">
                <a:latin typeface="Calibri" panose="020F0502020204030204" pitchFamily="34" charset="0"/>
                <a:cs typeface="Calibri" panose="020F0502020204030204" pitchFamily="34" charset="0"/>
              </a:rPr>
              <a:t>Contact that place in your heart that is filled with kindness, compassion, and forgiveness toward yourself and others, so that you can  come into positive energy. Then you devise a way to communicate and act that best meets the need.</a:t>
            </a:r>
            <a:endParaRPr lang="nb-NO" altLang="nb-NO" dirty="0">
              <a:latin typeface="Calibri" panose="020F0502020204030204" pitchFamily="34" charset="0"/>
              <a:cs typeface="Calibri" panose="020F0502020204030204" pitchFamily="34" charset="0"/>
            </a:endParaRPr>
          </a:p>
        </p:txBody>
      </p:sp>
      <p:sp>
        <p:nvSpPr>
          <p:cNvPr id="9" name="TekstSylinder 8">
            <a:extLst>
              <a:ext uri="{FF2B5EF4-FFF2-40B4-BE49-F238E27FC236}">
                <a16:creationId xmlns:a16="http://schemas.microsoft.com/office/drawing/2014/main" id="{4DA5D3D6-FEA2-28C6-6554-BC188C417670}"/>
              </a:ext>
            </a:extLst>
          </p:cNvPr>
          <p:cNvSpPr txBox="1"/>
          <p:nvPr/>
        </p:nvSpPr>
        <p:spPr>
          <a:xfrm>
            <a:off x="592028" y="5578986"/>
            <a:ext cx="6895699" cy="830997"/>
          </a:xfrm>
          <a:prstGeom prst="rect">
            <a:avLst/>
          </a:prstGeom>
          <a:solidFill>
            <a:schemeClr val="accent4">
              <a:lumMod val="20000"/>
              <a:lumOff val="80000"/>
            </a:schemeClr>
          </a:solidFill>
        </p:spPr>
        <p:txBody>
          <a:bodyPr wrap="square" rtlCol="0">
            <a:spAutoFit/>
          </a:bodyPr>
          <a:lstStyle/>
          <a:p>
            <a:r>
              <a:rPr lang="en-US" sz="1600" dirty="0"/>
              <a:t>The wisdom behind the method is: What you give energy to, grows in the psyche. </a:t>
            </a:r>
            <a:br>
              <a:rPr lang="en-US" sz="1600" dirty="0"/>
            </a:br>
            <a:r>
              <a:rPr lang="en-US" sz="1600" dirty="0"/>
              <a:t>What you do not give energy to, diminishes. By witnessing the fear and simply reflecting on it, you do not give energy to the fear. </a:t>
            </a:r>
            <a:r>
              <a:rPr lang="en-US" sz="1600"/>
              <a:t>No life-enegy</a:t>
            </a:r>
            <a:r>
              <a:rPr lang="en-US" sz="1600" dirty="0"/>
              <a:t> flows to it!</a:t>
            </a:r>
            <a:endParaRPr lang="nb-NO" sz="1600" dirty="0"/>
          </a:p>
        </p:txBody>
      </p:sp>
      <p:sp>
        <p:nvSpPr>
          <p:cNvPr id="8" name="TekstSylinder 7">
            <a:extLst>
              <a:ext uri="{FF2B5EF4-FFF2-40B4-BE49-F238E27FC236}">
                <a16:creationId xmlns:a16="http://schemas.microsoft.com/office/drawing/2014/main" id="{E9409B59-E0F4-0376-0BA1-DC8C7FAA9392}"/>
              </a:ext>
            </a:extLst>
          </p:cNvPr>
          <p:cNvSpPr txBox="1"/>
          <p:nvPr/>
        </p:nvSpPr>
        <p:spPr>
          <a:xfrm>
            <a:off x="592028" y="6476373"/>
            <a:ext cx="8435430" cy="338554"/>
          </a:xfrm>
          <a:prstGeom prst="rect">
            <a:avLst/>
          </a:prstGeom>
          <a:noFill/>
        </p:spPr>
        <p:txBody>
          <a:bodyPr wrap="square" rtlCol="0">
            <a:spAutoFit/>
          </a:bodyPr>
          <a:lstStyle/>
          <a:p>
            <a:r>
              <a:rPr lang="nb-NO" sz="1600" dirty="0"/>
              <a:t>Source: Penny Gill: </a:t>
            </a:r>
            <a:r>
              <a:rPr lang="en-US" sz="1600" i="1" dirty="0"/>
              <a:t>What in the World Is Going On? –  Wisdom Teachings for Our Time</a:t>
            </a:r>
            <a:endParaRPr lang="nb-NO" sz="1600" dirty="0"/>
          </a:p>
        </p:txBody>
      </p:sp>
      <p:pic>
        <p:nvPicPr>
          <p:cNvPr id="15" name="Bilde 14">
            <a:extLst>
              <a:ext uri="{FF2B5EF4-FFF2-40B4-BE49-F238E27FC236}">
                <a16:creationId xmlns:a16="http://schemas.microsoft.com/office/drawing/2014/main" id="{39C43445-D117-0354-FB4D-C8B3729F504A}"/>
              </a:ext>
            </a:extLst>
          </p:cNvPr>
          <p:cNvPicPr>
            <a:picLocks noChangeAspect="1"/>
          </p:cNvPicPr>
          <p:nvPr/>
        </p:nvPicPr>
        <p:blipFill>
          <a:blip r:embed="rId2"/>
          <a:stretch>
            <a:fillRect/>
          </a:stretch>
        </p:blipFill>
        <p:spPr>
          <a:xfrm>
            <a:off x="7708726" y="5578986"/>
            <a:ext cx="1367726" cy="1178191"/>
          </a:xfrm>
          <a:prstGeom prst="rect">
            <a:avLst/>
          </a:prstGeom>
        </p:spPr>
      </p:pic>
    </p:spTree>
    <p:extLst>
      <p:ext uri="{BB962C8B-B14F-4D97-AF65-F5344CB8AC3E}">
        <p14:creationId xmlns:p14="http://schemas.microsoft.com/office/powerpoint/2010/main" val="1250385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animBg="1"/>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5EEB6-1C41-1AC1-C963-82788AFFDFF3}"/>
            </a:ext>
          </a:extLst>
        </p:cNvPr>
        <p:cNvGrpSpPr/>
        <p:nvPr/>
      </p:nvGrpSpPr>
      <p:grpSpPr>
        <a:xfrm>
          <a:off x="0" y="0"/>
          <a:ext cx="0" cy="0"/>
          <a:chOff x="0" y="0"/>
          <a:chExt cx="0" cy="0"/>
        </a:xfrm>
      </p:grpSpPr>
      <p:sp>
        <p:nvSpPr>
          <p:cNvPr id="16" name="TekstSylinder 15">
            <a:extLst>
              <a:ext uri="{FF2B5EF4-FFF2-40B4-BE49-F238E27FC236}">
                <a16:creationId xmlns:a16="http://schemas.microsoft.com/office/drawing/2014/main" id="{591B76E3-E244-BDA9-8980-FBAB57DC3640}"/>
              </a:ext>
            </a:extLst>
          </p:cNvPr>
          <p:cNvSpPr txBox="1"/>
          <p:nvPr/>
        </p:nvSpPr>
        <p:spPr>
          <a:xfrm>
            <a:off x="1904629" y="1159487"/>
            <a:ext cx="5388864" cy="5093702"/>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n-US" sz="2000" dirty="0"/>
              <a:t>All feelings are allowed.</a:t>
            </a:r>
          </a:p>
          <a:p>
            <a:pPr marL="342900" indent="-342900">
              <a:spcAft>
                <a:spcPts val="600"/>
              </a:spcAft>
              <a:buFont typeface="Wingdings" panose="05000000000000000000" pitchFamily="2" charset="2"/>
              <a:buChar char="Ø"/>
            </a:pPr>
            <a:r>
              <a:rPr lang="en-US" sz="2000" dirty="0"/>
              <a:t>Not all actions are allowed. Ethics, morals and etiquette apply.</a:t>
            </a:r>
          </a:p>
          <a:p>
            <a:pPr marL="342900" indent="-342900">
              <a:buFont typeface="Wingdings" panose="05000000000000000000" pitchFamily="2" charset="2"/>
              <a:buChar char="Ø"/>
            </a:pPr>
            <a:r>
              <a:rPr lang="en-US" sz="2000" dirty="0"/>
              <a:t>You speed up the process through conversations and journaling:</a:t>
            </a:r>
          </a:p>
          <a:p>
            <a:pPr marL="800100" lvl="1" indent="-342900">
              <a:buFont typeface="Courier New" panose="02070309020205020404" pitchFamily="49" charset="0"/>
              <a:buChar char="o"/>
            </a:pPr>
            <a:r>
              <a:rPr lang="en-US" sz="2000" dirty="0"/>
              <a:t>About how you really feel?</a:t>
            </a:r>
          </a:p>
          <a:p>
            <a:pPr marL="800100" lvl="1" indent="-342900">
              <a:buFont typeface="Courier New" panose="02070309020205020404" pitchFamily="49" charset="0"/>
              <a:buChar char="o"/>
            </a:pPr>
            <a:r>
              <a:rPr lang="en-US" sz="2000" dirty="0"/>
              <a:t>About what you really want, wish, long for and pray for?</a:t>
            </a:r>
          </a:p>
          <a:p>
            <a:pPr marL="800100" lvl="1" indent="-342900">
              <a:buFont typeface="Courier New" panose="02070309020205020404" pitchFamily="49" charset="0"/>
              <a:buChar char="o"/>
            </a:pPr>
            <a:r>
              <a:rPr lang="en-US" sz="2000" dirty="0"/>
              <a:t>+ taking steps in the desired direction.</a:t>
            </a:r>
          </a:p>
          <a:p>
            <a:pPr marL="342900" indent="-342900">
              <a:spcBef>
                <a:spcPts val="600"/>
              </a:spcBef>
              <a:spcAft>
                <a:spcPts val="600"/>
              </a:spcAft>
              <a:buFont typeface="Wingdings" panose="05000000000000000000" pitchFamily="2" charset="2"/>
              <a:buChar char="Ø"/>
            </a:pPr>
            <a:r>
              <a:rPr lang="en-US" sz="2000" dirty="0"/>
              <a:t>If you can't get rid of a negative feeling, you can try symbolic expression.</a:t>
            </a:r>
          </a:p>
          <a:p>
            <a:pPr marL="342900" indent="-342900">
              <a:spcAft>
                <a:spcPts val="600"/>
              </a:spcAft>
              <a:buFont typeface="Wingdings" panose="05000000000000000000" pitchFamily="2" charset="2"/>
              <a:buChar char="Ø"/>
            </a:pPr>
            <a:r>
              <a:rPr lang="en-US" sz="2000" dirty="0"/>
              <a:t>"There is no shame in turning around". </a:t>
            </a:r>
            <a:br>
              <a:rPr lang="en-US" sz="2000" dirty="0"/>
            </a:br>
            <a:r>
              <a:rPr lang="en-US" sz="2000" dirty="0"/>
              <a:t>If it gets too "heavy", you can switch to positive mask energy.</a:t>
            </a:r>
          </a:p>
          <a:p>
            <a:pPr algn="ctr">
              <a:spcAft>
                <a:spcPts val="600"/>
              </a:spcAft>
            </a:pPr>
            <a:r>
              <a:rPr lang="en-US" sz="2000" dirty="0"/>
              <a:t>It is your responsibility to consider what is wise.</a:t>
            </a:r>
            <a:endParaRPr lang="nb-NO" sz="2400" dirty="0"/>
          </a:p>
        </p:txBody>
      </p:sp>
      <p:sp>
        <p:nvSpPr>
          <p:cNvPr id="2" name="TekstSylinder 1">
            <a:extLst>
              <a:ext uri="{FF2B5EF4-FFF2-40B4-BE49-F238E27FC236}">
                <a16:creationId xmlns:a16="http://schemas.microsoft.com/office/drawing/2014/main" id="{B450130D-EC8F-8836-A999-95D09B1197EF}"/>
              </a:ext>
            </a:extLst>
          </p:cNvPr>
          <p:cNvSpPr txBox="1"/>
          <p:nvPr/>
        </p:nvSpPr>
        <p:spPr>
          <a:xfrm>
            <a:off x="143219" y="0"/>
            <a:ext cx="8857562" cy="1077218"/>
          </a:xfrm>
          <a:prstGeom prst="rect">
            <a:avLst/>
          </a:prstGeom>
          <a:noFill/>
        </p:spPr>
        <p:txBody>
          <a:bodyPr wrap="square" rtlCol="0">
            <a:spAutoFit/>
          </a:bodyPr>
          <a:lstStyle/>
          <a:p>
            <a:pPr algn="ctr"/>
            <a:r>
              <a:rPr lang="en-US" sz="3200" kern="0" dirty="0">
                <a:solidFill>
                  <a:srgbClr val="C00000"/>
                </a:solidFill>
                <a:latin typeface="Arial" panose="020B0604020202020204" pitchFamily="34" charset="0"/>
              </a:rPr>
              <a:t>Some advice and precautions on </a:t>
            </a:r>
            <a:br>
              <a:rPr lang="en-US" sz="3200" kern="0" dirty="0">
                <a:solidFill>
                  <a:srgbClr val="C00000"/>
                </a:solidFill>
                <a:latin typeface="Arial" panose="020B0604020202020204" pitchFamily="34" charset="0"/>
              </a:rPr>
            </a:br>
            <a:r>
              <a:rPr lang="en-US" sz="3200" kern="0" dirty="0">
                <a:solidFill>
                  <a:srgbClr val="C00000"/>
                </a:solidFill>
                <a:latin typeface="Arial" panose="020B0604020202020204" pitchFamily="34" charset="0"/>
              </a:rPr>
              <a:t>the way out of the negative</a:t>
            </a:r>
            <a:endParaRPr lang="nb-NO" sz="3200" kern="0" dirty="0">
              <a:solidFill>
                <a:srgbClr val="C00000"/>
              </a:solidFill>
              <a:latin typeface="Arial" panose="020B0604020202020204" pitchFamily="34" charset="0"/>
            </a:endParaRPr>
          </a:p>
        </p:txBody>
      </p:sp>
    </p:spTree>
    <p:extLst>
      <p:ext uri="{BB962C8B-B14F-4D97-AF65-F5344CB8AC3E}">
        <p14:creationId xmlns:p14="http://schemas.microsoft.com/office/powerpoint/2010/main" val="3791830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96AFE1AE-F28D-8A7E-D926-369076D94272}"/>
              </a:ext>
            </a:extLst>
          </p:cNvPr>
          <p:cNvSpPr txBox="1"/>
          <p:nvPr/>
        </p:nvSpPr>
        <p:spPr>
          <a:xfrm>
            <a:off x="-1" y="109150"/>
            <a:ext cx="9144001" cy="584775"/>
          </a:xfrm>
          <a:prstGeom prst="rect">
            <a:avLst/>
          </a:prstGeom>
          <a:noFill/>
        </p:spPr>
        <p:txBody>
          <a:bodyPr wrap="square" rtlCol="0">
            <a:spAutoFit/>
          </a:bodyPr>
          <a:lstStyle/>
          <a:p>
            <a:pPr algn="ctr"/>
            <a:r>
              <a:rPr lang="en-US" sz="3200" dirty="0">
                <a:solidFill>
                  <a:srgbClr val="C00000"/>
                </a:solidFill>
              </a:rPr>
              <a:t>What can you do if negative energy won't let go?</a:t>
            </a:r>
            <a:endParaRPr lang="nb-NO" sz="3200" dirty="0">
              <a:solidFill>
                <a:srgbClr val="C00000"/>
              </a:solidFill>
            </a:endParaRPr>
          </a:p>
        </p:txBody>
      </p:sp>
      <p:sp>
        <p:nvSpPr>
          <p:cNvPr id="3" name="TekstSylinder 2">
            <a:extLst>
              <a:ext uri="{FF2B5EF4-FFF2-40B4-BE49-F238E27FC236}">
                <a16:creationId xmlns:a16="http://schemas.microsoft.com/office/drawing/2014/main" id="{AC0897CD-ACAD-FE38-00AB-17EE8E22E968}"/>
              </a:ext>
            </a:extLst>
          </p:cNvPr>
          <p:cNvSpPr txBox="1"/>
          <p:nvPr/>
        </p:nvSpPr>
        <p:spPr>
          <a:xfrm>
            <a:off x="1412565" y="1667711"/>
            <a:ext cx="7731435" cy="4939814"/>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en-US" sz="2000" b="1" dirty="0"/>
              <a:t>Meditation</a:t>
            </a:r>
            <a:r>
              <a:rPr lang="en-US" sz="2000" dirty="0"/>
              <a:t> </a:t>
            </a:r>
            <a:br>
              <a:rPr lang="en-US" sz="2000" dirty="0"/>
            </a:br>
            <a:r>
              <a:rPr lang="en-US" sz="2000" dirty="0"/>
              <a:t>Try to actively witness the negative thoughts and feelings. Now that you </a:t>
            </a:r>
            <a:r>
              <a:rPr lang="en-US" sz="2000" b="1" dirty="0"/>
              <a:t>witness</a:t>
            </a:r>
            <a:r>
              <a:rPr lang="en-US" sz="2000" dirty="0"/>
              <a:t> them, they are something you have, but not something you are anymore. For example: You have anger in you, but you are no longer an angry person.</a:t>
            </a:r>
          </a:p>
          <a:p>
            <a:pPr marL="285750" indent="-285750">
              <a:spcBef>
                <a:spcPts val="600"/>
              </a:spcBef>
              <a:buFont typeface="Arial" panose="020B0604020202020204" pitchFamily="34" charset="0"/>
              <a:buChar char="•"/>
            </a:pPr>
            <a:r>
              <a:rPr lang="en-US" sz="2000" b="1" dirty="0"/>
              <a:t>Talk to someone else about it. </a:t>
            </a:r>
            <a:br>
              <a:rPr lang="en-US" sz="2000" dirty="0"/>
            </a:br>
            <a:r>
              <a:rPr lang="en-US" sz="2000" dirty="0"/>
              <a:t>Or write it down. It can release it. By putting it into words, you get some of the energy that is pent up. The releasing process is acceptance, recognition and forgiveness.</a:t>
            </a:r>
          </a:p>
          <a:p>
            <a:pPr marL="285750" indent="-285750">
              <a:spcBef>
                <a:spcPts val="600"/>
              </a:spcBef>
              <a:buFont typeface="Arial" panose="020B0604020202020204" pitchFamily="34" charset="0"/>
              <a:buChar char="•"/>
            </a:pPr>
            <a:r>
              <a:rPr lang="en-US" sz="2000" b="1" dirty="0"/>
              <a:t>Distraction </a:t>
            </a:r>
            <a:br>
              <a:rPr lang="en-US" sz="2000" dirty="0"/>
            </a:br>
            <a:r>
              <a:rPr lang="en-US" sz="2000" dirty="0"/>
              <a:t>Do something that captures your attention and takes it away from the negative. Watch a nice movie. Chop wood. Do a demanding job.</a:t>
            </a:r>
          </a:p>
          <a:p>
            <a:pPr marL="285750" indent="-285750">
              <a:spcBef>
                <a:spcPts val="600"/>
              </a:spcBef>
              <a:buFont typeface="Arial" panose="020B0604020202020204" pitchFamily="34" charset="0"/>
              <a:buChar char="•"/>
            </a:pPr>
            <a:r>
              <a:rPr lang="en-US" sz="2000" b="1" dirty="0"/>
              <a:t>Symbolic expression </a:t>
            </a:r>
            <a:br>
              <a:rPr lang="en-US" sz="2000" dirty="0"/>
            </a:br>
            <a:r>
              <a:rPr lang="en-US" sz="2000" dirty="0"/>
              <a:t>Do symbolically what you feel like doing. Write the angry words you want to say, and throw it away. Hit a pillow, wring a towel, etc.</a:t>
            </a:r>
            <a:endParaRPr lang="nb-NO" sz="2000" dirty="0"/>
          </a:p>
        </p:txBody>
      </p:sp>
      <p:sp>
        <p:nvSpPr>
          <p:cNvPr id="4" name="TekstSylinder 3">
            <a:extLst>
              <a:ext uri="{FF2B5EF4-FFF2-40B4-BE49-F238E27FC236}">
                <a16:creationId xmlns:a16="http://schemas.microsoft.com/office/drawing/2014/main" id="{C1BC228A-2656-FC7C-900A-776D57D39E58}"/>
              </a:ext>
            </a:extLst>
          </p:cNvPr>
          <p:cNvSpPr txBox="1"/>
          <p:nvPr/>
        </p:nvSpPr>
        <p:spPr>
          <a:xfrm>
            <a:off x="1295811" y="857652"/>
            <a:ext cx="6552375" cy="646331"/>
          </a:xfrm>
          <a:prstGeom prst="rect">
            <a:avLst/>
          </a:prstGeom>
          <a:noFill/>
        </p:spPr>
        <p:txBody>
          <a:bodyPr wrap="square" rtlCol="0">
            <a:spAutoFit/>
          </a:bodyPr>
          <a:lstStyle/>
          <a:p>
            <a:pPr algn="ctr"/>
            <a:r>
              <a:rPr lang="en-US" dirty="0"/>
              <a:t>For example, one of these feelings: Worry, fear, blaming others, anger, jealousy, envy, shame, guilt, hopelessness, etc.</a:t>
            </a:r>
            <a:endParaRPr lang="nb-NO" dirty="0"/>
          </a:p>
        </p:txBody>
      </p:sp>
    </p:spTree>
    <p:extLst>
      <p:ext uri="{BB962C8B-B14F-4D97-AF65-F5344CB8AC3E}">
        <p14:creationId xmlns:p14="http://schemas.microsoft.com/office/powerpoint/2010/main" val="2605853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ED169-FBEC-9B13-25A4-388FB8B64080}"/>
            </a:ext>
          </a:extLst>
        </p:cNvPr>
        <p:cNvGrpSpPr/>
        <p:nvPr/>
      </p:nvGrpSpPr>
      <p:grpSpPr>
        <a:xfrm>
          <a:off x="0" y="0"/>
          <a:ext cx="0" cy="0"/>
          <a:chOff x="0" y="0"/>
          <a:chExt cx="0" cy="0"/>
        </a:xfrm>
      </p:grpSpPr>
      <p:sp>
        <p:nvSpPr>
          <p:cNvPr id="3" name="TekstSylinder 2">
            <a:extLst>
              <a:ext uri="{FF2B5EF4-FFF2-40B4-BE49-F238E27FC236}">
                <a16:creationId xmlns:a16="http://schemas.microsoft.com/office/drawing/2014/main" id="{ACAC383E-A198-1DAF-4A2C-9ECCA38741B7}"/>
              </a:ext>
            </a:extLst>
          </p:cNvPr>
          <p:cNvSpPr txBox="1"/>
          <p:nvPr/>
        </p:nvSpPr>
        <p:spPr>
          <a:xfrm>
            <a:off x="1116419" y="1584274"/>
            <a:ext cx="7113181" cy="4154984"/>
          </a:xfrm>
          <a:prstGeom prst="rect">
            <a:avLst/>
          </a:prstGeom>
          <a:solidFill>
            <a:srgbClr val="FFFF00"/>
          </a:solidFill>
        </p:spPr>
        <p:txBody>
          <a:bodyPr wrap="square">
            <a:spAutoFit/>
          </a:bodyPr>
          <a:lstStyle/>
          <a:p>
            <a:pPr algn="ctr"/>
            <a:r>
              <a:rPr lang="en-US" sz="2400" kern="0" dirty="0">
                <a:ea typeface="Times New Roman" panose="02020603050405020304" pitchFamily="18" charset="0"/>
                <a:cs typeface="Times New Roman" panose="02020603050405020304" pitchFamily="18" charset="0"/>
              </a:rPr>
              <a:t>The technique of daring to let go of the positive mask and remain in negative mask energy and simply witness and reflect on negative thoughts and feelings – so that the positive life energy can eventually emerge –</a:t>
            </a:r>
          </a:p>
          <a:p>
            <a:pPr algn="ctr"/>
            <a:r>
              <a:rPr lang="en-US" sz="2400" b="1" kern="0" dirty="0">
                <a:solidFill>
                  <a:srgbClr val="FF0000"/>
                </a:solidFill>
                <a:ea typeface="Times New Roman" panose="02020603050405020304" pitchFamily="18" charset="0"/>
                <a:cs typeface="Times New Roman" panose="02020603050405020304" pitchFamily="18" charset="0"/>
              </a:rPr>
              <a:t>is not completely harmless!</a:t>
            </a:r>
          </a:p>
          <a:p>
            <a:pPr algn="ctr"/>
            <a:endParaRPr lang="en-US" sz="2400" kern="0" dirty="0">
              <a:ea typeface="Times New Roman" panose="02020603050405020304" pitchFamily="18" charset="0"/>
              <a:cs typeface="Times New Roman" panose="02020603050405020304" pitchFamily="18" charset="0"/>
            </a:endParaRPr>
          </a:p>
          <a:p>
            <a:pPr algn="ctr"/>
            <a:r>
              <a:rPr lang="en-US" sz="2400" b="1" kern="0" dirty="0">
                <a:ea typeface="Times New Roman" panose="02020603050405020304" pitchFamily="18" charset="0"/>
                <a:cs typeface="Times New Roman" panose="02020603050405020304" pitchFamily="18" charset="0"/>
              </a:rPr>
              <a:t>There are two possible outcomes:</a:t>
            </a:r>
          </a:p>
          <a:p>
            <a:pPr algn="ctr"/>
            <a:r>
              <a:rPr lang="en-US" sz="2400" kern="0" dirty="0">
                <a:ea typeface="Times New Roman" panose="02020603050405020304" pitchFamily="18" charset="0"/>
                <a:cs typeface="Times New Roman" panose="02020603050405020304" pitchFamily="18" charset="0"/>
              </a:rPr>
              <a:t>You come through the “darkness”</a:t>
            </a:r>
          </a:p>
          <a:p>
            <a:pPr algn="ctr"/>
            <a:r>
              <a:rPr lang="en-US" sz="2400" kern="0" dirty="0">
                <a:ea typeface="Times New Roman" panose="02020603050405020304" pitchFamily="18" charset="0"/>
                <a:cs typeface="Times New Roman" panose="02020603050405020304" pitchFamily="18" charset="0"/>
              </a:rPr>
              <a:t>You are taken by the “darkness”.</a:t>
            </a:r>
          </a:p>
          <a:p>
            <a:pPr algn="ctr"/>
            <a:endParaRPr lang="en-US" sz="2400" kern="0" dirty="0">
              <a:ea typeface="Times New Roman" panose="02020603050405020304" pitchFamily="18" charset="0"/>
              <a:cs typeface="Times New Roman" panose="02020603050405020304" pitchFamily="18" charset="0"/>
            </a:endParaRPr>
          </a:p>
          <a:p>
            <a:pPr algn="ctr"/>
            <a:r>
              <a:rPr lang="en-US" sz="2400" kern="0" dirty="0">
                <a:ea typeface="Times New Roman" panose="02020603050405020304" pitchFamily="18" charset="0"/>
                <a:cs typeface="Times New Roman" panose="02020603050405020304" pitchFamily="18" charset="0"/>
              </a:rPr>
              <a:t>To succeed, you must have a mature personality!</a:t>
            </a:r>
            <a:endParaRPr lang="nb-NO" sz="2400" kern="0" dirty="0">
              <a:cs typeface="Times New Roman" panose="02020603050405020304" pitchFamily="18" charset="0"/>
            </a:endParaRPr>
          </a:p>
        </p:txBody>
      </p:sp>
      <p:sp>
        <p:nvSpPr>
          <p:cNvPr id="4" name="TekstSylinder 3">
            <a:extLst>
              <a:ext uri="{FF2B5EF4-FFF2-40B4-BE49-F238E27FC236}">
                <a16:creationId xmlns:a16="http://schemas.microsoft.com/office/drawing/2014/main" id="{84E4B9B1-761B-08CE-5953-27CF39B6E3F3}"/>
              </a:ext>
            </a:extLst>
          </p:cNvPr>
          <p:cNvSpPr txBox="1"/>
          <p:nvPr/>
        </p:nvSpPr>
        <p:spPr>
          <a:xfrm>
            <a:off x="3426181" y="484619"/>
            <a:ext cx="2525553" cy="584775"/>
          </a:xfrm>
          <a:prstGeom prst="rect">
            <a:avLst/>
          </a:prstGeom>
          <a:solidFill>
            <a:srgbClr val="FFFF00"/>
          </a:solidFill>
        </p:spPr>
        <p:txBody>
          <a:bodyPr wrap="square" rtlCol="0">
            <a:spAutoFit/>
          </a:bodyPr>
          <a:lstStyle/>
          <a:p>
            <a:pPr algn="ctr"/>
            <a:r>
              <a:rPr lang="nb-NO" sz="3200" b="1" kern="0" dirty="0" err="1">
                <a:solidFill>
                  <a:srgbClr val="C00000"/>
                </a:solidFill>
                <a:latin typeface="Arial" panose="020B0604020202020204" pitchFamily="34" charset="0"/>
              </a:rPr>
              <a:t>Warning</a:t>
            </a:r>
            <a:r>
              <a:rPr lang="nb-NO" sz="3200" b="1" kern="0" dirty="0">
                <a:solidFill>
                  <a:srgbClr val="C00000"/>
                </a:solidFill>
                <a:latin typeface="Arial" panose="020B0604020202020204" pitchFamily="34" charset="0"/>
              </a:rPr>
              <a:t>!</a:t>
            </a:r>
            <a:endParaRPr lang="nb-NO" sz="3200" kern="0" dirty="0">
              <a:solidFill>
                <a:srgbClr val="C00000"/>
              </a:solidFill>
              <a:latin typeface="Arial" panose="020B0604020202020204" pitchFamily="34" charset="0"/>
            </a:endParaRPr>
          </a:p>
        </p:txBody>
      </p:sp>
    </p:spTree>
    <p:extLst>
      <p:ext uri="{BB962C8B-B14F-4D97-AF65-F5344CB8AC3E}">
        <p14:creationId xmlns:p14="http://schemas.microsoft.com/office/powerpoint/2010/main" val="31719999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67FFBB61-4F32-06F7-197F-174308071C3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9052"/>
          <a:stretch>
            <a:fillRect/>
          </a:stretch>
        </p:blipFill>
        <p:spPr>
          <a:xfrm>
            <a:off x="1333359" y="2212986"/>
            <a:ext cx="7028439" cy="3317482"/>
          </a:xfrm>
          <a:prstGeom prst="rect">
            <a:avLst/>
          </a:prstGeom>
        </p:spPr>
      </p:pic>
      <p:sp>
        <p:nvSpPr>
          <p:cNvPr id="4" name="TekstSylinder 3">
            <a:extLst>
              <a:ext uri="{FF2B5EF4-FFF2-40B4-BE49-F238E27FC236}">
                <a16:creationId xmlns:a16="http://schemas.microsoft.com/office/drawing/2014/main" id="{41EF57FC-1123-274A-993C-B882A2098A1B}"/>
              </a:ext>
            </a:extLst>
          </p:cNvPr>
          <p:cNvSpPr txBox="1"/>
          <p:nvPr/>
        </p:nvSpPr>
        <p:spPr>
          <a:xfrm>
            <a:off x="782193" y="410938"/>
            <a:ext cx="7579605" cy="1410514"/>
          </a:xfrm>
          <a:prstGeom prst="rect">
            <a:avLst/>
          </a:prstGeom>
          <a:noFill/>
        </p:spPr>
        <p:txBody>
          <a:bodyPr wrap="square" rtlCol="0">
            <a:spAutoFit/>
          </a:bodyPr>
          <a:lstStyle/>
          <a:p>
            <a:pPr algn="ctr">
              <a:lnSpc>
                <a:spcPct val="150000"/>
              </a:lnSpc>
            </a:pPr>
            <a:r>
              <a:rPr lang="nb-NO" sz="3200" dirty="0">
                <a:solidFill>
                  <a:srgbClr val="C00000"/>
                </a:solidFill>
              </a:rPr>
              <a:t>Personal </a:t>
            </a:r>
            <a:r>
              <a:rPr lang="nb-NO" sz="3200" dirty="0" err="1">
                <a:solidFill>
                  <a:srgbClr val="C00000"/>
                </a:solidFill>
              </a:rPr>
              <a:t>maturity</a:t>
            </a:r>
            <a:br>
              <a:rPr lang="nb-NO" sz="3200" dirty="0">
                <a:solidFill>
                  <a:srgbClr val="C00000"/>
                </a:solidFill>
              </a:rPr>
            </a:br>
            <a:r>
              <a:rPr lang="en-US" sz="2800" dirty="0"/>
              <a:t>Which brain controls you the most?</a:t>
            </a:r>
            <a:endParaRPr lang="nb-NO" sz="3200" dirty="0"/>
          </a:p>
        </p:txBody>
      </p:sp>
      <p:sp>
        <p:nvSpPr>
          <p:cNvPr id="2" name="TekstSylinder 1">
            <a:extLst>
              <a:ext uri="{FF2B5EF4-FFF2-40B4-BE49-F238E27FC236}">
                <a16:creationId xmlns:a16="http://schemas.microsoft.com/office/drawing/2014/main" id="{C205E6F1-069B-C486-EC14-6957C011E4E2}"/>
              </a:ext>
            </a:extLst>
          </p:cNvPr>
          <p:cNvSpPr txBox="1"/>
          <p:nvPr/>
        </p:nvSpPr>
        <p:spPr>
          <a:xfrm>
            <a:off x="4450814" y="2528253"/>
            <a:ext cx="4296579" cy="2100575"/>
          </a:xfrm>
          <a:prstGeom prst="rect">
            <a:avLst/>
          </a:prstGeom>
          <a:solidFill>
            <a:schemeClr val="bg1"/>
          </a:solidFill>
        </p:spPr>
        <p:txBody>
          <a:bodyPr wrap="square" rtlCol="0">
            <a:spAutoFit/>
          </a:bodyPr>
          <a:lstStyle/>
          <a:p>
            <a:r>
              <a:rPr lang="nb-NO" b="1" dirty="0"/>
              <a:t>The </a:t>
            </a:r>
            <a:r>
              <a:rPr lang="nb-NO" b="1" dirty="0" err="1"/>
              <a:t>analytical</a:t>
            </a:r>
            <a:r>
              <a:rPr lang="nb-NO" b="1" dirty="0"/>
              <a:t> </a:t>
            </a:r>
            <a:r>
              <a:rPr lang="nb-NO" b="1" dirty="0" err="1"/>
              <a:t>brain</a:t>
            </a:r>
            <a:r>
              <a:rPr lang="nb-NO" b="1" dirty="0"/>
              <a:t>, «</a:t>
            </a:r>
            <a:r>
              <a:rPr lang="nb-NO" b="1" dirty="0" err="1"/>
              <a:t>the</a:t>
            </a:r>
            <a:r>
              <a:rPr lang="nb-NO" b="1" dirty="0"/>
              <a:t> </a:t>
            </a:r>
            <a:r>
              <a:rPr lang="nb-NO" b="1" dirty="0" err="1"/>
              <a:t>thinking</a:t>
            </a:r>
            <a:r>
              <a:rPr lang="nb-NO" b="1" dirty="0"/>
              <a:t> </a:t>
            </a:r>
            <a:r>
              <a:rPr lang="nb-NO" b="1" dirty="0" err="1"/>
              <a:t>brain</a:t>
            </a:r>
            <a:r>
              <a:rPr lang="nb-NO" b="1" dirty="0"/>
              <a:t>»</a:t>
            </a:r>
          </a:p>
          <a:p>
            <a:r>
              <a:rPr lang="nb-NO" b="1" dirty="0"/>
              <a:t>                     (</a:t>
            </a:r>
            <a:r>
              <a:rPr lang="nb-NO" b="1" dirty="0" err="1"/>
              <a:t>Neocortex</a:t>
            </a:r>
            <a:r>
              <a:rPr lang="nb-NO" b="1" dirty="0"/>
              <a:t>)</a:t>
            </a:r>
          </a:p>
          <a:p>
            <a:endParaRPr lang="nb-NO" sz="1200" b="1" dirty="0"/>
          </a:p>
          <a:p>
            <a:r>
              <a:rPr lang="nb-NO" b="1" dirty="0"/>
              <a:t>The </a:t>
            </a:r>
            <a:r>
              <a:rPr lang="nb-NO" b="1" dirty="0" err="1"/>
              <a:t>emotional</a:t>
            </a:r>
            <a:r>
              <a:rPr lang="nb-NO" b="1" dirty="0"/>
              <a:t> </a:t>
            </a:r>
            <a:r>
              <a:rPr lang="nb-NO" b="1" dirty="0" err="1"/>
              <a:t>brain</a:t>
            </a:r>
            <a:r>
              <a:rPr lang="nb-NO" b="1" dirty="0"/>
              <a:t>, </a:t>
            </a:r>
            <a:r>
              <a:rPr lang="nb-NO" b="1" dirty="0" err="1"/>
              <a:t>the</a:t>
            </a:r>
            <a:r>
              <a:rPr lang="nb-NO" b="1" dirty="0"/>
              <a:t> </a:t>
            </a:r>
            <a:r>
              <a:rPr lang="nb-NO" b="1" dirty="0" err="1"/>
              <a:t>mammal</a:t>
            </a:r>
            <a:r>
              <a:rPr lang="nb-NO" b="1" dirty="0"/>
              <a:t> </a:t>
            </a:r>
            <a:r>
              <a:rPr lang="nb-NO" b="1" dirty="0" err="1"/>
              <a:t>brain</a:t>
            </a:r>
            <a:br>
              <a:rPr lang="nb-NO" b="1" dirty="0"/>
            </a:br>
            <a:r>
              <a:rPr lang="nb-NO" b="1" dirty="0"/>
              <a:t>                (The </a:t>
            </a:r>
            <a:r>
              <a:rPr lang="nb-NO" b="1" dirty="0" err="1"/>
              <a:t>limbic</a:t>
            </a:r>
            <a:r>
              <a:rPr lang="nb-NO" b="1" dirty="0"/>
              <a:t> system)</a:t>
            </a:r>
          </a:p>
          <a:p>
            <a:endParaRPr lang="nb-NO" sz="1050" b="1" dirty="0"/>
          </a:p>
          <a:p>
            <a:r>
              <a:rPr lang="nb-NO" b="1" dirty="0"/>
              <a:t>The </a:t>
            </a:r>
            <a:r>
              <a:rPr lang="nb-NO" b="1" dirty="0" err="1"/>
              <a:t>survival</a:t>
            </a:r>
            <a:r>
              <a:rPr lang="nb-NO" b="1" dirty="0"/>
              <a:t> </a:t>
            </a:r>
            <a:r>
              <a:rPr lang="nb-NO" b="1" dirty="0" err="1"/>
              <a:t>brain</a:t>
            </a:r>
            <a:r>
              <a:rPr lang="nb-NO" b="1" dirty="0"/>
              <a:t>, </a:t>
            </a:r>
            <a:r>
              <a:rPr lang="nb-NO" b="1" dirty="0" err="1"/>
              <a:t>the</a:t>
            </a:r>
            <a:r>
              <a:rPr lang="nb-NO" b="1" dirty="0"/>
              <a:t> </a:t>
            </a:r>
            <a:r>
              <a:rPr lang="nb-NO" b="1" dirty="0" err="1"/>
              <a:t>reptile</a:t>
            </a:r>
            <a:r>
              <a:rPr lang="nb-NO" b="1" dirty="0"/>
              <a:t> </a:t>
            </a:r>
            <a:r>
              <a:rPr lang="nb-NO" b="1" dirty="0" err="1"/>
              <a:t>brain</a:t>
            </a:r>
            <a:br>
              <a:rPr lang="nb-NO" b="1" dirty="0"/>
            </a:br>
            <a:r>
              <a:rPr lang="nb-NO" b="1" dirty="0"/>
              <a:t>                  (The </a:t>
            </a:r>
            <a:r>
              <a:rPr lang="nb-NO" b="1" dirty="0" err="1"/>
              <a:t>brainstem</a:t>
            </a:r>
            <a:r>
              <a:rPr lang="nb-NO" b="1" dirty="0"/>
              <a:t>)</a:t>
            </a:r>
          </a:p>
        </p:txBody>
      </p:sp>
      <p:sp>
        <p:nvSpPr>
          <p:cNvPr id="6" name="TekstSylinder 5">
            <a:extLst>
              <a:ext uri="{FF2B5EF4-FFF2-40B4-BE49-F238E27FC236}">
                <a16:creationId xmlns:a16="http://schemas.microsoft.com/office/drawing/2014/main" id="{9BE9C5A1-2175-66DE-0400-7FB44514F47C}"/>
              </a:ext>
            </a:extLst>
          </p:cNvPr>
          <p:cNvSpPr txBox="1"/>
          <p:nvPr/>
        </p:nvSpPr>
        <p:spPr>
          <a:xfrm>
            <a:off x="2958029" y="5574536"/>
            <a:ext cx="2825827" cy="461665"/>
          </a:xfrm>
          <a:prstGeom prst="rect">
            <a:avLst/>
          </a:prstGeom>
          <a:noFill/>
        </p:spPr>
        <p:txBody>
          <a:bodyPr wrap="square">
            <a:spAutoFit/>
          </a:bodyPr>
          <a:lstStyle/>
          <a:p>
            <a:r>
              <a:rPr lang="nb-NO" sz="2400" dirty="0"/>
              <a:t>The </a:t>
            </a:r>
            <a:r>
              <a:rPr lang="nb-NO" sz="2400" dirty="0" err="1"/>
              <a:t>tripartite</a:t>
            </a:r>
            <a:r>
              <a:rPr lang="nb-NO" sz="2400" dirty="0"/>
              <a:t> </a:t>
            </a:r>
            <a:r>
              <a:rPr lang="nb-NO" sz="2400" dirty="0" err="1"/>
              <a:t>brain</a:t>
            </a:r>
            <a:endParaRPr lang="nb-NO" sz="2400" dirty="0"/>
          </a:p>
        </p:txBody>
      </p:sp>
    </p:spTree>
    <p:extLst>
      <p:ext uri="{BB962C8B-B14F-4D97-AF65-F5344CB8AC3E}">
        <p14:creationId xmlns:p14="http://schemas.microsoft.com/office/powerpoint/2010/main" val="868560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74B8D2C8-9AF4-6682-051A-B22330B8D2B8}"/>
              </a:ext>
            </a:extLst>
          </p:cNvPr>
          <p:cNvPicPr>
            <a:picLocks noChangeAspect="1"/>
          </p:cNvPicPr>
          <p:nvPr/>
        </p:nvPicPr>
        <p:blipFill>
          <a:blip r:embed="rId2"/>
          <a:stretch>
            <a:fillRect/>
          </a:stretch>
        </p:blipFill>
        <p:spPr>
          <a:xfrm>
            <a:off x="170318" y="2467909"/>
            <a:ext cx="5643202" cy="3090231"/>
          </a:xfrm>
          <a:prstGeom prst="rect">
            <a:avLst/>
          </a:prstGeom>
        </p:spPr>
      </p:pic>
      <p:grpSp>
        <p:nvGrpSpPr>
          <p:cNvPr id="14" name="Gruppe 13">
            <a:extLst>
              <a:ext uri="{FF2B5EF4-FFF2-40B4-BE49-F238E27FC236}">
                <a16:creationId xmlns:a16="http://schemas.microsoft.com/office/drawing/2014/main" id="{09FFC765-E0BD-6693-0197-B61A459CEF41}"/>
              </a:ext>
            </a:extLst>
          </p:cNvPr>
          <p:cNvGrpSpPr/>
          <p:nvPr/>
        </p:nvGrpSpPr>
        <p:grpSpPr>
          <a:xfrm>
            <a:off x="5813520" y="811929"/>
            <a:ext cx="3237820" cy="3336444"/>
            <a:chOff x="5811930" y="560921"/>
            <a:chExt cx="3022810" cy="3336444"/>
          </a:xfrm>
        </p:grpSpPr>
        <p:sp>
          <p:nvSpPr>
            <p:cNvPr id="6" name="Høyre klammeparentes 5">
              <a:extLst>
                <a:ext uri="{FF2B5EF4-FFF2-40B4-BE49-F238E27FC236}">
                  <a16:creationId xmlns:a16="http://schemas.microsoft.com/office/drawing/2014/main" id="{3E46A83A-F609-F54C-1FA1-CB9A0BB6EC50}"/>
                </a:ext>
              </a:extLst>
            </p:cNvPr>
            <p:cNvSpPr/>
            <p:nvPr/>
          </p:nvSpPr>
          <p:spPr>
            <a:xfrm>
              <a:off x="5811930" y="2216901"/>
              <a:ext cx="250008" cy="1680464"/>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lIns="18000" rtlCol="0" anchor="ctr"/>
            <a:lstStyle/>
            <a:p>
              <a:pPr algn="ctr"/>
              <a:endParaRPr lang="nb-NO"/>
            </a:p>
          </p:txBody>
        </p:sp>
        <p:sp>
          <p:nvSpPr>
            <p:cNvPr id="7" name="Snakkeboble: rektangel med avrundede hjørner 6">
              <a:extLst>
                <a:ext uri="{FF2B5EF4-FFF2-40B4-BE49-F238E27FC236}">
                  <a16:creationId xmlns:a16="http://schemas.microsoft.com/office/drawing/2014/main" id="{6085E9F0-D425-2C1F-2AB5-D2B35D1419D0}"/>
                </a:ext>
              </a:extLst>
            </p:cNvPr>
            <p:cNvSpPr/>
            <p:nvPr/>
          </p:nvSpPr>
          <p:spPr>
            <a:xfrm>
              <a:off x="6419035" y="560921"/>
              <a:ext cx="2415705" cy="2823636"/>
            </a:xfrm>
            <a:prstGeom prst="wedgeRoundRectCallout">
              <a:avLst>
                <a:gd name="adj1" fmla="val -66795"/>
                <a:gd name="adj2" fmla="val 38626"/>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lIns="54000" rIns="54000" rtlCol="0" anchor="ctr"/>
            <a:lstStyle/>
            <a:p>
              <a:r>
                <a:rPr lang="en-US" sz="2000" b="1" kern="150" dirty="0">
                  <a:solidFill>
                    <a:srgbClr val="008E40"/>
                  </a:solidFill>
                  <a:ea typeface="Times New Roman" panose="02020603050405020304" pitchFamily="18" charset="0"/>
                </a:rPr>
                <a:t>Positive motivation </a:t>
              </a:r>
              <a:r>
                <a:rPr lang="en-US" sz="2000" kern="150" dirty="0">
                  <a:solidFill>
                    <a:schemeClr val="tx1"/>
                  </a:solidFill>
                  <a:ea typeface="Times New Roman" panose="02020603050405020304" pitchFamily="18" charset="0"/>
                </a:rPr>
                <a:t>At the top three levels, it </a:t>
              </a:r>
              <a:r>
                <a:rPr lang="en-US" sz="2000" kern="150" dirty="0">
                  <a:solidFill>
                    <a:srgbClr val="00B050"/>
                  </a:solidFill>
                  <a:ea typeface="Times New Roman" panose="02020603050405020304" pitchFamily="18" charset="0"/>
                </a:rPr>
                <a:t>is security, trust and caring </a:t>
              </a:r>
              <a:r>
                <a:rPr lang="en-US" sz="2000" kern="150" dirty="0">
                  <a:solidFill>
                    <a:schemeClr val="tx1"/>
                  </a:solidFill>
                  <a:ea typeface="Times New Roman" panose="02020603050405020304" pitchFamily="18" charset="0"/>
                </a:rPr>
                <a:t>that govern emotions, thoughts and actions. </a:t>
              </a:r>
              <a:r>
                <a:rPr lang="en-US" sz="2000" kern="150" dirty="0">
                  <a:solidFill>
                    <a:schemeClr val="tx1"/>
                  </a:solidFill>
                  <a:ea typeface="Times New Roman" panose="02020603050405020304" pitchFamily="18" charset="0"/>
                  <a:sym typeface="Wingdings" panose="05000000000000000000" pitchFamily="2" charset="2"/>
                </a:rPr>
                <a:t></a:t>
              </a:r>
              <a:r>
                <a:rPr lang="en-US" sz="2000" kern="150" dirty="0">
                  <a:solidFill>
                    <a:schemeClr val="tx1"/>
                  </a:solidFill>
                  <a:ea typeface="Times New Roman" panose="02020603050405020304" pitchFamily="18" charset="0"/>
                </a:rPr>
                <a:t> </a:t>
              </a:r>
              <a:r>
                <a:rPr lang="en-US" sz="2000" kern="150" dirty="0">
                  <a:solidFill>
                    <a:srgbClr val="008E40"/>
                  </a:solidFill>
                  <a:ea typeface="Times New Roman" panose="02020603050405020304" pitchFamily="18" charset="0"/>
                </a:rPr>
                <a:t>Create something positive</a:t>
              </a:r>
              <a:endParaRPr lang="nb-NO" kern="150" dirty="0">
                <a:solidFill>
                  <a:srgbClr val="008E40"/>
                </a:solidFill>
                <a:ea typeface="Times New Roman" panose="02020603050405020304" pitchFamily="18" charset="0"/>
              </a:endParaRPr>
            </a:p>
          </p:txBody>
        </p:sp>
      </p:grpSp>
      <p:grpSp>
        <p:nvGrpSpPr>
          <p:cNvPr id="13" name="Gruppe 12">
            <a:extLst>
              <a:ext uri="{FF2B5EF4-FFF2-40B4-BE49-F238E27FC236}">
                <a16:creationId xmlns:a16="http://schemas.microsoft.com/office/drawing/2014/main" id="{AC6DA1A6-2930-8FD7-0FA9-F61349C0662F}"/>
              </a:ext>
            </a:extLst>
          </p:cNvPr>
          <p:cNvGrpSpPr/>
          <p:nvPr/>
        </p:nvGrpSpPr>
        <p:grpSpPr>
          <a:xfrm>
            <a:off x="5265954" y="3767770"/>
            <a:ext cx="3785383" cy="3090230"/>
            <a:chOff x="5166575" y="3504828"/>
            <a:chExt cx="3867034" cy="3090230"/>
          </a:xfrm>
        </p:grpSpPr>
        <p:sp>
          <p:nvSpPr>
            <p:cNvPr id="10" name="Snakkeboble: rektangel med avrundede hjørner 9">
              <a:extLst>
                <a:ext uri="{FF2B5EF4-FFF2-40B4-BE49-F238E27FC236}">
                  <a16:creationId xmlns:a16="http://schemas.microsoft.com/office/drawing/2014/main" id="{9E8CB8AD-F733-40B1-2333-D4191271CFD6}"/>
                </a:ext>
              </a:extLst>
            </p:cNvPr>
            <p:cNvSpPr/>
            <p:nvPr/>
          </p:nvSpPr>
          <p:spPr>
            <a:xfrm>
              <a:off x="6400798" y="3504828"/>
              <a:ext cx="2632811" cy="3090230"/>
            </a:xfrm>
            <a:prstGeom prst="wedgeRoundRectCallout">
              <a:avLst>
                <a:gd name="adj1" fmla="val -86245"/>
                <a:gd name="adj2" fmla="val -23682"/>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Ins="18000" rtlCol="0" anchor="ctr"/>
            <a:lstStyle/>
            <a:p>
              <a:pPr>
                <a:spcBef>
                  <a:spcPts val="600"/>
                </a:spcBef>
                <a:spcAft>
                  <a:spcPts val="1200"/>
                </a:spcAft>
              </a:pPr>
              <a:r>
                <a:rPr lang="en-US" sz="2000" b="1" kern="150" dirty="0">
                  <a:solidFill>
                    <a:srgbClr val="FF0000"/>
                  </a:solidFill>
                  <a:ea typeface="Times New Roman" panose="02020603050405020304" pitchFamily="18" charset="0"/>
                </a:rPr>
                <a:t>Negative motivation </a:t>
              </a:r>
              <a:br>
                <a:rPr lang="en-US" sz="2000" b="1" kern="150" dirty="0">
                  <a:solidFill>
                    <a:srgbClr val="FF0000"/>
                  </a:solidFill>
                  <a:ea typeface="Times New Roman" panose="02020603050405020304" pitchFamily="18" charset="0"/>
                </a:rPr>
              </a:br>
              <a:r>
                <a:rPr lang="en-US" sz="2000" kern="150" dirty="0">
                  <a:solidFill>
                    <a:schemeClr val="tx1"/>
                  </a:solidFill>
                  <a:ea typeface="Times New Roman" panose="02020603050405020304" pitchFamily="18" charset="0"/>
                </a:rPr>
                <a:t>At the two lowest levels, </a:t>
              </a:r>
              <a:r>
                <a:rPr lang="en-US" sz="2000" kern="150" dirty="0">
                  <a:solidFill>
                    <a:srgbClr val="FF0000"/>
                  </a:solidFill>
                  <a:ea typeface="Times New Roman" panose="02020603050405020304" pitchFamily="18" charset="0"/>
                </a:rPr>
                <a:t>fear, distrust and greed (egoism) </a:t>
              </a:r>
              <a:r>
                <a:rPr lang="en-US" sz="2000" kern="150" dirty="0">
                  <a:solidFill>
                    <a:schemeClr val="tx1"/>
                  </a:solidFill>
                  <a:ea typeface="Times New Roman" panose="02020603050405020304" pitchFamily="18" charset="0"/>
                </a:rPr>
                <a:t>control emotions, thoughts and actions. </a:t>
              </a:r>
              <a:r>
                <a:rPr lang="en-US" sz="2000" kern="150" dirty="0">
                  <a:solidFill>
                    <a:srgbClr val="FF0000"/>
                  </a:solidFill>
                  <a:ea typeface="Times New Roman" panose="02020603050405020304" pitchFamily="18" charset="0"/>
                </a:rPr>
                <a:t> </a:t>
              </a:r>
              <a:r>
                <a:rPr lang="en-US" sz="2000" kern="150" dirty="0">
                  <a:solidFill>
                    <a:schemeClr val="tx1"/>
                  </a:solidFill>
                  <a:ea typeface="Times New Roman" panose="02020603050405020304" pitchFamily="18" charset="0"/>
                  <a:sym typeface="Wingdings" panose="05000000000000000000" pitchFamily="2" charset="2"/>
                </a:rPr>
                <a:t></a:t>
              </a:r>
              <a:br>
                <a:rPr lang="en-US" sz="2000" kern="150" dirty="0">
                  <a:solidFill>
                    <a:srgbClr val="FF0000"/>
                  </a:solidFill>
                  <a:ea typeface="Times New Roman" panose="02020603050405020304" pitchFamily="18" charset="0"/>
                  <a:sym typeface="Wingdings" panose="05000000000000000000" pitchFamily="2" charset="2"/>
                </a:rPr>
              </a:br>
              <a:r>
                <a:rPr lang="en-US" sz="2000" kern="150" dirty="0">
                  <a:solidFill>
                    <a:srgbClr val="FF0000"/>
                  </a:solidFill>
                  <a:ea typeface="Times New Roman" panose="02020603050405020304" pitchFamily="18" charset="0"/>
                </a:rPr>
                <a:t>Create something negative</a:t>
              </a:r>
              <a:endParaRPr lang="nb-NO" kern="150" dirty="0">
                <a:solidFill>
                  <a:srgbClr val="FF0000"/>
                </a:solidFill>
                <a:ea typeface="Times New Roman" panose="02020603050405020304" pitchFamily="18" charset="0"/>
              </a:endParaRPr>
            </a:p>
          </p:txBody>
        </p:sp>
        <p:sp>
          <p:nvSpPr>
            <p:cNvPr id="12" name="Høyre klammeparentes 11">
              <a:extLst>
                <a:ext uri="{FF2B5EF4-FFF2-40B4-BE49-F238E27FC236}">
                  <a16:creationId xmlns:a16="http://schemas.microsoft.com/office/drawing/2014/main" id="{A6BE47EE-7F22-702F-C2B0-1593B2512FF6}"/>
                </a:ext>
              </a:extLst>
            </p:cNvPr>
            <p:cNvSpPr/>
            <p:nvPr/>
          </p:nvSpPr>
          <p:spPr>
            <a:xfrm>
              <a:off x="5166575" y="3885431"/>
              <a:ext cx="278779" cy="886336"/>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grpSp>
      <p:sp>
        <p:nvSpPr>
          <p:cNvPr id="2" name="TekstSylinder 1">
            <a:extLst>
              <a:ext uri="{FF2B5EF4-FFF2-40B4-BE49-F238E27FC236}">
                <a16:creationId xmlns:a16="http://schemas.microsoft.com/office/drawing/2014/main" id="{CAB68B46-54AC-B21B-3BF5-5984FD98E41D}"/>
              </a:ext>
            </a:extLst>
          </p:cNvPr>
          <p:cNvSpPr txBox="1"/>
          <p:nvPr/>
        </p:nvSpPr>
        <p:spPr>
          <a:xfrm>
            <a:off x="309202" y="89466"/>
            <a:ext cx="6675492" cy="584775"/>
          </a:xfrm>
          <a:prstGeom prst="rect">
            <a:avLst/>
          </a:prstGeom>
          <a:noFill/>
        </p:spPr>
        <p:txBody>
          <a:bodyPr wrap="square">
            <a:spAutoFit/>
          </a:bodyPr>
          <a:lstStyle/>
          <a:p>
            <a:pPr lvl="0" algn="ctr"/>
            <a:r>
              <a:rPr lang="nb-NO" sz="3200" dirty="0">
                <a:solidFill>
                  <a:srgbClr val="C00000"/>
                </a:solidFill>
              </a:rPr>
              <a:t>To have a </a:t>
            </a:r>
            <a:r>
              <a:rPr lang="nb-NO" sz="3200" dirty="0" err="1">
                <a:solidFill>
                  <a:srgbClr val="C00000"/>
                </a:solidFill>
              </a:rPr>
              <a:t>mature</a:t>
            </a:r>
            <a:r>
              <a:rPr lang="nb-NO" sz="3200" dirty="0">
                <a:solidFill>
                  <a:srgbClr val="C00000"/>
                </a:solidFill>
              </a:rPr>
              <a:t> </a:t>
            </a:r>
            <a:r>
              <a:rPr lang="nb-NO" sz="3200" dirty="0" err="1">
                <a:solidFill>
                  <a:srgbClr val="C00000"/>
                </a:solidFill>
              </a:rPr>
              <a:t>enough</a:t>
            </a:r>
            <a:r>
              <a:rPr lang="nb-NO" sz="3200" dirty="0">
                <a:solidFill>
                  <a:srgbClr val="C00000"/>
                </a:solidFill>
              </a:rPr>
              <a:t> </a:t>
            </a:r>
            <a:r>
              <a:rPr lang="nb-NO" sz="3200" dirty="0" err="1">
                <a:solidFill>
                  <a:srgbClr val="C00000"/>
                </a:solidFill>
              </a:rPr>
              <a:t>personality</a:t>
            </a:r>
            <a:endParaRPr lang="nb-NO" sz="3200" dirty="0">
              <a:solidFill>
                <a:srgbClr val="C00000"/>
              </a:solidFill>
            </a:endParaRPr>
          </a:p>
        </p:txBody>
      </p:sp>
      <p:sp>
        <p:nvSpPr>
          <p:cNvPr id="3" name="TekstSylinder 2">
            <a:extLst>
              <a:ext uri="{FF2B5EF4-FFF2-40B4-BE49-F238E27FC236}">
                <a16:creationId xmlns:a16="http://schemas.microsoft.com/office/drawing/2014/main" id="{E832FA36-BE04-5019-77A1-B23386010D5D}"/>
              </a:ext>
            </a:extLst>
          </p:cNvPr>
          <p:cNvSpPr txBox="1"/>
          <p:nvPr/>
        </p:nvSpPr>
        <p:spPr>
          <a:xfrm>
            <a:off x="92660" y="5719752"/>
            <a:ext cx="6308155" cy="923330"/>
          </a:xfrm>
          <a:prstGeom prst="rect">
            <a:avLst/>
          </a:prstGeom>
          <a:solidFill>
            <a:srgbClr val="FFC000"/>
          </a:solidFill>
        </p:spPr>
        <p:txBody>
          <a:bodyPr wrap="square" rtlCol="0">
            <a:spAutoFit/>
          </a:bodyPr>
          <a:lstStyle/>
          <a:p>
            <a:r>
              <a:rPr lang="en-US" dirty="0"/>
              <a:t>The reason for this is that you have to let go of mental control to get into life energy. If you have little mental control to begin with, the lower brains can get the upper hand = "the darkness wins."</a:t>
            </a:r>
            <a:endParaRPr lang="nb-NO" dirty="0"/>
          </a:p>
        </p:txBody>
      </p:sp>
      <p:sp>
        <p:nvSpPr>
          <p:cNvPr id="5" name="TekstSylinder 4">
            <a:extLst>
              <a:ext uri="{FF2B5EF4-FFF2-40B4-BE49-F238E27FC236}">
                <a16:creationId xmlns:a16="http://schemas.microsoft.com/office/drawing/2014/main" id="{74B725D6-AA63-F1E0-8316-7552B82AFCB4}"/>
              </a:ext>
            </a:extLst>
          </p:cNvPr>
          <p:cNvSpPr txBox="1"/>
          <p:nvPr/>
        </p:nvSpPr>
        <p:spPr>
          <a:xfrm>
            <a:off x="909640" y="811929"/>
            <a:ext cx="4625788" cy="1477328"/>
          </a:xfrm>
          <a:prstGeom prst="rect">
            <a:avLst/>
          </a:prstGeom>
          <a:solidFill>
            <a:srgbClr val="FFFF00"/>
          </a:solidFill>
        </p:spPr>
        <p:txBody>
          <a:bodyPr wrap="square">
            <a:spAutoFit/>
          </a:bodyPr>
          <a:lstStyle/>
          <a:p>
            <a:pPr lvl="0" algn="ctr"/>
            <a:r>
              <a:rPr lang="en-US" dirty="0"/>
              <a:t>The cerebral cortex and the ego must be the dominant control center when going through, processing and becoming aware of the "darkness", i.e. negative mask energy and repressed negative emotional memories.</a:t>
            </a:r>
            <a:endParaRPr lang="nb-NO" sz="1800" dirty="0"/>
          </a:p>
        </p:txBody>
      </p:sp>
    </p:spTree>
    <p:extLst>
      <p:ext uri="{BB962C8B-B14F-4D97-AF65-F5344CB8AC3E}">
        <p14:creationId xmlns:p14="http://schemas.microsoft.com/office/powerpoint/2010/main" val="292466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66581-2D70-DBCE-0A67-D237B035EC5D}"/>
            </a:ext>
          </a:extLst>
        </p:cNvPr>
        <p:cNvGrpSpPr/>
        <p:nvPr/>
      </p:nvGrpSpPr>
      <p:grpSpPr>
        <a:xfrm>
          <a:off x="0" y="0"/>
          <a:ext cx="0" cy="0"/>
          <a:chOff x="0" y="0"/>
          <a:chExt cx="0" cy="0"/>
        </a:xfrm>
      </p:grpSpPr>
      <p:sp>
        <p:nvSpPr>
          <p:cNvPr id="2" name="TekstSylinder 1">
            <a:extLst>
              <a:ext uri="{FF2B5EF4-FFF2-40B4-BE49-F238E27FC236}">
                <a16:creationId xmlns:a16="http://schemas.microsoft.com/office/drawing/2014/main" id="{C6701E58-4146-8871-062F-AE211E7BF957}"/>
              </a:ext>
            </a:extLst>
          </p:cNvPr>
          <p:cNvSpPr txBox="1"/>
          <p:nvPr/>
        </p:nvSpPr>
        <p:spPr>
          <a:xfrm>
            <a:off x="143218" y="100122"/>
            <a:ext cx="8857562" cy="1077218"/>
          </a:xfrm>
          <a:prstGeom prst="rect">
            <a:avLst/>
          </a:prstGeom>
          <a:noFill/>
        </p:spPr>
        <p:txBody>
          <a:bodyPr wrap="square" rtlCol="0">
            <a:spAutoFit/>
          </a:bodyPr>
          <a:lstStyle/>
          <a:p>
            <a:pPr algn="ctr"/>
            <a:r>
              <a:rPr lang="en-US" sz="3200" kern="0" dirty="0">
                <a:solidFill>
                  <a:srgbClr val="C00000"/>
                </a:solidFill>
                <a:latin typeface="Arial" panose="020B0604020202020204" pitchFamily="34" charset="0"/>
              </a:rPr>
              <a:t>Being able to switch between </a:t>
            </a:r>
            <a:br>
              <a:rPr lang="en-US" sz="3200" kern="0" dirty="0">
                <a:solidFill>
                  <a:srgbClr val="C00000"/>
                </a:solidFill>
                <a:latin typeface="Arial" panose="020B0604020202020204" pitchFamily="34" charset="0"/>
              </a:rPr>
            </a:br>
            <a:r>
              <a:rPr lang="en-US" sz="3200" kern="0" dirty="0">
                <a:solidFill>
                  <a:srgbClr val="C00000"/>
                </a:solidFill>
                <a:latin typeface="Arial" panose="020B0604020202020204" pitchFamily="34" charset="0"/>
              </a:rPr>
              <a:t>mask and life energy</a:t>
            </a:r>
            <a:endParaRPr lang="nb-NO" sz="3200" kern="0" dirty="0">
              <a:solidFill>
                <a:srgbClr val="C00000"/>
              </a:solidFill>
              <a:latin typeface="Arial" panose="020B0604020202020204" pitchFamily="34" charset="0"/>
            </a:endParaRPr>
          </a:p>
        </p:txBody>
      </p:sp>
      <p:graphicFrame>
        <p:nvGraphicFramePr>
          <p:cNvPr id="3" name="Table 2">
            <a:extLst>
              <a:ext uri="{FF2B5EF4-FFF2-40B4-BE49-F238E27FC236}">
                <a16:creationId xmlns:a16="http://schemas.microsoft.com/office/drawing/2014/main" id="{605F0999-2A51-FAE8-7830-9A92CB5C67C7}"/>
              </a:ext>
            </a:extLst>
          </p:cNvPr>
          <p:cNvGraphicFramePr>
            <a:graphicFrameLocks noGrp="1"/>
          </p:cNvGraphicFramePr>
          <p:nvPr>
            <p:extLst>
              <p:ext uri="{D42A27DB-BD31-4B8C-83A1-F6EECF244321}">
                <p14:modId xmlns:p14="http://schemas.microsoft.com/office/powerpoint/2010/main" val="3695804951"/>
              </p:ext>
            </p:extLst>
          </p:nvPr>
        </p:nvGraphicFramePr>
        <p:xfrm>
          <a:off x="659034" y="1344058"/>
          <a:ext cx="7988105" cy="5300765"/>
        </p:xfrm>
        <a:graphic>
          <a:graphicData uri="http://schemas.openxmlformats.org/drawingml/2006/table">
            <a:tbl>
              <a:tblPr firstRow="1" bandRow="1">
                <a:tableStyleId>{5940675A-B579-460E-94D1-54222C63F5DA}</a:tableStyleId>
              </a:tblPr>
              <a:tblGrid>
                <a:gridCol w="1078523">
                  <a:extLst>
                    <a:ext uri="{9D8B030D-6E8A-4147-A177-3AD203B41FA5}">
                      <a16:colId xmlns:a16="http://schemas.microsoft.com/office/drawing/2014/main" val="20000"/>
                    </a:ext>
                  </a:extLst>
                </a:gridCol>
                <a:gridCol w="3446585">
                  <a:extLst>
                    <a:ext uri="{9D8B030D-6E8A-4147-A177-3AD203B41FA5}">
                      <a16:colId xmlns:a16="http://schemas.microsoft.com/office/drawing/2014/main" val="20001"/>
                    </a:ext>
                  </a:extLst>
                </a:gridCol>
                <a:gridCol w="3462997">
                  <a:extLst>
                    <a:ext uri="{9D8B030D-6E8A-4147-A177-3AD203B41FA5}">
                      <a16:colId xmlns:a16="http://schemas.microsoft.com/office/drawing/2014/main" val="20002"/>
                    </a:ext>
                  </a:extLst>
                </a:gridCol>
              </a:tblGrid>
              <a:tr h="1671412">
                <a:tc>
                  <a:txBody>
                    <a:bodyPr/>
                    <a:lstStyle/>
                    <a:p>
                      <a:pPr algn="ctr">
                        <a:defRPr sz="1400" b="1"/>
                      </a:pPr>
                      <a:r>
                        <a:rPr sz="2000" dirty="0"/>
                        <a:t>Aspect</a:t>
                      </a:r>
                    </a:p>
                  </a:txBody>
                  <a:tcPr anchor="ctr"/>
                </a:tc>
                <a:tc>
                  <a:txBody>
                    <a:bodyPr/>
                    <a:lstStyle/>
                    <a:p>
                      <a:pPr algn="ctr">
                        <a:defRPr sz="1400" b="1"/>
                      </a:pPr>
                      <a:r>
                        <a:rPr sz="2000" dirty="0"/>
                        <a:t>Mask Energy</a:t>
                      </a:r>
                      <a:endParaRPr lang="nb-NO" sz="2000" dirty="0"/>
                    </a:p>
                    <a:p>
                      <a:pPr algn="ctr">
                        <a:spcAft>
                          <a:spcPts val="600"/>
                        </a:spcAft>
                        <a:defRPr sz="1400" b="1"/>
                      </a:pPr>
                      <a:r>
                        <a:rPr lang="nb-NO" sz="2000" dirty="0" err="1"/>
                        <a:t>Mastery</a:t>
                      </a:r>
                      <a:r>
                        <a:rPr lang="nb-NO" sz="2000" dirty="0"/>
                        <a:t> – </a:t>
                      </a:r>
                      <a:r>
                        <a:rPr lang="nb-NO" sz="2000" dirty="0" err="1"/>
                        <a:t>Self</a:t>
                      </a:r>
                      <a:r>
                        <a:rPr lang="nb-NO" sz="2000" dirty="0"/>
                        <a:t> </a:t>
                      </a:r>
                      <a:r>
                        <a:rPr lang="nb-NO" sz="2000" dirty="0" err="1"/>
                        <a:t>control</a:t>
                      </a:r>
                      <a:endParaRPr lang="nb-NO" sz="2000" dirty="0"/>
                    </a:p>
                    <a:p>
                      <a:pPr algn="ctr">
                        <a:spcAft>
                          <a:spcPts val="600"/>
                        </a:spcAft>
                        <a:defRPr sz="1400" b="1"/>
                      </a:pPr>
                      <a:r>
                        <a:rPr lang="nb-NO" sz="1800" b="0" i="1" dirty="0"/>
                        <a:t>Let </a:t>
                      </a:r>
                      <a:r>
                        <a:rPr lang="nb-NO" sz="1800" b="0" i="1" dirty="0" err="1"/>
                        <a:t>the</a:t>
                      </a:r>
                      <a:r>
                        <a:rPr lang="nb-NO" sz="1800" b="0" i="1" dirty="0"/>
                        <a:t> </a:t>
                      </a:r>
                      <a:r>
                        <a:rPr lang="nb-NO" sz="1800" b="0" i="1" dirty="0" err="1"/>
                        <a:t>outer</a:t>
                      </a:r>
                      <a:r>
                        <a:rPr lang="nb-NO" sz="1800" b="0" i="1" dirty="0"/>
                        <a:t> </a:t>
                      </a:r>
                      <a:r>
                        <a:rPr lang="nb-NO" sz="1800" b="0" i="1" dirty="0" err="1"/>
                        <a:t>control</a:t>
                      </a:r>
                      <a:r>
                        <a:rPr lang="nb-NO" sz="1800" b="0" i="1" dirty="0"/>
                        <a:t> </a:t>
                      </a:r>
                      <a:r>
                        <a:rPr lang="nb-NO" sz="1800" b="0" i="1" dirty="0" err="1"/>
                        <a:t>the</a:t>
                      </a:r>
                      <a:r>
                        <a:rPr lang="nb-NO" sz="1800" b="0" i="1" dirty="0"/>
                        <a:t> </a:t>
                      </a:r>
                      <a:r>
                        <a:rPr lang="nb-NO" sz="1800" b="0" i="1" dirty="0" err="1"/>
                        <a:t>inner</a:t>
                      </a:r>
                      <a:r>
                        <a:rPr lang="nb-NO" sz="1800" b="0" i="1" dirty="0"/>
                        <a:t>.</a:t>
                      </a:r>
                      <a:br>
                        <a:rPr lang="nb-NO" sz="1800" b="0" dirty="0"/>
                      </a:br>
                      <a:r>
                        <a:rPr lang="nb-NO" sz="1800" b="0" dirty="0" err="1"/>
                        <a:t>Adaption</a:t>
                      </a:r>
                      <a:r>
                        <a:rPr lang="nb-NO" sz="1800" b="0" dirty="0"/>
                        <a:t> to </a:t>
                      </a:r>
                      <a:r>
                        <a:rPr lang="nb-NO" sz="1800" b="0" dirty="0" err="1"/>
                        <a:t>outer</a:t>
                      </a:r>
                      <a:r>
                        <a:rPr lang="nb-NO" sz="1800" b="0" dirty="0"/>
                        <a:t> </a:t>
                      </a:r>
                      <a:r>
                        <a:rPr lang="nb-NO" sz="1800" b="0" dirty="0" err="1"/>
                        <a:t>demands</a:t>
                      </a:r>
                      <a:r>
                        <a:rPr lang="nb-NO" sz="1800" b="0" dirty="0"/>
                        <a:t>.</a:t>
                      </a:r>
                      <a:br>
                        <a:rPr lang="nb-NO" sz="1800" b="0" dirty="0"/>
                      </a:br>
                      <a:r>
                        <a:rPr lang="nb-NO" sz="1800" b="0" dirty="0" err="1"/>
                        <a:t>Pretending</a:t>
                      </a:r>
                      <a:r>
                        <a:rPr lang="nb-NO" sz="1800" b="0" dirty="0"/>
                        <a:t>. </a:t>
                      </a:r>
                      <a:r>
                        <a:rPr lang="nb-NO" sz="1800" b="0" dirty="0" err="1"/>
                        <a:t>Playing</a:t>
                      </a:r>
                      <a:r>
                        <a:rPr lang="nb-NO" sz="1800" b="0" dirty="0"/>
                        <a:t> a </a:t>
                      </a:r>
                      <a:r>
                        <a:rPr lang="nb-NO" sz="1800" b="0" dirty="0" err="1"/>
                        <a:t>role</a:t>
                      </a:r>
                      <a:r>
                        <a:rPr lang="nb-NO" sz="1800" b="0" dirty="0"/>
                        <a:t>.</a:t>
                      </a:r>
                      <a:endParaRPr sz="1800" b="0" dirty="0"/>
                    </a:p>
                  </a:txBody>
                  <a:tcPr>
                    <a:solidFill>
                      <a:schemeClr val="bg1">
                        <a:lumMod val="95000"/>
                      </a:schemeClr>
                    </a:solidFill>
                  </a:tcPr>
                </a:tc>
                <a:tc>
                  <a:txBody>
                    <a:bodyPr/>
                    <a:lstStyle/>
                    <a:p>
                      <a:pPr algn="ctr">
                        <a:spcAft>
                          <a:spcPts val="600"/>
                        </a:spcAft>
                        <a:defRPr sz="1400" b="1"/>
                      </a:pPr>
                      <a:r>
                        <a:rPr sz="2000" dirty="0"/>
                        <a:t>Life Energy</a:t>
                      </a:r>
                      <a:br>
                        <a:rPr lang="nb-NO" sz="2000" dirty="0"/>
                      </a:br>
                      <a:r>
                        <a:rPr lang="nb-NO" sz="2000" dirty="0" err="1"/>
                        <a:t>Free</a:t>
                      </a:r>
                      <a:r>
                        <a:rPr lang="nb-NO" sz="2000" dirty="0"/>
                        <a:t> </a:t>
                      </a:r>
                      <a:r>
                        <a:rPr lang="nb-NO" sz="2000" dirty="0" err="1"/>
                        <a:t>life</a:t>
                      </a:r>
                      <a:r>
                        <a:rPr lang="nb-NO" sz="2000" dirty="0"/>
                        <a:t> </a:t>
                      </a:r>
                      <a:r>
                        <a:rPr lang="nb-NO" sz="2000" dirty="0" err="1"/>
                        <a:t>expression</a:t>
                      </a:r>
                      <a:endParaRPr lang="nb-NO" sz="2000" dirty="0"/>
                    </a:p>
                    <a:p>
                      <a:pPr algn="ctr">
                        <a:spcAft>
                          <a:spcPts val="600"/>
                        </a:spcAft>
                        <a:defRPr sz="1400" b="1"/>
                      </a:pPr>
                      <a:r>
                        <a:rPr lang="nb-NO" sz="1800" b="0" i="1" dirty="0"/>
                        <a:t>Let </a:t>
                      </a:r>
                      <a:r>
                        <a:rPr lang="nb-NO" sz="1800" b="0" i="1" dirty="0" err="1"/>
                        <a:t>the</a:t>
                      </a:r>
                      <a:r>
                        <a:rPr lang="nb-NO" sz="1800" b="0" i="1" dirty="0"/>
                        <a:t> </a:t>
                      </a:r>
                      <a:r>
                        <a:rPr lang="nb-NO" sz="1800" b="0" i="1" dirty="0" err="1"/>
                        <a:t>inner</a:t>
                      </a:r>
                      <a:r>
                        <a:rPr lang="nb-NO" sz="1800" b="0" i="1" dirty="0"/>
                        <a:t> </a:t>
                      </a:r>
                      <a:r>
                        <a:rPr lang="nb-NO" sz="1800" b="0" i="1" dirty="0" err="1"/>
                        <a:t>affect</a:t>
                      </a:r>
                      <a:r>
                        <a:rPr lang="nb-NO" sz="1800" b="0" i="1" dirty="0"/>
                        <a:t> </a:t>
                      </a:r>
                      <a:r>
                        <a:rPr lang="nb-NO" sz="1800" b="0" i="1" dirty="0" err="1"/>
                        <a:t>the</a:t>
                      </a:r>
                      <a:r>
                        <a:rPr lang="nb-NO" sz="1800" b="0" i="1" dirty="0"/>
                        <a:t> </a:t>
                      </a:r>
                      <a:r>
                        <a:rPr lang="nb-NO" sz="1800" b="0" i="1" dirty="0" err="1"/>
                        <a:t>outer</a:t>
                      </a:r>
                      <a:r>
                        <a:rPr lang="nb-NO" sz="1800" b="0" i="1" dirty="0"/>
                        <a:t>.</a:t>
                      </a:r>
                      <a:br>
                        <a:rPr lang="nb-NO" sz="1800" b="0" dirty="0"/>
                      </a:br>
                      <a:r>
                        <a:rPr lang="nb-NO" sz="1800" b="0" dirty="0"/>
                        <a:t>Listen to </a:t>
                      </a:r>
                      <a:r>
                        <a:rPr lang="nb-NO" sz="1800" b="0" dirty="0" err="1"/>
                        <a:t>inner</a:t>
                      </a:r>
                      <a:r>
                        <a:rPr lang="nb-NO" sz="1800" b="0" dirty="0"/>
                        <a:t> feelings.</a:t>
                      </a:r>
                      <a:br>
                        <a:rPr lang="nb-NO" sz="1800" b="0" dirty="0"/>
                      </a:br>
                      <a:r>
                        <a:rPr lang="nb-NO" sz="1800" b="0" dirty="0"/>
                        <a:t>Be </a:t>
                      </a:r>
                      <a:r>
                        <a:rPr lang="nb-NO" sz="1800" b="0" dirty="0" err="1"/>
                        <a:t>how</a:t>
                      </a:r>
                      <a:r>
                        <a:rPr lang="nb-NO" sz="1800" b="0" dirty="0"/>
                        <a:t> </a:t>
                      </a:r>
                      <a:r>
                        <a:rPr lang="nb-NO" sz="1800" b="0" dirty="0" err="1"/>
                        <a:t>you</a:t>
                      </a:r>
                      <a:r>
                        <a:rPr lang="nb-NO" sz="1800" b="0" dirty="0"/>
                        <a:t> </a:t>
                      </a:r>
                      <a:r>
                        <a:rPr lang="nb-NO" sz="1800" b="0" dirty="0" err="1"/>
                        <a:t>actually</a:t>
                      </a:r>
                      <a:r>
                        <a:rPr lang="nb-NO" sz="1800" b="0" dirty="0"/>
                        <a:t> </a:t>
                      </a:r>
                      <a:r>
                        <a:rPr lang="nb-NO" sz="1800" b="0" dirty="0" err="1"/>
                        <a:t>are</a:t>
                      </a:r>
                      <a:r>
                        <a:rPr lang="nb-NO" sz="1800" b="0" dirty="0"/>
                        <a:t> </a:t>
                      </a:r>
                      <a:r>
                        <a:rPr lang="nb-NO" sz="1800" b="0" dirty="0" err="1"/>
                        <a:t>now</a:t>
                      </a:r>
                      <a:r>
                        <a:rPr lang="nb-NO" sz="1800" b="0" dirty="0"/>
                        <a:t>.</a:t>
                      </a:r>
                      <a:endParaRPr sz="1800" dirty="0"/>
                    </a:p>
                  </a:txBody>
                  <a:tcPr>
                    <a:solidFill>
                      <a:srgbClr val="FFFF00"/>
                    </a:solidFill>
                  </a:tcPr>
                </a:tc>
                <a:extLst>
                  <a:ext uri="{0D108BD9-81ED-4DB2-BD59-A6C34878D82A}">
                    <a16:rowId xmlns:a16="http://schemas.microsoft.com/office/drawing/2014/main" val="10000"/>
                  </a:ext>
                </a:extLst>
              </a:tr>
              <a:tr h="668565">
                <a:tc>
                  <a:txBody>
                    <a:bodyPr/>
                    <a:lstStyle/>
                    <a:p>
                      <a:pPr algn="ctr">
                        <a:defRPr sz="1200"/>
                      </a:pPr>
                      <a:r>
                        <a:rPr sz="1800" b="1" dirty="0"/>
                        <a:t>Spirit</a:t>
                      </a:r>
                    </a:p>
                  </a:txBody>
                  <a:tcPr anchor="ctr"/>
                </a:tc>
                <a:tc>
                  <a:txBody>
                    <a:bodyPr/>
                    <a:lstStyle/>
                    <a:p>
                      <a:pPr>
                        <a:defRPr sz="1200"/>
                      </a:pPr>
                      <a:r>
                        <a:rPr sz="1800" dirty="0"/>
                        <a:t>Choosing to be as required and doing what one must</a:t>
                      </a:r>
                    </a:p>
                  </a:txBody>
                  <a:tcPr>
                    <a:solidFill>
                      <a:schemeClr val="bg1">
                        <a:lumMod val="95000"/>
                      </a:schemeClr>
                    </a:solidFill>
                  </a:tcPr>
                </a:tc>
                <a:tc>
                  <a:txBody>
                    <a:bodyPr/>
                    <a:lstStyle/>
                    <a:p>
                      <a:pPr>
                        <a:defRPr sz="1200"/>
                      </a:pPr>
                      <a:r>
                        <a:rPr sz="1800" dirty="0"/>
                        <a:t>Choosing to be oneself and doing what one desires</a:t>
                      </a:r>
                    </a:p>
                  </a:txBody>
                  <a:tcPr>
                    <a:solidFill>
                      <a:srgbClr val="FFFF00"/>
                    </a:solidFill>
                  </a:tcPr>
                </a:tc>
                <a:extLst>
                  <a:ext uri="{0D108BD9-81ED-4DB2-BD59-A6C34878D82A}">
                    <a16:rowId xmlns:a16="http://schemas.microsoft.com/office/drawing/2014/main" val="10001"/>
                  </a:ext>
                </a:extLst>
              </a:tr>
              <a:tr h="668565">
                <a:tc>
                  <a:txBody>
                    <a:bodyPr/>
                    <a:lstStyle/>
                    <a:p>
                      <a:pPr algn="ctr">
                        <a:defRPr sz="1200"/>
                      </a:pPr>
                      <a:r>
                        <a:rPr sz="1800" b="1" dirty="0"/>
                        <a:t>Head</a:t>
                      </a:r>
                    </a:p>
                  </a:txBody>
                  <a:tcPr anchor="ctr"/>
                </a:tc>
                <a:tc>
                  <a:txBody>
                    <a:bodyPr/>
                    <a:lstStyle/>
                    <a:p>
                      <a:pPr>
                        <a:defRPr sz="1200"/>
                      </a:pPr>
                      <a:r>
                        <a:rPr sz="1800" dirty="0"/>
                        <a:t>Obligations and denials: Should, must, and ought to</a:t>
                      </a:r>
                    </a:p>
                  </a:txBody>
                  <a:tcPr>
                    <a:solidFill>
                      <a:schemeClr val="bg1">
                        <a:lumMod val="95000"/>
                      </a:schemeClr>
                    </a:solidFill>
                  </a:tcPr>
                </a:tc>
                <a:tc>
                  <a:txBody>
                    <a:bodyPr/>
                    <a:lstStyle/>
                    <a:p>
                      <a:pPr>
                        <a:defRPr sz="1200"/>
                      </a:pPr>
                      <a:r>
                        <a:rPr sz="1800" dirty="0"/>
                        <a:t>Creative thinking to meet needs and follow desires</a:t>
                      </a:r>
                    </a:p>
                  </a:txBody>
                  <a:tcPr>
                    <a:solidFill>
                      <a:srgbClr val="FFFF00"/>
                    </a:solidFill>
                  </a:tcPr>
                </a:tc>
                <a:extLst>
                  <a:ext uri="{0D108BD9-81ED-4DB2-BD59-A6C34878D82A}">
                    <a16:rowId xmlns:a16="http://schemas.microsoft.com/office/drawing/2014/main" val="10002"/>
                  </a:ext>
                </a:extLst>
              </a:tr>
              <a:tr h="955093">
                <a:tc>
                  <a:txBody>
                    <a:bodyPr/>
                    <a:lstStyle/>
                    <a:p>
                      <a:pPr algn="ctr">
                        <a:defRPr sz="1200"/>
                      </a:pPr>
                      <a:r>
                        <a:rPr sz="1800" b="1" dirty="0"/>
                        <a:t>Heart</a:t>
                      </a:r>
                    </a:p>
                  </a:txBody>
                  <a:tcPr anchor="ctr"/>
                </a:tc>
                <a:tc>
                  <a:txBody>
                    <a:bodyPr/>
                    <a:lstStyle/>
                    <a:p>
                      <a:pPr>
                        <a:defRPr sz="1200"/>
                      </a:pPr>
                      <a:r>
                        <a:rPr sz="1800" dirty="0"/>
                        <a:t>Sense of responsibility for the outer world; plans and deadlines</a:t>
                      </a:r>
                    </a:p>
                  </a:txBody>
                  <a:tcPr>
                    <a:solidFill>
                      <a:schemeClr val="bg1">
                        <a:lumMod val="95000"/>
                      </a:schemeClr>
                    </a:solidFill>
                  </a:tcPr>
                </a:tc>
                <a:tc>
                  <a:txBody>
                    <a:bodyPr/>
                    <a:lstStyle/>
                    <a:p>
                      <a:pPr>
                        <a:defRPr sz="1200"/>
                      </a:pPr>
                      <a:r>
                        <a:rPr sz="1800" dirty="0"/>
                        <a:t>Sense of care for the inner world; nurture and express in the present moment</a:t>
                      </a:r>
                    </a:p>
                  </a:txBody>
                  <a:tcPr>
                    <a:solidFill>
                      <a:srgbClr val="FFFF00"/>
                    </a:solidFill>
                  </a:tcPr>
                </a:tc>
                <a:extLst>
                  <a:ext uri="{0D108BD9-81ED-4DB2-BD59-A6C34878D82A}">
                    <a16:rowId xmlns:a16="http://schemas.microsoft.com/office/drawing/2014/main" val="10003"/>
                  </a:ext>
                </a:extLst>
              </a:tr>
              <a:tr h="668565">
                <a:tc>
                  <a:txBody>
                    <a:bodyPr/>
                    <a:lstStyle/>
                    <a:p>
                      <a:pPr algn="ctr">
                        <a:defRPr sz="1200"/>
                      </a:pPr>
                      <a:r>
                        <a:rPr sz="1800" b="1" dirty="0"/>
                        <a:t>Stomach</a:t>
                      </a:r>
                    </a:p>
                  </a:txBody>
                  <a:tcPr anchor="ctr"/>
                </a:tc>
                <a:tc>
                  <a:txBody>
                    <a:bodyPr/>
                    <a:lstStyle/>
                    <a:p>
                      <a:pPr>
                        <a:defRPr sz="1200"/>
                      </a:pPr>
                      <a:r>
                        <a:rPr sz="1800" dirty="0"/>
                        <a:t>Willpower takes control. Loses emotional connection</a:t>
                      </a:r>
                    </a:p>
                  </a:txBody>
                  <a:tcPr>
                    <a:solidFill>
                      <a:schemeClr val="bg1">
                        <a:lumMod val="95000"/>
                      </a:schemeClr>
                    </a:solidFill>
                  </a:tcPr>
                </a:tc>
                <a:tc>
                  <a:txBody>
                    <a:bodyPr/>
                    <a:lstStyle/>
                    <a:p>
                      <a:pPr>
                        <a:defRPr sz="1200"/>
                      </a:pPr>
                      <a:r>
                        <a:rPr sz="1800" dirty="0"/>
                        <a:t>Tuning in, feeling, and following needs and desires</a:t>
                      </a:r>
                    </a:p>
                  </a:txBody>
                  <a:tcPr>
                    <a:solidFill>
                      <a:srgbClr val="FFFF00"/>
                    </a:solidFill>
                  </a:tcPr>
                </a:tc>
                <a:extLst>
                  <a:ext uri="{0D108BD9-81ED-4DB2-BD59-A6C34878D82A}">
                    <a16:rowId xmlns:a16="http://schemas.microsoft.com/office/drawing/2014/main" val="10004"/>
                  </a:ext>
                </a:extLst>
              </a:tr>
              <a:tr h="668565">
                <a:tc>
                  <a:txBody>
                    <a:bodyPr/>
                    <a:lstStyle/>
                    <a:p>
                      <a:pPr algn="ctr">
                        <a:defRPr sz="1200"/>
                      </a:pPr>
                      <a:r>
                        <a:rPr sz="1800" b="1" dirty="0"/>
                        <a:t>Body</a:t>
                      </a:r>
                    </a:p>
                  </a:txBody>
                  <a:tcPr anchor="ctr"/>
                </a:tc>
                <a:tc>
                  <a:txBody>
                    <a:bodyPr/>
                    <a:lstStyle/>
                    <a:p>
                      <a:pPr>
                        <a:defRPr sz="1200"/>
                      </a:pPr>
                      <a:r>
                        <a:rPr sz="1800" dirty="0"/>
                        <a:t>Mental control. Rigidity. Duty-driven work</a:t>
                      </a:r>
                    </a:p>
                  </a:txBody>
                  <a:tcPr>
                    <a:solidFill>
                      <a:schemeClr val="bg1">
                        <a:lumMod val="95000"/>
                      </a:schemeClr>
                    </a:solidFill>
                  </a:tcPr>
                </a:tc>
                <a:tc>
                  <a:txBody>
                    <a:bodyPr/>
                    <a:lstStyle/>
                    <a:p>
                      <a:pPr>
                        <a:defRPr sz="1200"/>
                      </a:pPr>
                      <a:r>
                        <a:rPr sz="1800" dirty="0"/>
                        <a:t>Bodily connection. Sensuality. Life expression</a:t>
                      </a:r>
                    </a:p>
                  </a:txBody>
                  <a:tcPr>
                    <a:solidFill>
                      <a:srgbClr val="FFFF00"/>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166068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4FAC8-928A-6B74-3473-2DD835CF5675}"/>
            </a:ext>
          </a:extLst>
        </p:cNvPr>
        <p:cNvGrpSpPr/>
        <p:nvPr/>
      </p:nvGrpSpPr>
      <p:grpSpPr>
        <a:xfrm>
          <a:off x="0" y="0"/>
          <a:ext cx="0" cy="0"/>
          <a:chOff x="0" y="0"/>
          <a:chExt cx="0" cy="0"/>
        </a:xfrm>
      </p:grpSpPr>
      <p:grpSp>
        <p:nvGrpSpPr>
          <p:cNvPr id="24" name="Gruppe 23">
            <a:extLst>
              <a:ext uri="{FF2B5EF4-FFF2-40B4-BE49-F238E27FC236}">
                <a16:creationId xmlns:a16="http://schemas.microsoft.com/office/drawing/2014/main" id="{B487E00D-301B-E661-94DE-787BF6230718}"/>
              </a:ext>
            </a:extLst>
          </p:cNvPr>
          <p:cNvGrpSpPr/>
          <p:nvPr/>
        </p:nvGrpSpPr>
        <p:grpSpPr>
          <a:xfrm>
            <a:off x="264405" y="2698025"/>
            <a:ext cx="2881892" cy="2902877"/>
            <a:chOff x="568712" y="1656827"/>
            <a:chExt cx="3228245" cy="3107901"/>
          </a:xfrm>
        </p:grpSpPr>
        <p:grpSp>
          <p:nvGrpSpPr>
            <p:cNvPr id="15" name="Gruppe 14">
              <a:extLst>
                <a:ext uri="{FF2B5EF4-FFF2-40B4-BE49-F238E27FC236}">
                  <a16:creationId xmlns:a16="http://schemas.microsoft.com/office/drawing/2014/main" id="{D4280AE0-28B3-B35E-E88E-8A4DDBC65920}"/>
                </a:ext>
              </a:extLst>
            </p:cNvPr>
            <p:cNvGrpSpPr/>
            <p:nvPr/>
          </p:nvGrpSpPr>
          <p:grpSpPr>
            <a:xfrm>
              <a:off x="568712" y="1656827"/>
              <a:ext cx="3228245" cy="3107901"/>
              <a:chOff x="1218977" y="3178478"/>
              <a:chExt cx="3029638" cy="2809301"/>
            </a:xfrm>
          </p:grpSpPr>
          <p:sp>
            <p:nvSpPr>
              <p:cNvPr id="21" name="Ellipse 20">
                <a:extLst>
                  <a:ext uri="{FF2B5EF4-FFF2-40B4-BE49-F238E27FC236}">
                    <a16:creationId xmlns:a16="http://schemas.microsoft.com/office/drawing/2014/main" id="{7FC585AE-04FE-C8B5-119E-3499C914C2A9}"/>
                  </a:ext>
                </a:extLst>
              </p:cNvPr>
              <p:cNvSpPr/>
              <p:nvPr/>
            </p:nvSpPr>
            <p:spPr>
              <a:xfrm>
                <a:off x="1218977" y="3178478"/>
                <a:ext cx="3029638" cy="2809301"/>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2" name="Ellipse 21">
                <a:extLst>
                  <a:ext uri="{FF2B5EF4-FFF2-40B4-BE49-F238E27FC236}">
                    <a16:creationId xmlns:a16="http://schemas.microsoft.com/office/drawing/2014/main" id="{003DBD70-7547-38EB-874E-D7A5733D1BA5}"/>
                  </a:ext>
                </a:extLst>
              </p:cNvPr>
              <p:cNvSpPr/>
              <p:nvPr/>
            </p:nvSpPr>
            <p:spPr>
              <a:xfrm>
                <a:off x="1856781" y="3744356"/>
                <a:ext cx="1758109" cy="1696597"/>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3" name="Ellipse 22">
                <a:extLst>
                  <a:ext uri="{FF2B5EF4-FFF2-40B4-BE49-F238E27FC236}">
                    <a16:creationId xmlns:a16="http://schemas.microsoft.com/office/drawing/2014/main" id="{28DA70FB-6E2F-9BDC-EBF9-3558365C0920}"/>
                  </a:ext>
                </a:extLst>
              </p:cNvPr>
              <p:cNvSpPr/>
              <p:nvPr/>
            </p:nvSpPr>
            <p:spPr>
              <a:xfrm>
                <a:off x="2235945" y="4125355"/>
                <a:ext cx="1026405" cy="934597"/>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
          <p:nvSpPr>
            <p:cNvPr id="16" name="TekstSylinder 15">
              <a:extLst>
                <a:ext uri="{FF2B5EF4-FFF2-40B4-BE49-F238E27FC236}">
                  <a16:creationId xmlns:a16="http://schemas.microsoft.com/office/drawing/2014/main" id="{6796BCC1-96AE-0FE6-7E92-862BFA76F421}"/>
                </a:ext>
              </a:extLst>
            </p:cNvPr>
            <p:cNvSpPr txBox="1"/>
            <p:nvPr/>
          </p:nvSpPr>
          <p:spPr>
            <a:xfrm>
              <a:off x="1281921" y="1861354"/>
              <a:ext cx="1873361" cy="362465"/>
            </a:xfrm>
            <a:prstGeom prst="rect">
              <a:avLst/>
            </a:prstGeom>
            <a:noFill/>
          </p:spPr>
          <p:txBody>
            <a:bodyPr wrap="square" rtlCol="0">
              <a:spAutoFit/>
            </a:bodyPr>
            <a:lstStyle/>
            <a:p>
              <a:pPr algn="ctr"/>
              <a:r>
                <a:rPr lang="nb-NO" sz="1600" b="1" dirty="0"/>
                <a:t>Positive mask </a:t>
              </a:r>
              <a:r>
                <a:rPr lang="nb-NO" sz="1600" dirty="0"/>
                <a:t>-</a:t>
              </a:r>
            </a:p>
          </p:txBody>
        </p:sp>
        <p:sp>
          <p:nvSpPr>
            <p:cNvPr id="17" name="TekstSylinder 16">
              <a:extLst>
                <a:ext uri="{FF2B5EF4-FFF2-40B4-BE49-F238E27FC236}">
                  <a16:creationId xmlns:a16="http://schemas.microsoft.com/office/drawing/2014/main" id="{AC340545-FB9F-BAB7-EB9E-8FCF58A2BB84}"/>
                </a:ext>
              </a:extLst>
            </p:cNvPr>
            <p:cNvSpPr txBox="1"/>
            <p:nvPr/>
          </p:nvSpPr>
          <p:spPr>
            <a:xfrm rot="20194422">
              <a:off x="1296933" y="2499088"/>
              <a:ext cx="1093691" cy="338554"/>
            </a:xfrm>
            <a:prstGeom prst="rect">
              <a:avLst/>
            </a:prstGeom>
            <a:noFill/>
          </p:spPr>
          <p:txBody>
            <a:bodyPr wrap="square" rtlCol="0">
              <a:spAutoFit/>
            </a:bodyPr>
            <a:lstStyle/>
            <a:p>
              <a:r>
                <a:rPr lang="nb-NO" sz="1600" b="1" dirty="0"/>
                <a:t>Negative</a:t>
              </a:r>
            </a:p>
          </p:txBody>
        </p:sp>
        <p:sp>
          <p:nvSpPr>
            <p:cNvPr id="18" name="TekstSylinder 17">
              <a:extLst>
                <a:ext uri="{FF2B5EF4-FFF2-40B4-BE49-F238E27FC236}">
                  <a16:creationId xmlns:a16="http://schemas.microsoft.com/office/drawing/2014/main" id="{22AD9095-BE87-C6ED-2727-18BCF17D9FD5}"/>
                </a:ext>
              </a:extLst>
            </p:cNvPr>
            <p:cNvSpPr txBox="1"/>
            <p:nvPr/>
          </p:nvSpPr>
          <p:spPr>
            <a:xfrm>
              <a:off x="1655330" y="2897738"/>
              <a:ext cx="1093690" cy="626076"/>
            </a:xfrm>
            <a:prstGeom prst="rect">
              <a:avLst/>
            </a:prstGeom>
            <a:noFill/>
          </p:spPr>
          <p:txBody>
            <a:bodyPr wrap="square" rtlCol="0">
              <a:spAutoFit/>
            </a:bodyPr>
            <a:lstStyle/>
            <a:p>
              <a:pPr algn="ctr"/>
              <a:r>
                <a:rPr lang="nb-NO" sz="1600" b="1" dirty="0" err="1"/>
                <a:t>Core</a:t>
              </a:r>
              <a:r>
                <a:rPr lang="nb-NO" sz="1600" b="1" dirty="0"/>
                <a:t>: Life Energy</a:t>
              </a:r>
              <a:endParaRPr lang="nb-NO" dirty="0"/>
            </a:p>
          </p:txBody>
        </p:sp>
        <p:sp>
          <p:nvSpPr>
            <p:cNvPr id="19" name="TekstSylinder 18">
              <a:extLst>
                <a:ext uri="{FF2B5EF4-FFF2-40B4-BE49-F238E27FC236}">
                  <a16:creationId xmlns:a16="http://schemas.microsoft.com/office/drawing/2014/main" id="{045D1D4C-82C6-1DA3-F915-A437E556B350}"/>
                </a:ext>
              </a:extLst>
            </p:cNvPr>
            <p:cNvSpPr txBox="1"/>
            <p:nvPr/>
          </p:nvSpPr>
          <p:spPr>
            <a:xfrm rot="1777256">
              <a:off x="2178548" y="2507389"/>
              <a:ext cx="835090" cy="362465"/>
            </a:xfrm>
            <a:prstGeom prst="rect">
              <a:avLst/>
            </a:prstGeom>
            <a:noFill/>
          </p:spPr>
          <p:txBody>
            <a:bodyPr wrap="square" rtlCol="0">
              <a:spAutoFit/>
            </a:bodyPr>
            <a:lstStyle/>
            <a:p>
              <a:r>
                <a:rPr lang="nb-NO" sz="1600" b="1" dirty="0"/>
                <a:t>mask</a:t>
              </a:r>
            </a:p>
          </p:txBody>
        </p:sp>
      </p:grpSp>
      <p:sp>
        <p:nvSpPr>
          <p:cNvPr id="4" name="Bildeforklaring: bøyd linje 3">
            <a:extLst>
              <a:ext uri="{FF2B5EF4-FFF2-40B4-BE49-F238E27FC236}">
                <a16:creationId xmlns:a16="http://schemas.microsoft.com/office/drawing/2014/main" id="{89C665F0-2C43-5414-998B-DE97295B2D08}"/>
              </a:ext>
            </a:extLst>
          </p:cNvPr>
          <p:cNvSpPr/>
          <p:nvPr/>
        </p:nvSpPr>
        <p:spPr bwMode="auto">
          <a:xfrm>
            <a:off x="3404671" y="1663913"/>
            <a:ext cx="5012216" cy="1247225"/>
          </a:xfrm>
          <a:prstGeom prst="borderCallout2">
            <a:avLst>
              <a:gd name="adj1" fmla="val 21583"/>
              <a:gd name="adj2" fmla="val -332"/>
              <a:gd name="adj3" fmla="val 21384"/>
              <a:gd name="adj4" fmla="val -4002"/>
              <a:gd name="adj5" fmla="val 100475"/>
              <a:gd name="adj6" fmla="val -32724"/>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r>
              <a:rPr lang="nb-NO" sz="2000" b="1" dirty="0">
                <a:latin typeface="Arial" panose="020B0604020202020204" pitchFamily="34" charset="0"/>
                <a:cs typeface="Arial" panose="020B0604020202020204" pitchFamily="34" charset="0"/>
              </a:rPr>
              <a:t>Positive Mask Energy (</a:t>
            </a:r>
            <a:r>
              <a:rPr lang="nb-NO" sz="2000" b="1" dirty="0" err="1">
                <a:latin typeface="Arial" panose="020B0604020202020204" pitchFamily="34" charset="0"/>
                <a:cs typeface="Arial" panose="020B0604020202020204" pitchFamily="34" charset="0"/>
              </a:rPr>
              <a:t>Mastery</a:t>
            </a:r>
            <a:r>
              <a:rPr lang="nb-NO" sz="2000" b="1" dirty="0">
                <a:latin typeface="Arial" panose="020B0604020202020204" pitchFamily="34" charset="0"/>
                <a:cs typeface="Arial" panose="020B0604020202020204" pitchFamily="34" charset="0"/>
              </a:rPr>
              <a:t>)</a:t>
            </a:r>
            <a:br>
              <a:rPr lang="nb-NO" dirty="0"/>
            </a:br>
            <a:r>
              <a:rPr lang="en-GB" dirty="0"/>
              <a:t>What we do to adapt and make the best out of things when we can't be natural. </a:t>
            </a:r>
            <a:br>
              <a:rPr lang="en-GB" dirty="0"/>
            </a:br>
            <a:r>
              <a:rPr lang="nb-NO" i="1" dirty="0" err="1"/>
              <a:t>Being</a:t>
            </a:r>
            <a:r>
              <a:rPr lang="nb-NO" i="1" dirty="0"/>
              <a:t> </a:t>
            </a:r>
            <a:r>
              <a:rPr lang="nb-NO" i="1" dirty="0" err="1"/>
              <a:t>nice</a:t>
            </a:r>
            <a:r>
              <a:rPr lang="nb-NO" i="1" dirty="0"/>
              <a:t>, </a:t>
            </a:r>
            <a:r>
              <a:rPr lang="nb-NO" i="1" dirty="0" err="1"/>
              <a:t>competent</a:t>
            </a:r>
            <a:r>
              <a:rPr lang="nb-NO" i="1" dirty="0"/>
              <a:t>, </a:t>
            </a:r>
            <a:r>
              <a:rPr lang="nb-NO" i="1" dirty="0" err="1"/>
              <a:t>overworking</a:t>
            </a:r>
            <a:r>
              <a:rPr lang="nb-NO" i="1" dirty="0"/>
              <a:t>, etc.</a:t>
            </a:r>
            <a:endParaRPr lang="nb-NO" i="1" dirty="0">
              <a:latin typeface="Arial" panose="020B0604020202020204" pitchFamily="34" charset="0"/>
              <a:cs typeface="Arial" panose="020B0604020202020204" pitchFamily="34" charset="0"/>
            </a:endParaRPr>
          </a:p>
        </p:txBody>
      </p:sp>
      <p:sp>
        <p:nvSpPr>
          <p:cNvPr id="5" name="Bildeforklaring: bøyd linje 4">
            <a:extLst>
              <a:ext uri="{FF2B5EF4-FFF2-40B4-BE49-F238E27FC236}">
                <a16:creationId xmlns:a16="http://schemas.microsoft.com/office/drawing/2014/main" id="{FBEF021D-39CA-37DA-4EA8-BB4888BF02FC}"/>
              </a:ext>
            </a:extLst>
          </p:cNvPr>
          <p:cNvSpPr/>
          <p:nvPr/>
        </p:nvSpPr>
        <p:spPr bwMode="auto">
          <a:xfrm>
            <a:off x="3404671" y="2922421"/>
            <a:ext cx="5012216" cy="1247225"/>
          </a:xfrm>
          <a:prstGeom prst="borderCallout2">
            <a:avLst>
              <a:gd name="adj1" fmla="val 21583"/>
              <a:gd name="adj2" fmla="val -332"/>
              <a:gd name="adj3" fmla="val 21583"/>
              <a:gd name="adj4" fmla="val -4891"/>
              <a:gd name="adj5" fmla="val 47168"/>
              <a:gd name="adj6" fmla="val -26960"/>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r>
              <a:rPr lang="nb-NO" sz="2000" b="1" dirty="0">
                <a:latin typeface="Arial" panose="020B0604020202020204" pitchFamily="34" charset="0"/>
                <a:cs typeface="Arial" panose="020B0604020202020204" pitchFamily="34" charset="0"/>
              </a:rPr>
              <a:t>Negative Mask Energy (Discontent)</a:t>
            </a:r>
            <a:br>
              <a:rPr lang="nb-NO" dirty="0"/>
            </a:br>
            <a:r>
              <a:rPr lang="en-GB" dirty="0"/>
              <a:t>Discontent, struggle, or withdrawal when facing something we dislike or can't accept. </a:t>
            </a:r>
            <a:br>
              <a:rPr lang="en-GB" dirty="0"/>
            </a:br>
            <a:r>
              <a:rPr lang="nb-NO" i="1" dirty="0"/>
              <a:t>Feeling </a:t>
            </a:r>
            <a:r>
              <a:rPr lang="nb-NO" i="1" dirty="0" err="1"/>
              <a:t>angry</a:t>
            </a:r>
            <a:r>
              <a:rPr lang="nb-NO" i="1" dirty="0"/>
              <a:t>, </a:t>
            </a:r>
            <a:r>
              <a:rPr lang="nb-NO" i="1" dirty="0" err="1"/>
              <a:t>jealous</a:t>
            </a:r>
            <a:r>
              <a:rPr lang="nb-NO" i="1" dirty="0"/>
              <a:t>, </a:t>
            </a:r>
            <a:r>
              <a:rPr lang="nb-NO" i="1" dirty="0" err="1"/>
              <a:t>frustrated</a:t>
            </a:r>
            <a:r>
              <a:rPr lang="nb-NO" i="1" dirty="0"/>
              <a:t>, etc.</a:t>
            </a:r>
            <a:endParaRPr lang="nb-NO" i="1" dirty="0">
              <a:latin typeface="Arial" panose="020B0604020202020204" pitchFamily="34" charset="0"/>
              <a:cs typeface="Arial" panose="020B0604020202020204" pitchFamily="34" charset="0"/>
            </a:endParaRPr>
          </a:p>
        </p:txBody>
      </p:sp>
      <p:sp>
        <p:nvSpPr>
          <p:cNvPr id="6" name="Bildeforklaring: bøyd linje 5">
            <a:extLst>
              <a:ext uri="{FF2B5EF4-FFF2-40B4-BE49-F238E27FC236}">
                <a16:creationId xmlns:a16="http://schemas.microsoft.com/office/drawing/2014/main" id="{FC17A02E-B6E4-E045-2926-86C1A7AA62AC}"/>
              </a:ext>
            </a:extLst>
          </p:cNvPr>
          <p:cNvSpPr/>
          <p:nvPr/>
        </p:nvSpPr>
        <p:spPr bwMode="auto">
          <a:xfrm>
            <a:off x="3404672" y="5130365"/>
            <a:ext cx="5232552" cy="1512808"/>
          </a:xfrm>
          <a:prstGeom prst="borderCallout2">
            <a:avLst>
              <a:gd name="adj1" fmla="val 21583"/>
              <a:gd name="adj2" fmla="val -332"/>
              <a:gd name="adj3" fmla="val 21583"/>
              <a:gd name="adj4" fmla="val -5187"/>
              <a:gd name="adj5" fmla="val -42996"/>
              <a:gd name="adj6" fmla="val -33909"/>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nb-NO" b="1" dirty="0">
                <a:latin typeface="Arial" panose="020B0604020202020204" pitchFamily="34" charset="0"/>
                <a:cs typeface="Arial" panose="020B0604020202020204" pitchFamily="34" charset="0"/>
              </a:rPr>
              <a:t>Life </a:t>
            </a:r>
            <a:r>
              <a:rPr lang="nb-NO" b="1" dirty="0" err="1">
                <a:latin typeface="Arial" panose="020B0604020202020204" pitchFamily="34" charset="0"/>
                <a:cs typeface="Arial" panose="020B0604020202020204" pitchFamily="34" charset="0"/>
              </a:rPr>
              <a:t>energy</a:t>
            </a:r>
            <a:r>
              <a:rPr lang="nb-NO" b="1" dirty="0">
                <a:latin typeface="Arial" panose="020B0604020202020204" pitchFamily="34" charset="0"/>
                <a:cs typeface="Arial" panose="020B0604020202020204" pitchFamily="34" charset="0"/>
              </a:rPr>
              <a:t>– Natural </a:t>
            </a:r>
            <a:r>
              <a:rPr lang="nb-NO" b="1" dirty="0" err="1">
                <a:latin typeface="Arial" panose="020B0604020202020204" pitchFamily="34" charset="0"/>
                <a:cs typeface="Arial" panose="020B0604020202020204" pitchFamily="34" charset="0"/>
              </a:rPr>
              <a:t>being</a:t>
            </a:r>
            <a:endParaRPr lang="nb-NO" b="1" dirty="0">
              <a:latin typeface="Arial" panose="020B0604020202020204" pitchFamily="34" charset="0"/>
              <a:cs typeface="Arial" panose="020B0604020202020204" pitchFamily="34" charset="0"/>
            </a:endParaRPr>
          </a:p>
          <a:p>
            <a:pPr defTabSz="914400" eaLnBrk="0" fontAlgn="base" hangingPunct="0">
              <a:spcBef>
                <a:spcPct val="0"/>
              </a:spcBef>
              <a:spcAft>
                <a:spcPct val="0"/>
              </a:spcAft>
            </a:pPr>
            <a:r>
              <a:rPr lang="en-GB" dirty="0"/>
              <a:t>Contact with deeper feelings and longings, joy, heart, soul, and creativity. </a:t>
            </a:r>
            <a:br>
              <a:rPr lang="en-GB" dirty="0"/>
            </a:br>
            <a:r>
              <a:rPr lang="nb-NO" i="1" dirty="0">
                <a:solidFill>
                  <a:srgbClr val="00B050"/>
                </a:solidFill>
                <a:latin typeface="Arial" panose="020B0604020202020204" pitchFamily="34" charset="0"/>
                <a:cs typeface="Arial" panose="020B0604020202020204" pitchFamily="34" charset="0"/>
              </a:rPr>
              <a:t>If </a:t>
            </a:r>
            <a:r>
              <a:rPr lang="nb-NO" i="1" dirty="0" err="1">
                <a:solidFill>
                  <a:srgbClr val="00B050"/>
                </a:solidFill>
                <a:latin typeface="Arial" panose="020B0604020202020204" pitchFamily="34" charset="0"/>
                <a:cs typeface="Arial" panose="020B0604020202020204" pitchFamily="34" charset="0"/>
              </a:rPr>
              <a:t>good</a:t>
            </a:r>
            <a:r>
              <a:rPr lang="nb-NO" i="1" dirty="0">
                <a:solidFill>
                  <a:srgbClr val="00B050"/>
                </a:solidFill>
                <a:latin typeface="Arial" panose="020B0604020202020204" pitchFamily="34" charset="0"/>
                <a:cs typeface="Arial" panose="020B0604020202020204" pitchFamily="34" charset="0"/>
              </a:rPr>
              <a:t> </a:t>
            </a:r>
            <a:r>
              <a:rPr lang="nb-NO" i="1" dirty="0" err="1">
                <a:solidFill>
                  <a:srgbClr val="00B050"/>
                </a:solidFill>
                <a:latin typeface="Arial" panose="020B0604020202020204" pitchFamily="34" charset="0"/>
                <a:cs typeface="Arial" panose="020B0604020202020204" pitchFamily="34" charset="0"/>
              </a:rPr>
              <a:t>situation</a:t>
            </a:r>
            <a:r>
              <a:rPr lang="nb-NO" i="1" dirty="0">
                <a:solidFill>
                  <a:srgbClr val="00B050"/>
                </a:solidFill>
                <a:latin typeface="Arial" panose="020B0604020202020204" pitchFamily="34" charset="0"/>
                <a:cs typeface="Arial" panose="020B0604020202020204" pitchFamily="34" charset="0"/>
              </a:rPr>
              <a:t>: </a:t>
            </a:r>
            <a:r>
              <a:rPr lang="nb-NO" i="1" dirty="0">
                <a:latin typeface="Arial" panose="020B0604020202020204" pitchFamily="34" charset="0"/>
                <a:cs typeface="Arial" panose="020B0604020202020204" pitchFamily="34" charset="0"/>
              </a:rPr>
              <a:t>Joy </a:t>
            </a:r>
            <a:r>
              <a:rPr lang="nb-NO" i="1" dirty="0" err="1">
                <a:latin typeface="Arial" panose="020B0604020202020204" pitchFamily="34" charset="0"/>
                <a:cs typeface="Arial" panose="020B0604020202020204" pitchFamily="34" charset="0"/>
              </a:rPr>
              <a:t>of</a:t>
            </a:r>
            <a:r>
              <a:rPr lang="nb-NO" i="1" dirty="0">
                <a:latin typeface="Arial" panose="020B0604020202020204" pitchFamily="34" charset="0"/>
                <a:cs typeface="Arial" panose="020B0604020202020204" pitchFamily="34" charset="0"/>
              </a:rPr>
              <a:t> </a:t>
            </a:r>
            <a:r>
              <a:rPr lang="nb-NO" i="1" dirty="0" err="1">
                <a:latin typeface="Arial" panose="020B0604020202020204" pitchFamily="34" charset="0"/>
                <a:cs typeface="Arial" panose="020B0604020202020204" pitchFamily="34" charset="0"/>
              </a:rPr>
              <a:t>life</a:t>
            </a:r>
            <a:r>
              <a:rPr lang="nb-NO" i="1" dirty="0">
                <a:latin typeface="Arial" panose="020B0604020202020204" pitchFamily="34" charset="0"/>
                <a:cs typeface="Arial" panose="020B0604020202020204" pitchFamily="34" charset="0"/>
              </a:rPr>
              <a:t>, love, </a:t>
            </a:r>
            <a:r>
              <a:rPr lang="nb-NO" i="1" dirty="0" err="1">
                <a:latin typeface="Arial" panose="020B0604020202020204" pitchFamily="34" charset="0"/>
                <a:cs typeface="Arial" panose="020B0604020202020204" pitchFamily="34" charset="0"/>
              </a:rPr>
              <a:t>creativity</a:t>
            </a:r>
            <a:endParaRPr lang="nb-NO" i="1" dirty="0">
              <a:latin typeface="Arial" panose="020B0604020202020204" pitchFamily="34" charset="0"/>
              <a:cs typeface="Arial" panose="020B0604020202020204" pitchFamily="34" charset="0"/>
            </a:endParaRPr>
          </a:p>
          <a:p>
            <a:pPr marL="0" marR="0" indent="0" algn="l" defTabSz="914400" rtl="0" eaLnBrk="0" fontAlgn="base" latinLnBrk="0" hangingPunct="0">
              <a:lnSpc>
                <a:spcPct val="100000"/>
              </a:lnSpc>
              <a:spcBef>
                <a:spcPts val="0"/>
              </a:spcBef>
              <a:spcAft>
                <a:spcPct val="0"/>
              </a:spcAft>
              <a:buClrTx/>
              <a:buSzTx/>
              <a:buFontTx/>
              <a:buNone/>
              <a:tabLst/>
            </a:pPr>
            <a:r>
              <a:rPr lang="nb-NO" i="1" dirty="0">
                <a:solidFill>
                  <a:srgbClr val="FF0000"/>
                </a:solidFill>
                <a:latin typeface="Arial" panose="020B0604020202020204" pitchFamily="34" charset="0"/>
                <a:cs typeface="Arial" panose="020B0604020202020204" pitchFamily="34" charset="0"/>
              </a:rPr>
              <a:t>If bad </a:t>
            </a:r>
            <a:r>
              <a:rPr lang="nb-NO" i="1" dirty="0" err="1">
                <a:solidFill>
                  <a:srgbClr val="FF0000"/>
                </a:solidFill>
                <a:latin typeface="Arial" panose="020B0604020202020204" pitchFamily="34" charset="0"/>
                <a:cs typeface="Arial" panose="020B0604020202020204" pitchFamily="34" charset="0"/>
              </a:rPr>
              <a:t>situation</a:t>
            </a:r>
            <a:r>
              <a:rPr lang="nb-NO" i="1" dirty="0">
                <a:solidFill>
                  <a:srgbClr val="FF0000"/>
                </a:solidFill>
                <a:latin typeface="Arial" panose="020B0604020202020204" pitchFamily="34" charset="0"/>
                <a:cs typeface="Arial" panose="020B0604020202020204" pitchFamily="34" charset="0"/>
              </a:rPr>
              <a:t>: </a:t>
            </a:r>
            <a:r>
              <a:rPr lang="nb-NO" i="1" dirty="0" err="1">
                <a:latin typeface="Arial" panose="020B0604020202020204" pitchFamily="34" charset="0"/>
                <a:cs typeface="Arial" panose="020B0604020202020204" pitchFamily="34" charset="0"/>
              </a:rPr>
              <a:t>Feel</a:t>
            </a:r>
            <a:r>
              <a:rPr lang="nb-NO" i="1" dirty="0">
                <a:latin typeface="Arial" panose="020B0604020202020204" pitchFamily="34" charset="0"/>
                <a:cs typeface="Arial" panose="020B0604020202020204" pitchFamily="34" charset="0"/>
              </a:rPr>
              <a:t> </a:t>
            </a:r>
            <a:r>
              <a:rPr lang="nb-NO" i="1" dirty="0" err="1">
                <a:latin typeface="Arial" panose="020B0604020202020204" pitchFamily="34" charset="0"/>
                <a:cs typeface="Arial" panose="020B0604020202020204" pitchFamily="34" charset="0"/>
              </a:rPr>
              <a:t>fear</a:t>
            </a:r>
            <a:r>
              <a:rPr lang="nb-NO" i="1" dirty="0">
                <a:latin typeface="Arial" panose="020B0604020202020204" pitchFamily="34" charset="0"/>
                <a:cs typeface="Arial" panose="020B0604020202020204" pitchFamily="34" charset="0"/>
              </a:rPr>
              <a:t>, </a:t>
            </a:r>
            <a:r>
              <a:rPr lang="nb-NO" i="1" dirty="0" err="1">
                <a:latin typeface="Arial" panose="020B0604020202020204" pitchFamily="34" charset="0"/>
                <a:cs typeface="Arial" panose="020B0604020202020204" pitchFamily="34" charset="0"/>
              </a:rPr>
              <a:t>sorrow</a:t>
            </a:r>
            <a:r>
              <a:rPr lang="nb-NO" i="1" dirty="0">
                <a:latin typeface="Arial" panose="020B0604020202020204" pitchFamily="34" charset="0"/>
                <a:cs typeface="Arial" panose="020B0604020202020204" pitchFamily="34" charset="0"/>
              </a:rPr>
              <a:t>, </a:t>
            </a:r>
            <a:r>
              <a:rPr lang="nb-NO" i="1" dirty="0" err="1">
                <a:latin typeface="Arial" panose="020B0604020202020204" pitchFamily="34" charset="0"/>
                <a:cs typeface="Arial" panose="020B0604020202020204" pitchFamily="34" charset="0"/>
              </a:rPr>
              <a:t>pain</a:t>
            </a:r>
            <a:r>
              <a:rPr lang="nb-NO" i="1" dirty="0">
                <a:latin typeface="Arial" panose="020B0604020202020204" pitchFamily="34" charset="0"/>
                <a:cs typeface="Arial" panose="020B0604020202020204" pitchFamily="34" charset="0"/>
              </a:rPr>
              <a:t> or </a:t>
            </a:r>
            <a:r>
              <a:rPr lang="nb-NO" i="1" dirty="0" err="1">
                <a:latin typeface="Arial" panose="020B0604020202020204" pitchFamily="34" charset="0"/>
                <a:cs typeface="Arial" panose="020B0604020202020204" pitchFamily="34" charset="0"/>
              </a:rPr>
              <a:t>nausea</a:t>
            </a:r>
            <a:endParaRPr lang="nb-NO" i="1" dirty="0">
              <a:latin typeface="Arial" panose="020B0604020202020204" pitchFamily="34" charset="0"/>
              <a:cs typeface="Arial" panose="020B0604020202020204" pitchFamily="34" charset="0"/>
            </a:endParaRPr>
          </a:p>
        </p:txBody>
      </p:sp>
      <p:sp>
        <p:nvSpPr>
          <p:cNvPr id="2" name="TekstSylinder 1">
            <a:extLst>
              <a:ext uri="{FF2B5EF4-FFF2-40B4-BE49-F238E27FC236}">
                <a16:creationId xmlns:a16="http://schemas.microsoft.com/office/drawing/2014/main" id="{042A5AFA-4533-0E8C-C8A5-E3FF95142251}"/>
              </a:ext>
            </a:extLst>
          </p:cNvPr>
          <p:cNvSpPr txBox="1"/>
          <p:nvPr/>
        </p:nvSpPr>
        <p:spPr>
          <a:xfrm>
            <a:off x="3404671" y="986805"/>
            <a:ext cx="5012215" cy="677108"/>
          </a:xfrm>
          <a:prstGeom prst="rect">
            <a:avLst/>
          </a:prstGeom>
          <a:solidFill>
            <a:schemeClr val="bg1">
              <a:lumMod val="85000"/>
            </a:schemeClr>
          </a:solidFill>
          <a:ln>
            <a:solidFill>
              <a:schemeClr val="tx1"/>
            </a:solidFill>
          </a:ln>
        </p:spPr>
        <p:txBody>
          <a:bodyPr wrap="square" rtlCol="0">
            <a:spAutoFit/>
          </a:bodyPr>
          <a:lstStyle/>
          <a:p>
            <a:r>
              <a:rPr lang="nb-NO" sz="2000" b="1" dirty="0">
                <a:latin typeface="Arial" panose="020B0604020202020204" pitchFamily="34" charset="0"/>
                <a:cs typeface="Arial" panose="020B0604020202020204" pitchFamily="34" charset="0"/>
              </a:rPr>
              <a:t>The Mask (The ego)</a:t>
            </a:r>
          </a:p>
          <a:p>
            <a:pPr lvl="0"/>
            <a:r>
              <a:rPr lang="en-GB" dirty="0"/>
              <a:t>Learned patterns to cope with life.</a:t>
            </a:r>
            <a:endParaRPr lang="nb-NO" dirty="0"/>
          </a:p>
        </p:txBody>
      </p:sp>
      <p:sp>
        <p:nvSpPr>
          <p:cNvPr id="3" name="TekstSylinder 2">
            <a:extLst>
              <a:ext uri="{FF2B5EF4-FFF2-40B4-BE49-F238E27FC236}">
                <a16:creationId xmlns:a16="http://schemas.microsoft.com/office/drawing/2014/main" id="{ABB178EE-0521-B607-5D0E-A1306D085DDE}"/>
              </a:ext>
            </a:extLst>
          </p:cNvPr>
          <p:cNvSpPr txBox="1"/>
          <p:nvPr/>
        </p:nvSpPr>
        <p:spPr>
          <a:xfrm>
            <a:off x="3404671" y="4453258"/>
            <a:ext cx="5232553" cy="677108"/>
          </a:xfrm>
          <a:prstGeom prst="rect">
            <a:avLst/>
          </a:prstGeom>
          <a:solidFill>
            <a:schemeClr val="bg1">
              <a:lumMod val="85000"/>
            </a:schemeClr>
          </a:solidFill>
          <a:ln>
            <a:solidFill>
              <a:schemeClr val="tx1"/>
            </a:solidFill>
          </a:ln>
        </p:spPr>
        <p:txBody>
          <a:bodyPr wrap="square" rtlCol="0">
            <a:spAutoFit/>
          </a:bodyPr>
          <a:lstStyle/>
          <a:p>
            <a:r>
              <a:rPr lang="nb-NO" sz="2000" b="1" dirty="0">
                <a:latin typeface="Arial" panose="020B0604020202020204" pitchFamily="34" charset="0"/>
                <a:cs typeface="Arial" panose="020B0604020202020204" pitchFamily="34" charset="0"/>
              </a:rPr>
              <a:t>Life </a:t>
            </a:r>
            <a:r>
              <a:rPr lang="nb-NO" sz="2000" b="1" dirty="0" err="1">
                <a:latin typeface="Arial" panose="020B0604020202020204" pitchFamily="34" charset="0"/>
                <a:cs typeface="Arial" panose="020B0604020202020204" pitchFamily="34" charset="0"/>
              </a:rPr>
              <a:t>energy</a:t>
            </a:r>
            <a:r>
              <a:rPr lang="nb-NO" sz="2000" b="1" dirty="0">
                <a:latin typeface="Arial" panose="020B0604020202020204" pitchFamily="34" charset="0"/>
                <a:cs typeface="Arial" panose="020B0604020202020204" pitchFamily="34" charset="0"/>
              </a:rPr>
              <a:t>– Natural </a:t>
            </a:r>
            <a:r>
              <a:rPr lang="nb-NO" sz="2000" b="1" dirty="0" err="1">
                <a:latin typeface="Arial" panose="020B0604020202020204" pitchFamily="34" charset="0"/>
                <a:cs typeface="Arial" panose="020B0604020202020204" pitchFamily="34" charset="0"/>
              </a:rPr>
              <a:t>being</a:t>
            </a:r>
            <a:endParaRPr lang="nb-NO" sz="2000" b="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Innate lust for life, needs, abilities and life mission</a:t>
            </a:r>
            <a:endParaRPr lang="nb-NO" dirty="0">
              <a:latin typeface="Arial" panose="020B0604020202020204" pitchFamily="34" charset="0"/>
              <a:cs typeface="Arial" panose="020B0604020202020204" pitchFamily="34" charset="0"/>
            </a:endParaRPr>
          </a:p>
        </p:txBody>
      </p:sp>
      <p:sp>
        <p:nvSpPr>
          <p:cNvPr id="11" name="TekstSylinder 10">
            <a:extLst>
              <a:ext uri="{FF2B5EF4-FFF2-40B4-BE49-F238E27FC236}">
                <a16:creationId xmlns:a16="http://schemas.microsoft.com/office/drawing/2014/main" id="{219F755C-3CC5-68C8-1C4F-2B42A2063D07}"/>
              </a:ext>
            </a:extLst>
          </p:cNvPr>
          <p:cNvSpPr txBox="1"/>
          <p:nvPr/>
        </p:nvSpPr>
        <p:spPr>
          <a:xfrm>
            <a:off x="143219" y="171421"/>
            <a:ext cx="8857562" cy="584775"/>
          </a:xfrm>
          <a:prstGeom prst="rect">
            <a:avLst/>
          </a:prstGeom>
          <a:noFill/>
        </p:spPr>
        <p:txBody>
          <a:bodyPr wrap="square" rtlCol="0">
            <a:spAutoFit/>
          </a:bodyPr>
          <a:lstStyle/>
          <a:p>
            <a:pPr algn="ctr"/>
            <a:r>
              <a:rPr lang="en-US" sz="3200" kern="0" dirty="0">
                <a:solidFill>
                  <a:srgbClr val="C00000"/>
                </a:solidFill>
                <a:latin typeface="Arial" panose="020B0604020202020204" pitchFamily="34" charset="0"/>
              </a:rPr>
              <a:t>Pierrakos' model of the human psyche</a:t>
            </a:r>
            <a:endParaRPr lang="nb-NO" sz="3200" kern="0" dirty="0">
              <a:solidFill>
                <a:srgbClr val="C00000"/>
              </a:solidFill>
              <a:latin typeface="Arial" panose="020B0604020202020204" pitchFamily="34" charset="0"/>
            </a:endParaRPr>
          </a:p>
        </p:txBody>
      </p:sp>
    </p:spTree>
    <p:extLst>
      <p:ext uri="{BB962C8B-B14F-4D97-AF65-F5344CB8AC3E}">
        <p14:creationId xmlns:p14="http://schemas.microsoft.com/office/powerpoint/2010/main" val="951103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2" grpId="0" animBg="1"/>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Sylinder 2">
            <a:extLst>
              <a:ext uri="{FF2B5EF4-FFF2-40B4-BE49-F238E27FC236}">
                <a16:creationId xmlns:a16="http://schemas.microsoft.com/office/drawing/2014/main" id="{BCA9C901-55DC-4F3E-82C3-33C0B664A5B4}"/>
              </a:ext>
            </a:extLst>
          </p:cNvPr>
          <p:cNvSpPr txBox="1"/>
          <p:nvPr/>
        </p:nvSpPr>
        <p:spPr>
          <a:xfrm>
            <a:off x="1090157" y="1183780"/>
            <a:ext cx="7352094" cy="5584606"/>
          </a:xfrm>
          <a:prstGeom prst="rect">
            <a:avLst/>
          </a:prstGeom>
          <a:noFill/>
        </p:spPr>
        <p:txBody>
          <a:bodyPr wrap="square">
            <a:spAutoFit/>
          </a:bodyPr>
          <a:lstStyle/>
          <a:p>
            <a:pPr marL="342900" lvl="0" indent="-342900" fontAlgn="auto">
              <a:lnSpc>
                <a:spcPct val="150000"/>
              </a:lnSpc>
              <a:buFont typeface="Arial" panose="020B0604020202020204" pitchFamily="34" charset="0"/>
              <a:buChar char="•"/>
              <a:tabLst>
                <a:tab pos="457200" algn="l"/>
                <a:tab pos="914400" algn="l"/>
              </a:tabLst>
            </a:pPr>
            <a:r>
              <a:rPr lang="nn-NO" sz="2000" kern="0" dirty="0">
                <a:effectLst/>
                <a:ea typeface="Times New Roman" panose="02020603050405020304" pitchFamily="18" charset="0"/>
              </a:rPr>
              <a:t>Safe and </a:t>
            </a:r>
            <a:r>
              <a:rPr lang="nn-NO" sz="2000" kern="0" dirty="0" err="1">
                <a:effectLst/>
                <a:ea typeface="Times New Roman" panose="02020603050405020304" pitchFamily="18" charset="0"/>
              </a:rPr>
              <a:t>good</a:t>
            </a:r>
            <a:r>
              <a:rPr lang="nn-NO" sz="2000" kern="0" dirty="0">
                <a:effectLst/>
                <a:ea typeface="Times New Roman" panose="02020603050405020304" pitchFamily="18" charset="0"/>
              </a:rPr>
              <a:t> </a:t>
            </a:r>
            <a:r>
              <a:rPr lang="en-US" sz="2000" kern="0" dirty="0">
                <a:ea typeface="Times New Roman" panose="02020603050405020304" pitchFamily="18" charset="0"/>
              </a:rPr>
              <a:t>inner peace within oneself</a:t>
            </a:r>
          </a:p>
          <a:p>
            <a:pPr marL="342900" lvl="0" indent="-342900" fontAlgn="auto">
              <a:lnSpc>
                <a:spcPct val="150000"/>
              </a:lnSpc>
              <a:buFont typeface="Arial" panose="020B0604020202020204" pitchFamily="34" charset="0"/>
              <a:buChar char="•"/>
              <a:tabLst>
                <a:tab pos="457200" algn="l"/>
                <a:tab pos="914400" algn="l"/>
              </a:tabLst>
            </a:pPr>
            <a:r>
              <a:rPr lang="en-US" sz="2000" kern="0" dirty="0">
                <a:ea typeface="Times New Roman" panose="02020603050405020304" pitchFamily="18" charset="0"/>
              </a:rPr>
              <a:t>Open up, become relaxed, warm and happy</a:t>
            </a:r>
          </a:p>
          <a:p>
            <a:pPr marL="342900" lvl="0" indent="-342900" fontAlgn="auto">
              <a:lnSpc>
                <a:spcPct val="150000"/>
              </a:lnSpc>
              <a:buFont typeface="Arial" panose="020B0604020202020204" pitchFamily="34" charset="0"/>
              <a:buChar char="•"/>
              <a:tabLst>
                <a:tab pos="457200" algn="l"/>
                <a:tab pos="914400" algn="l"/>
              </a:tabLst>
            </a:pPr>
            <a:r>
              <a:rPr lang="en-US" sz="2000" kern="0" dirty="0">
                <a:ea typeface="Times New Roman" panose="02020603050405020304" pitchFamily="18" charset="0"/>
              </a:rPr>
              <a:t>Get in touch with your own, deeper feelings, needs and longings</a:t>
            </a:r>
          </a:p>
          <a:p>
            <a:pPr marL="342900" lvl="0" indent="-342900" fontAlgn="auto">
              <a:lnSpc>
                <a:spcPct val="150000"/>
              </a:lnSpc>
              <a:buFont typeface="Arial" panose="020B0604020202020204" pitchFamily="34" charset="0"/>
              <a:buChar char="•"/>
              <a:tabLst>
                <a:tab pos="457200" algn="l"/>
                <a:tab pos="914400" algn="l"/>
              </a:tabLst>
            </a:pPr>
            <a:r>
              <a:rPr lang="en-US" sz="2000" kern="0" dirty="0">
                <a:ea typeface="Times New Roman" panose="02020603050405020304" pitchFamily="18" charset="0"/>
              </a:rPr>
              <a:t>Feel good about yourself and get closer to each other</a:t>
            </a:r>
          </a:p>
          <a:p>
            <a:pPr marL="342900" lvl="0" indent="-342900" fontAlgn="auto">
              <a:lnSpc>
                <a:spcPct val="150000"/>
              </a:lnSpc>
              <a:buFont typeface="Arial" panose="020B0604020202020204" pitchFamily="34" charset="0"/>
              <a:buChar char="•"/>
              <a:tabLst>
                <a:tab pos="457200" algn="l"/>
                <a:tab pos="914400" algn="l"/>
              </a:tabLst>
            </a:pPr>
            <a:r>
              <a:rPr lang="en-US" sz="2000" kern="0" dirty="0">
                <a:ea typeface="Times New Roman" panose="02020603050405020304" pitchFamily="18" charset="0"/>
              </a:rPr>
              <a:t>Get inspired and become creative and productive</a:t>
            </a:r>
          </a:p>
          <a:p>
            <a:pPr marL="342900" lvl="0" indent="-342900" fontAlgn="auto">
              <a:lnSpc>
                <a:spcPct val="150000"/>
              </a:lnSpc>
              <a:buFont typeface="Arial" panose="020B0604020202020204" pitchFamily="34" charset="0"/>
              <a:buChar char="•"/>
              <a:tabLst>
                <a:tab pos="457200" algn="l"/>
                <a:tab pos="914400" algn="l"/>
              </a:tabLst>
            </a:pPr>
            <a:r>
              <a:rPr lang="en-US" sz="2000" kern="0" dirty="0">
                <a:ea typeface="Times New Roman" panose="02020603050405020304" pitchFamily="18" charset="0"/>
              </a:rPr>
              <a:t>Experience and understand meaningful encounters</a:t>
            </a:r>
          </a:p>
          <a:p>
            <a:pPr marL="342900" lvl="0" indent="-342900" fontAlgn="auto">
              <a:lnSpc>
                <a:spcPct val="150000"/>
              </a:lnSpc>
              <a:buFont typeface="Arial" panose="020B0604020202020204" pitchFamily="34" charset="0"/>
              <a:buChar char="•"/>
              <a:tabLst>
                <a:tab pos="457200" algn="l"/>
                <a:tab pos="914400" algn="l"/>
              </a:tabLst>
            </a:pPr>
            <a:r>
              <a:rPr lang="en-US" sz="2000" kern="0" dirty="0">
                <a:ea typeface="Times New Roman" panose="02020603050405020304" pitchFamily="18" charset="0"/>
              </a:rPr>
              <a:t>Recognize and tolerate sadness, fear and pain, without losing hope and courage</a:t>
            </a:r>
          </a:p>
          <a:p>
            <a:pPr marL="342900" lvl="0" indent="-342900" fontAlgn="auto">
              <a:lnSpc>
                <a:spcPct val="150000"/>
              </a:lnSpc>
              <a:buFont typeface="Arial" panose="020B0604020202020204" pitchFamily="34" charset="0"/>
              <a:buChar char="•"/>
              <a:tabLst>
                <a:tab pos="457200" algn="l"/>
                <a:tab pos="914400" algn="l"/>
              </a:tabLst>
            </a:pPr>
            <a:r>
              <a:rPr lang="en-US" sz="2000" kern="0" dirty="0">
                <a:ea typeface="Times New Roman" panose="02020603050405020304" pitchFamily="18" charset="0"/>
              </a:rPr>
              <a:t>Ailments subside or become weaker</a:t>
            </a:r>
          </a:p>
          <a:p>
            <a:pPr marL="342900" lvl="0" indent="-342900" fontAlgn="auto">
              <a:lnSpc>
                <a:spcPct val="150000"/>
              </a:lnSpc>
              <a:buFont typeface="Arial" panose="020B0604020202020204" pitchFamily="34" charset="0"/>
              <a:buChar char="•"/>
              <a:tabLst>
                <a:tab pos="457200" algn="l"/>
                <a:tab pos="914400" algn="l"/>
              </a:tabLst>
            </a:pPr>
            <a:r>
              <a:rPr lang="en-US" sz="2000" kern="0" dirty="0">
                <a:ea typeface="Times New Roman" panose="02020603050405020304" pitchFamily="18" charset="0"/>
              </a:rPr>
              <a:t>Increased security, courage and trust, without becoming overoptimistic</a:t>
            </a:r>
          </a:p>
          <a:p>
            <a:pPr lvl="0" algn="ctr" fontAlgn="auto">
              <a:lnSpc>
                <a:spcPct val="150000"/>
              </a:lnSpc>
              <a:tabLst>
                <a:tab pos="457200" algn="l"/>
                <a:tab pos="914400" algn="l"/>
              </a:tabLst>
            </a:pPr>
            <a:r>
              <a:rPr lang="en-US" sz="2000" b="1" kern="0" dirty="0">
                <a:ea typeface="Times New Roman" panose="02020603050405020304" pitchFamily="18" charset="0"/>
              </a:rPr>
              <a:t>The opposite of this is a sign of mask energy</a:t>
            </a:r>
            <a:endParaRPr lang="nb-NO" sz="2400" b="1" kern="150" dirty="0">
              <a:effectLst/>
              <a:ea typeface="Times New Roman" panose="02020603050405020304" pitchFamily="18" charset="0"/>
            </a:endParaRPr>
          </a:p>
        </p:txBody>
      </p:sp>
      <p:sp>
        <p:nvSpPr>
          <p:cNvPr id="4" name="TekstSylinder 3">
            <a:extLst>
              <a:ext uri="{FF2B5EF4-FFF2-40B4-BE49-F238E27FC236}">
                <a16:creationId xmlns:a16="http://schemas.microsoft.com/office/drawing/2014/main" id="{93C05825-DD49-76F0-B69B-3B3E8AFDF94F}"/>
              </a:ext>
            </a:extLst>
          </p:cNvPr>
          <p:cNvSpPr txBox="1"/>
          <p:nvPr/>
        </p:nvSpPr>
        <p:spPr>
          <a:xfrm>
            <a:off x="143218" y="245226"/>
            <a:ext cx="8857562" cy="584775"/>
          </a:xfrm>
          <a:prstGeom prst="rect">
            <a:avLst/>
          </a:prstGeom>
          <a:noFill/>
        </p:spPr>
        <p:txBody>
          <a:bodyPr wrap="square" rtlCol="0">
            <a:spAutoFit/>
          </a:bodyPr>
          <a:lstStyle/>
          <a:p>
            <a:pPr algn="ctr"/>
            <a:r>
              <a:rPr lang="en-US" sz="3200" kern="0" dirty="0">
                <a:solidFill>
                  <a:srgbClr val="C00000"/>
                </a:solidFill>
                <a:latin typeface="Arial" panose="020B0604020202020204" pitchFamily="34" charset="0"/>
              </a:rPr>
              <a:t>Some characteristics of being in life energy</a:t>
            </a:r>
            <a:endParaRPr lang="nb-NO" sz="3200" kern="0" dirty="0">
              <a:solidFill>
                <a:srgbClr val="C00000"/>
              </a:solidFill>
              <a:latin typeface="Arial" panose="020B0604020202020204" pitchFamily="34" charset="0"/>
            </a:endParaRPr>
          </a:p>
        </p:txBody>
      </p:sp>
    </p:spTree>
    <p:extLst>
      <p:ext uri="{BB962C8B-B14F-4D97-AF65-F5344CB8AC3E}">
        <p14:creationId xmlns:p14="http://schemas.microsoft.com/office/powerpoint/2010/main" val="31354251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F78FA-FA86-4E1B-076C-384B3102559B}"/>
            </a:ext>
          </a:extLst>
        </p:cNvPr>
        <p:cNvGrpSpPr/>
        <p:nvPr/>
      </p:nvGrpSpPr>
      <p:grpSpPr>
        <a:xfrm>
          <a:off x="0" y="0"/>
          <a:ext cx="0" cy="0"/>
          <a:chOff x="0" y="0"/>
          <a:chExt cx="0" cy="0"/>
        </a:xfrm>
      </p:grpSpPr>
      <p:pic>
        <p:nvPicPr>
          <p:cNvPr id="13" name="Bilde 12">
            <a:extLst>
              <a:ext uri="{FF2B5EF4-FFF2-40B4-BE49-F238E27FC236}">
                <a16:creationId xmlns:a16="http://schemas.microsoft.com/office/drawing/2014/main" id="{8E43941D-E0E2-D1E0-4495-F9392B2FF252}"/>
              </a:ext>
            </a:extLst>
          </p:cNvPr>
          <p:cNvPicPr>
            <a:picLocks noChangeAspect="1"/>
          </p:cNvPicPr>
          <p:nvPr/>
        </p:nvPicPr>
        <p:blipFill>
          <a:blip r:embed="rId2"/>
          <a:srcRect l="71888"/>
          <a:stretch>
            <a:fillRect/>
          </a:stretch>
        </p:blipFill>
        <p:spPr>
          <a:xfrm>
            <a:off x="6356734" y="2202125"/>
            <a:ext cx="2320583" cy="3968840"/>
          </a:xfrm>
          <a:prstGeom prst="rect">
            <a:avLst/>
          </a:prstGeom>
        </p:spPr>
      </p:pic>
      <p:sp>
        <p:nvSpPr>
          <p:cNvPr id="6" name="Text Box 68">
            <a:extLst>
              <a:ext uri="{FF2B5EF4-FFF2-40B4-BE49-F238E27FC236}">
                <a16:creationId xmlns:a16="http://schemas.microsoft.com/office/drawing/2014/main" id="{B34BFE5D-8BF6-01A7-A785-EFD1CEA64D00}"/>
              </a:ext>
            </a:extLst>
          </p:cNvPr>
          <p:cNvSpPr txBox="1">
            <a:spLocks noChangeArrowheads="1"/>
          </p:cNvSpPr>
          <p:nvPr/>
        </p:nvSpPr>
        <p:spPr bwMode="auto">
          <a:xfrm>
            <a:off x="4126792" y="1513663"/>
            <a:ext cx="2160588" cy="376237"/>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nb-NO" altLang="nb-NO" dirty="0" err="1"/>
              <a:t>Mastery</a:t>
            </a:r>
            <a:r>
              <a:rPr lang="nb-NO" altLang="nb-NO" dirty="0"/>
              <a:t> feelings</a:t>
            </a:r>
          </a:p>
        </p:txBody>
      </p:sp>
      <p:sp>
        <p:nvSpPr>
          <p:cNvPr id="7" name="Text Box 69">
            <a:extLst>
              <a:ext uri="{FF2B5EF4-FFF2-40B4-BE49-F238E27FC236}">
                <a16:creationId xmlns:a16="http://schemas.microsoft.com/office/drawing/2014/main" id="{8BAD708B-69B6-D34D-617D-BE6487C81FA9}"/>
              </a:ext>
            </a:extLst>
          </p:cNvPr>
          <p:cNvSpPr txBox="1">
            <a:spLocks noChangeArrowheads="1"/>
          </p:cNvSpPr>
          <p:nvPr/>
        </p:nvSpPr>
        <p:spPr bwMode="auto">
          <a:xfrm>
            <a:off x="6403703" y="1500912"/>
            <a:ext cx="2160588" cy="376237"/>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nb-NO" altLang="nb-NO" dirty="0" err="1"/>
              <a:t>Deeper</a:t>
            </a:r>
            <a:r>
              <a:rPr lang="nb-NO" altLang="nb-NO" dirty="0"/>
              <a:t> </a:t>
            </a:r>
            <a:r>
              <a:rPr lang="nb-NO" altLang="nb-NO" dirty="0" err="1"/>
              <a:t>sensuality</a:t>
            </a:r>
            <a:endParaRPr lang="nb-NO" altLang="nb-NO" dirty="0"/>
          </a:p>
        </p:txBody>
      </p:sp>
      <p:sp>
        <p:nvSpPr>
          <p:cNvPr id="8" name="Text Box 70">
            <a:extLst>
              <a:ext uri="{FF2B5EF4-FFF2-40B4-BE49-F238E27FC236}">
                <a16:creationId xmlns:a16="http://schemas.microsoft.com/office/drawing/2014/main" id="{CEBE8EBE-4D82-5376-E3B0-37F949849A77}"/>
              </a:ext>
            </a:extLst>
          </p:cNvPr>
          <p:cNvSpPr txBox="1">
            <a:spLocks noChangeArrowheads="1"/>
          </p:cNvSpPr>
          <p:nvPr/>
        </p:nvSpPr>
        <p:spPr bwMode="auto">
          <a:xfrm>
            <a:off x="1850833" y="1500912"/>
            <a:ext cx="2160588" cy="376237"/>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nb-NO" altLang="nb-NO" dirty="0"/>
              <a:t>Negative feelings</a:t>
            </a:r>
          </a:p>
        </p:txBody>
      </p:sp>
      <p:sp>
        <p:nvSpPr>
          <p:cNvPr id="9" name="AutoShape 72">
            <a:extLst>
              <a:ext uri="{FF2B5EF4-FFF2-40B4-BE49-F238E27FC236}">
                <a16:creationId xmlns:a16="http://schemas.microsoft.com/office/drawing/2014/main" id="{6ADE3020-3FFB-737E-64FC-4DD7F651492D}"/>
              </a:ext>
            </a:extLst>
          </p:cNvPr>
          <p:cNvSpPr>
            <a:spLocks noChangeArrowheads="1"/>
          </p:cNvSpPr>
          <p:nvPr/>
        </p:nvSpPr>
        <p:spPr bwMode="auto">
          <a:xfrm>
            <a:off x="6403703" y="598899"/>
            <a:ext cx="2402143" cy="791493"/>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lIns="54000" rIns="0"/>
          <a:lstStyle>
            <a:lvl1pPr>
              <a:defRPr>
                <a:solidFill>
                  <a:schemeClr val="tx1"/>
                </a:solidFill>
                <a:latin typeface="Arial" charset="0"/>
              </a:defRPr>
            </a:lvl1pPr>
            <a:lvl2pPr marL="53657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Aft>
                <a:spcPct val="25000"/>
              </a:spcAft>
            </a:pPr>
            <a:r>
              <a:rPr lang="nb-NO" altLang="nb-NO" sz="2000" dirty="0" err="1">
                <a:solidFill>
                  <a:srgbClr val="777777"/>
                </a:solidFill>
                <a:latin typeface="+mn-lt"/>
                <a:sym typeface="Wingdings" pitchFamily="2" charset="2"/>
              </a:rPr>
              <a:t>Mutuality</a:t>
            </a:r>
            <a:r>
              <a:rPr lang="nb-NO" altLang="nb-NO" sz="2000" dirty="0">
                <a:solidFill>
                  <a:srgbClr val="777777"/>
                </a:solidFill>
                <a:latin typeface="+mn-lt"/>
              </a:rPr>
              <a:t>/</a:t>
            </a:r>
            <a:r>
              <a:rPr lang="nb-NO" altLang="nb-NO" sz="2000" dirty="0" err="1">
                <a:solidFill>
                  <a:srgbClr val="777777"/>
                </a:solidFill>
                <a:latin typeface="+mn-lt"/>
              </a:rPr>
              <a:t>Intimacy</a:t>
            </a:r>
            <a:endParaRPr lang="nb-NO" altLang="nb-NO" sz="2000" dirty="0">
              <a:solidFill>
                <a:srgbClr val="777777"/>
              </a:solidFill>
              <a:latin typeface="+mn-lt"/>
            </a:endParaRPr>
          </a:p>
          <a:p>
            <a:pPr>
              <a:spcAft>
                <a:spcPct val="25000"/>
              </a:spcAft>
            </a:pPr>
            <a:r>
              <a:rPr lang="nb-NO" altLang="nb-NO" sz="1600" b="1" dirty="0">
                <a:solidFill>
                  <a:srgbClr val="00B050"/>
                </a:solidFill>
                <a:latin typeface="+mn-lt"/>
              </a:rPr>
              <a:t>Lust, </a:t>
            </a:r>
            <a:r>
              <a:rPr lang="nb-NO" altLang="nb-NO" sz="1600" b="1" dirty="0" err="1">
                <a:solidFill>
                  <a:srgbClr val="00B050"/>
                </a:solidFill>
                <a:latin typeface="+mn-lt"/>
              </a:rPr>
              <a:t>heart</a:t>
            </a:r>
            <a:r>
              <a:rPr lang="nb-NO" altLang="nb-NO" sz="1600" b="1" dirty="0">
                <a:solidFill>
                  <a:srgbClr val="00B050"/>
                </a:solidFill>
                <a:latin typeface="+mn-lt"/>
              </a:rPr>
              <a:t>, soul and spirit</a:t>
            </a:r>
            <a:endParaRPr lang="nb-NO" altLang="nb-NO" sz="2000" dirty="0">
              <a:solidFill>
                <a:srgbClr val="00B050"/>
              </a:solidFill>
              <a:latin typeface="+mn-lt"/>
            </a:endParaRPr>
          </a:p>
        </p:txBody>
      </p:sp>
      <p:sp>
        <p:nvSpPr>
          <p:cNvPr id="10" name="Text Box 73">
            <a:extLst>
              <a:ext uri="{FF2B5EF4-FFF2-40B4-BE49-F238E27FC236}">
                <a16:creationId xmlns:a16="http://schemas.microsoft.com/office/drawing/2014/main" id="{E9EF2DEE-13A4-86AD-9C67-5B0390A5F184}"/>
              </a:ext>
            </a:extLst>
          </p:cNvPr>
          <p:cNvSpPr txBox="1">
            <a:spLocks noChangeArrowheads="1"/>
          </p:cNvSpPr>
          <p:nvPr/>
        </p:nvSpPr>
        <p:spPr bwMode="auto">
          <a:xfrm>
            <a:off x="179387" y="44624"/>
            <a:ext cx="878522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nb-NO" altLang="nb-NO" sz="3200" dirty="0">
                <a:solidFill>
                  <a:srgbClr val="C00000"/>
                </a:solidFill>
              </a:rPr>
              <a:t>The </a:t>
            </a:r>
            <a:r>
              <a:rPr lang="nb-NO" altLang="nb-NO" sz="3200" dirty="0" err="1">
                <a:solidFill>
                  <a:srgbClr val="C00000"/>
                </a:solidFill>
              </a:rPr>
              <a:t>process</a:t>
            </a:r>
            <a:r>
              <a:rPr lang="nb-NO" altLang="nb-NO" sz="3200" dirty="0">
                <a:solidFill>
                  <a:srgbClr val="C00000"/>
                </a:solidFill>
              </a:rPr>
              <a:t> </a:t>
            </a:r>
            <a:r>
              <a:rPr lang="nb-NO" altLang="nb-NO" sz="3200" dirty="0" err="1">
                <a:solidFill>
                  <a:srgbClr val="C00000"/>
                </a:solidFill>
              </a:rPr>
              <a:t>of</a:t>
            </a:r>
            <a:r>
              <a:rPr lang="nb-NO" altLang="nb-NO" sz="3200" dirty="0">
                <a:solidFill>
                  <a:srgbClr val="C00000"/>
                </a:solidFill>
              </a:rPr>
              <a:t> personal </a:t>
            </a:r>
            <a:r>
              <a:rPr lang="nb-NO" altLang="nb-NO" sz="3200" dirty="0" err="1">
                <a:solidFill>
                  <a:srgbClr val="C00000"/>
                </a:solidFill>
              </a:rPr>
              <a:t>development</a:t>
            </a:r>
            <a:endParaRPr lang="nb-NO" altLang="nb-NO" sz="3200" dirty="0">
              <a:solidFill>
                <a:srgbClr val="C00000"/>
              </a:solidFill>
            </a:endParaRPr>
          </a:p>
        </p:txBody>
      </p:sp>
      <p:sp>
        <p:nvSpPr>
          <p:cNvPr id="4" name="TekstSylinder 3">
            <a:extLst>
              <a:ext uri="{FF2B5EF4-FFF2-40B4-BE49-F238E27FC236}">
                <a16:creationId xmlns:a16="http://schemas.microsoft.com/office/drawing/2014/main" id="{E7894D13-C32C-751C-AF93-B49173DE0A6F}"/>
              </a:ext>
            </a:extLst>
          </p:cNvPr>
          <p:cNvSpPr txBox="1"/>
          <p:nvPr/>
        </p:nvSpPr>
        <p:spPr>
          <a:xfrm>
            <a:off x="1977380" y="727975"/>
            <a:ext cx="1525835" cy="615553"/>
          </a:xfrm>
          <a:prstGeom prst="rect">
            <a:avLst/>
          </a:prstGeom>
          <a:noFill/>
        </p:spPr>
        <p:txBody>
          <a:bodyPr wrap="square">
            <a:spAutoFit/>
          </a:bodyPr>
          <a:lstStyle/>
          <a:p>
            <a:pPr algn="ctr"/>
            <a:r>
              <a:rPr lang="nb-NO" altLang="nb-NO" sz="1800" dirty="0" err="1">
                <a:solidFill>
                  <a:srgbClr val="777777"/>
                </a:solidFill>
                <a:latin typeface="+mn-lt"/>
              </a:rPr>
              <a:t>Dependency</a:t>
            </a:r>
            <a:endParaRPr lang="nb-NO" altLang="nb-NO" sz="1800" dirty="0">
              <a:solidFill>
                <a:srgbClr val="777777"/>
              </a:solidFill>
              <a:latin typeface="+mn-lt"/>
            </a:endParaRPr>
          </a:p>
          <a:p>
            <a:pPr algn="ctr"/>
            <a:r>
              <a:rPr lang="nb-NO" altLang="nb-NO" sz="1600" b="1" dirty="0" err="1">
                <a:solidFill>
                  <a:srgbClr val="FF0000"/>
                </a:solidFill>
              </a:rPr>
              <a:t>Lower</a:t>
            </a:r>
            <a:r>
              <a:rPr lang="nb-NO" altLang="nb-NO" sz="1600" b="1" dirty="0">
                <a:solidFill>
                  <a:srgbClr val="FF0000"/>
                </a:solidFill>
              </a:rPr>
              <a:t> </a:t>
            </a:r>
            <a:r>
              <a:rPr lang="nb-NO" altLang="nb-NO" sz="1600" b="1" dirty="0" err="1">
                <a:solidFill>
                  <a:srgbClr val="FF0000"/>
                </a:solidFill>
              </a:rPr>
              <a:t>brains</a:t>
            </a:r>
            <a:r>
              <a:rPr lang="nb-NO" altLang="nb-NO" sz="1600" dirty="0">
                <a:solidFill>
                  <a:srgbClr val="777777"/>
                </a:solidFill>
                <a:latin typeface="+mn-lt"/>
              </a:rPr>
              <a:t> </a:t>
            </a:r>
            <a:endParaRPr lang="nb-NO" sz="1600" dirty="0"/>
          </a:p>
        </p:txBody>
      </p:sp>
      <p:sp>
        <p:nvSpPr>
          <p:cNvPr id="11" name="TekstSylinder 10">
            <a:extLst>
              <a:ext uri="{FF2B5EF4-FFF2-40B4-BE49-F238E27FC236}">
                <a16:creationId xmlns:a16="http://schemas.microsoft.com/office/drawing/2014/main" id="{E5A17F28-5BAA-F7F1-E269-BAF718938BBB}"/>
              </a:ext>
            </a:extLst>
          </p:cNvPr>
          <p:cNvSpPr txBox="1"/>
          <p:nvPr/>
        </p:nvSpPr>
        <p:spPr>
          <a:xfrm>
            <a:off x="4126792" y="686868"/>
            <a:ext cx="1900409" cy="615553"/>
          </a:xfrm>
          <a:prstGeom prst="rect">
            <a:avLst/>
          </a:prstGeom>
          <a:noFill/>
        </p:spPr>
        <p:txBody>
          <a:bodyPr wrap="square">
            <a:spAutoFit/>
          </a:bodyPr>
          <a:lstStyle/>
          <a:p>
            <a:pPr algn="ctr"/>
            <a:r>
              <a:rPr lang="nb-NO" altLang="nb-NO" sz="1800" dirty="0" err="1">
                <a:solidFill>
                  <a:srgbClr val="777777"/>
                </a:solidFill>
                <a:latin typeface="+mn-lt"/>
              </a:rPr>
              <a:t>Selfreliance</a:t>
            </a:r>
            <a:br>
              <a:rPr lang="nb-NO" altLang="nb-NO" sz="1800" dirty="0">
                <a:solidFill>
                  <a:srgbClr val="777777"/>
                </a:solidFill>
                <a:latin typeface="+mn-lt"/>
              </a:rPr>
            </a:br>
            <a:r>
              <a:rPr lang="nb-NO" altLang="nb-NO" sz="1600" b="1" dirty="0"/>
              <a:t>«</a:t>
            </a:r>
            <a:r>
              <a:rPr lang="nb-NO" altLang="nb-NO" sz="1600" b="1" dirty="0" err="1"/>
              <a:t>Thinking</a:t>
            </a:r>
            <a:r>
              <a:rPr lang="nb-NO" altLang="nb-NO" sz="1600" b="1" dirty="0"/>
              <a:t> </a:t>
            </a:r>
            <a:r>
              <a:rPr lang="nb-NO" altLang="nb-NO" sz="1600" b="1" dirty="0" err="1"/>
              <a:t>brain</a:t>
            </a:r>
            <a:r>
              <a:rPr lang="nb-NO" altLang="nb-NO" sz="1600" b="1" dirty="0"/>
              <a:t>»</a:t>
            </a:r>
            <a:endParaRPr lang="nb-NO" dirty="0"/>
          </a:p>
        </p:txBody>
      </p:sp>
      <p:pic>
        <p:nvPicPr>
          <p:cNvPr id="2" name="Bilde 1">
            <a:extLst>
              <a:ext uri="{FF2B5EF4-FFF2-40B4-BE49-F238E27FC236}">
                <a16:creationId xmlns:a16="http://schemas.microsoft.com/office/drawing/2014/main" id="{8984345D-6CC7-99BB-E7DB-7CC42B520B40}"/>
              </a:ext>
            </a:extLst>
          </p:cNvPr>
          <p:cNvPicPr>
            <a:picLocks noChangeAspect="1"/>
          </p:cNvPicPr>
          <p:nvPr/>
        </p:nvPicPr>
        <p:blipFill>
          <a:blip r:embed="rId3"/>
          <a:srcRect r="55393"/>
          <a:stretch>
            <a:fillRect/>
          </a:stretch>
        </p:blipFill>
        <p:spPr>
          <a:xfrm>
            <a:off x="444649" y="2186685"/>
            <a:ext cx="3682143" cy="3968840"/>
          </a:xfrm>
          <a:prstGeom prst="rect">
            <a:avLst/>
          </a:prstGeom>
        </p:spPr>
      </p:pic>
      <p:pic>
        <p:nvPicPr>
          <p:cNvPr id="5" name="Bilde 4">
            <a:extLst>
              <a:ext uri="{FF2B5EF4-FFF2-40B4-BE49-F238E27FC236}">
                <a16:creationId xmlns:a16="http://schemas.microsoft.com/office/drawing/2014/main" id="{86B0DBD5-671E-AAE4-AB7F-B2546D7990FB}"/>
              </a:ext>
            </a:extLst>
          </p:cNvPr>
          <p:cNvPicPr>
            <a:picLocks noChangeAspect="1"/>
          </p:cNvPicPr>
          <p:nvPr/>
        </p:nvPicPr>
        <p:blipFill>
          <a:blip r:embed="rId3"/>
          <a:srcRect l="43769" t="60" r="27130" b="-60"/>
          <a:stretch>
            <a:fillRect/>
          </a:stretch>
        </p:blipFill>
        <p:spPr>
          <a:xfrm>
            <a:off x="4023412" y="2191275"/>
            <a:ext cx="2402144" cy="3968840"/>
          </a:xfrm>
          <a:prstGeom prst="rect">
            <a:avLst/>
          </a:prstGeom>
        </p:spPr>
      </p:pic>
    </p:spTree>
    <p:extLst>
      <p:ext uri="{BB962C8B-B14F-4D97-AF65-F5344CB8AC3E}">
        <p14:creationId xmlns:p14="http://schemas.microsoft.com/office/powerpoint/2010/main" val="936675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p:bldP spid="4"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3DDAB-90C6-11AD-5BF0-11BCA6411F49}"/>
            </a:ext>
          </a:extLst>
        </p:cNvPr>
        <p:cNvGrpSpPr/>
        <p:nvPr/>
      </p:nvGrpSpPr>
      <p:grpSpPr>
        <a:xfrm>
          <a:off x="0" y="0"/>
          <a:ext cx="0" cy="0"/>
          <a:chOff x="0" y="0"/>
          <a:chExt cx="0" cy="0"/>
        </a:xfrm>
      </p:grpSpPr>
      <p:graphicFrame>
        <p:nvGraphicFramePr>
          <p:cNvPr id="2" name="Tabell 1">
            <a:extLst>
              <a:ext uri="{FF2B5EF4-FFF2-40B4-BE49-F238E27FC236}">
                <a16:creationId xmlns:a16="http://schemas.microsoft.com/office/drawing/2014/main" id="{8FED04AF-91C1-EBB4-A29B-FD280D838F60}"/>
              </a:ext>
            </a:extLst>
          </p:cNvPr>
          <p:cNvGraphicFramePr>
            <a:graphicFrameLocks noGrp="1"/>
          </p:cNvGraphicFramePr>
          <p:nvPr>
            <p:extLst>
              <p:ext uri="{D42A27DB-BD31-4B8C-83A1-F6EECF244321}">
                <p14:modId xmlns:p14="http://schemas.microsoft.com/office/powerpoint/2010/main" val="1213747544"/>
              </p:ext>
            </p:extLst>
          </p:nvPr>
        </p:nvGraphicFramePr>
        <p:xfrm>
          <a:off x="925420" y="1848798"/>
          <a:ext cx="7098063" cy="3705115"/>
        </p:xfrm>
        <a:graphic>
          <a:graphicData uri="http://schemas.openxmlformats.org/drawingml/2006/table">
            <a:tbl>
              <a:tblPr>
                <a:tableStyleId>{5940675A-B579-460E-94D1-54222C63F5DA}</a:tableStyleId>
              </a:tblPr>
              <a:tblGrid>
                <a:gridCol w="1287092">
                  <a:extLst>
                    <a:ext uri="{9D8B030D-6E8A-4147-A177-3AD203B41FA5}">
                      <a16:colId xmlns:a16="http://schemas.microsoft.com/office/drawing/2014/main" val="819584940"/>
                    </a:ext>
                  </a:extLst>
                </a:gridCol>
                <a:gridCol w="2716962">
                  <a:extLst>
                    <a:ext uri="{9D8B030D-6E8A-4147-A177-3AD203B41FA5}">
                      <a16:colId xmlns:a16="http://schemas.microsoft.com/office/drawing/2014/main" val="2462868334"/>
                    </a:ext>
                  </a:extLst>
                </a:gridCol>
                <a:gridCol w="3094009">
                  <a:extLst>
                    <a:ext uri="{9D8B030D-6E8A-4147-A177-3AD203B41FA5}">
                      <a16:colId xmlns:a16="http://schemas.microsoft.com/office/drawing/2014/main" val="2864710632"/>
                    </a:ext>
                  </a:extLst>
                </a:gridCol>
              </a:tblGrid>
              <a:tr h="752012">
                <a:tc>
                  <a:txBody>
                    <a:bodyPr/>
                    <a:lstStyle/>
                    <a:p>
                      <a:pPr algn="ctr">
                        <a:lnSpc>
                          <a:spcPct val="107000"/>
                        </a:lnSpc>
                        <a:spcBef>
                          <a:spcPts val="545"/>
                        </a:spcBef>
                      </a:pPr>
                      <a:r>
                        <a:rPr lang="nb-NO" sz="1800" b="1" spc="-15" dirty="0">
                          <a:effectLst/>
                        </a:rPr>
                        <a:t>MASK</a:t>
                      </a:r>
                      <a:endParaRPr lang="nb-NO" sz="1800" b="1" dirty="0">
                        <a:effectLst/>
                      </a:endParaRPr>
                    </a:p>
                    <a:p>
                      <a:pPr algn="ctr">
                        <a:lnSpc>
                          <a:spcPct val="107000"/>
                        </a:lnSpc>
                        <a:spcAft>
                          <a:spcPts val="270"/>
                        </a:spcAft>
                      </a:pPr>
                      <a:r>
                        <a:rPr lang="nb-NO" sz="1800" b="1" spc="-15" dirty="0">
                          <a:effectLst/>
                        </a:rPr>
                        <a:t>ENERGY IS:</a:t>
                      </a:r>
                      <a:endParaRPr lang="nb-NO" sz="1800" b="1"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94615" marR="94615" marT="0" marB="0" anchor="ctr">
                    <a:solidFill>
                      <a:schemeClr val="bg1"/>
                    </a:solidFill>
                  </a:tcPr>
                </a:tc>
                <a:tc>
                  <a:txBody>
                    <a:bodyPr/>
                    <a:lstStyle/>
                    <a:p>
                      <a:pPr algn="ctr">
                        <a:lnSpc>
                          <a:spcPct val="107000"/>
                        </a:lnSpc>
                        <a:spcBef>
                          <a:spcPts val="545"/>
                        </a:spcBef>
                      </a:pPr>
                      <a:r>
                        <a:rPr lang="nb-NO" sz="1800" b="1" spc="-15" dirty="0">
                          <a:effectLst/>
                        </a:rPr>
                        <a:t>POSITIVE - </a:t>
                      </a:r>
                      <a:endParaRPr lang="nb-NO" sz="1800" b="1" dirty="0">
                        <a:effectLst/>
                      </a:endParaRPr>
                    </a:p>
                    <a:p>
                      <a:pPr algn="ctr">
                        <a:lnSpc>
                          <a:spcPct val="107000"/>
                        </a:lnSpc>
                        <a:spcAft>
                          <a:spcPts val="270"/>
                        </a:spcAft>
                      </a:pPr>
                      <a:r>
                        <a:rPr lang="nb-NO" sz="1800" b="1" spc="-15" dirty="0">
                          <a:effectLst/>
                        </a:rPr>
                        <a:t>LIFE GIVING</a:t>
                      </a:r>
                      <a:endParaRPr lang="nb-NO" sz="1800" b="1"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94615" marR="94615" marT="0" marB="0" anchor="ctr">
                    <a:solidFill>
                      <a:srgbClr val="D2FED3"/>
                    </a:solidFill>
                  </a:tcPr>
                </a:tc>
                <a:tc>
                  <a:txBody>
                    <a:bodyPr/>
                    <a:lstStyle/>
                    <a:p>
                      <a:pPr algn="ctr">
                        <a:lnSpc>
                          <a:spcPct val="107000"/>
                        </a:lnSpc>
                        <a:spcBef>
                          <a:spcPts val="545"/>
                        </a:spcBef>
                      </a:pPr>
                      <a:r>
                        <a:rPr lang="nb-NO" sz="1800" b="1" spc="-15" dirty="0">
                          <a:effectLst/>
                        </a:rPr>
                        <a:t>NEGATIV -</a:t>
                      </a:r>
                      <a:endParaRPr lang="nb-NO" sz="1800" b="1" dirty="0">
                        <a:effectLst/>
                      </a:endParaRPr>
                    </a:p>
                    <a:p>
                      <a:pPr algn="ctr">
                        <a:lnSpc>
                          <a:spcPct val="107000"/>
                        </a:lnSpc>
                        <a:spcAft>
                          <a:spcPts val="270"/>
                        </a:spcAft>
                      </a:pPr>
                      <a:r>
                        <a:rPr lang="nb-NO" sz="1800" b="1" spc="-15" dirty="0">
                          <a:effectLst/>
                        </a:rPr>
                        <a:t>LIFE LIMITING</a:t>
                      </a:r>
                      <a:endParaRPr lang="nb-NO" sz="1800" b="1"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94615" marR="94615" marT="0" marB="0" anchor="ctr">
                    <a:solidFill>
                      <a:schemeClr val="accent2">
                        <a:lumMod val="20000"/>
                        <a:lumOff val="80000"/>
                      </a:schemeClr>
                    </a:solidFill>
                  </a:tcPr>
                </a:tc>
                <a:extLst>
                  <a:ext uri="{0D108BD9-81ED-4DB2-BD59-A6C34878D82A}">
                    <a16:rowId xmlns:a16="http://schemas.microsoft.com/office/drawing/2014/main" val="3818657432"/>
                  </a:ext>
                </a:extLst>
              </a:tr>
              <a:tr h="1434731">
                <a:tc>
                  <a:txBody>
                    <a:bodyPr/>
                    <a:lstStyle/>
                    <a:p>
                      <a:pPr algn="l">
                        <a:defRPr sz="1200">
                          <a:latin typeface="Calibri"/>
                        </a:defRPr>
                      </a:pPr>
                      <a:r>
                        <a:rPr lang="nb-NO" sz="1800" b="1" spc="-15" dirty="0">
                          <a:effectLst/>
                        </a:rPr>
                        <a:t> </a:t>
                      </a:r>
                      <a:r>
                        <a:rPr lang="nb-NO" sz="1800" b="1" dirty="0"/>
                        <a:t>INWARD-DIRECTED</a:t>
                      </a:r>
                    </a:p>
                  </a:txBody>
                  <a:tcPr marL="94615" marR="94615" marT="0" marB="0" anchor="ctr">
                    <a:solidFill>
                      <a:srgbClr val="F6F8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200">
                          <a:latin typeface="Calibri"/>
                        </a:defRPr>
                      </a:pPr>
                      <a:r>
                        <a:rPr lang="en-US" sz="1800" b="1" dirty="0"/>
                        <a:t>Demands of oneself</a:t>
                      </a:r>
                    </a:p>
                    <a:p>
                      <a:pPr marL="0" marR="0" lvl="0" indent="0" algn="ctr" defTabSz="914400" rtl="0" eaLnBrk="1" fontAlgn="auto" latinLnBrk="0" hangingPunct="1">
                        <a:lnSpc>
                          <a:spcPct val="100000"/>
                        </a:lnSpc>
                        <a:spcBef>
                          <a:spcPts val="600"/>
                        </a:spcBef>
                        <a:spcAft>
                          <a:spcPts val="0"/>
                        </a:spcAft>
                        <a:buClrTx/>
                        <a:buSzTx/>
                        <a:buFontTx/>
                        <a:buNone/>
                        <a:tabLst/>
                        <a:defRPr sz="1200">
                          <a:latin typeface="Calibri"/>
                        </a:defRPr>
                      </a:pPr>
                      <a:r>
                        <a:rPr lang="en-US" sz="1800" dirty="0"/>
                        <a:t>Feels duty, need for mental control</a:t>
                      </a:r>
                    </a:p>
                  </a:txBody>
                  <a:tcPr marL="94615" marR="94615" marT="0" marB="0" anchor="ctr">
                    <a:solidFill>
                      <a:srgbClr val="D2FED3"/>
                    </a:solidFill>
                  </a:tcPr>
                </a:tc>
                <a:tc>
                  <a:txBody>
                    <a:bodyPr/>
                    <a:lstStyle/>
                    <a:p>
                      <a:pPr algn="ctr">
                        <a:lnSpc>
                          <a:spcPct val="107000"/>
                        </a:lnSpc>
                        <a:spcBef>
                          <a:spcPts val="545"/>
                        </a:spcBef>
                      </a:pPr>
                      <a:r>
                        <a:rPr lang="en-US" sz="1800" b="1" spc="-15" dirty="0">
                          <a:effectLst/>
                        </a:rPr>
                        <a:t>Rejects, condemns, </a:t>
                      </a:r>
                      <a:br>
                        <a:rPr lang="en-US" sz="1800" b="1" spc="-15" dirty="0">
                          <a:effectLst/>
                        </a:rPr>
                      </a:br>
                      <a:r>
                        <a:rPr lang="en-US" sz="1800" b="1" spc="-15" dirty="0">
                          <a:effectLst/>
                        </a:rPr>
                        <a:t>or punishes oneself</a:t>
                      </a:r>
                    </a:p>
                    <a:p>
                      <a:pPr algn="ctr">
                        <a:spcBef>
                          <a:spcPts val="600"/>
                        </a:spcBef>
                      </a:pPr>
                      <a:r>
                        <a:rPr lang="en-US" dirty="0"/>
                        <a:t>Feels failure, guilt, shame, embarrassment, </a:t>
                      </a:r>
                      <a:r>
                        <a:rPr lang="nb-NO" sz="1800" spc="-15" dirty="0">
                          <a:effectLst/>
                        </a:rPr>
                        <a:t>....</a:t>
                      </a:r>
                      <a:endParaRPr lang="nb-NO" sz="180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94615" marR="94615" marT="0" marB="0" anchor="ctr">
                    <a:solidFill>
                      <a:schemeClr val="accent2">
                        <a:lumMod val="20000"/>
                        <a:lumOff val="80000"/>
                      </a:schemeClr>
                    </a:solidFill>
                  </a:tcPr>
                </a:tc>
                <a:extLst>
                  <a:ext uri="{0D108BD9-81ED-4DB2-BD59-A6C34878D82A}">
                    <a16:rowId xmlns:a16="http://schemas.microsoft.com/office/drawing/2014/main" val="3194169718"/>
                  </a:ext>
                </a:extLst>
              </a:tr>
              <a:tr h="1518372">
                <a:tc>
                  <a:txBody>
                    <a:bodyPr/>
                    <a:lstStyle/>
                    <a:p>
                      <a:pPr algn="l">
                        <a:defRPr sz="1200">
                          <a:latin typeface="Calibri"/>
                        </a:defRPr>
                      </a:pPr>
                      <a:r>
                        <a:rPr lang="nb-NO" sz="1800" b="1" spc="-15" dirty="0">
                          <a:effectLst/>
                        </a:rPr>
                        <a:t> </a:t>
                      </a:r>
                      <a:r>
                        <a:rPr lang="nb-NO" sz="1800" b="1" dirty="0"/>
                        <a:t>OUTWARD-DIRECTED</a:t>
                      </a:r>
                    </a:p>
                  </a:txBody>
                  <a:tcPr marL="94615" marR="94615" marT="0" marB="0" anchor="ctr">
                    <a:solidFill>
                      <a:srgbClr val="F6F8FC"/>
                    </a:solidFill>
                  </a:tcPr>
                </a:tc>
                <a:tc>
                  <a:txBody>
                    <a:bodyPr/>
                    <a:lstStyle/>
                    <a:p>
                      <a:pPr algn="ctr">
                        <a:lnSpc>
                          <a:spcPct val="107000"/>
                        </a:lnSpc>
                        <a:spcBef>
                          <a:spcPts val="545"/>
                        </a:spcBef>
                      </a:pPr>
                      <a:r>
                        <a:rPr lang="nb-NO" b="1" dirty="0" err="1"/>
                        <a:t>Demands</a:t>
                      </a:r>
                      <a:r>
                        <a:rPr lang="nb-NO" b="1" dirty="0"/>
                        <a:t> </a:t>
                      </a:r>
                      <a:r>
                        <a:rPr lang="nb-NO" b="1" dirty="0" err="1"/>
                        <a:t>of</a:t>
                      </a:r>
                      <a:r>
                        <a:rPr lang="nb-NO" b="1" dirty="0"/>
                        <a:t> </a:t>
                      </a:r>
                      <a:r>
                        <a:rPr lang="nb-NO" b="1" dirty="0" err="1"/>
                        <a:t>others</a:t>
                      </a:r>
                      <a:endParaRPr lang="nb-NO" sz="1800" b="1" dirty="0">
                        <a:effectLst/>
                      </a:endParaRPr>
                    </a:p>
                    <a:p>
                      <a:pPr marL="0" marR="0" lvl="0" indent="0" algn="ctr" defTabSz="914400" rtl="0" eaLnBrk="1" fontAlgn="auto" latinLnBrk="0" hangingPunct="1">
                        <a:lnSpc>
                          <a:spcPct val="100000"/>
                        </a:lnSpc>
                        <a:spcBef>
                          <a:spcPts val="0"/>
                        </a:spcBef>
                        <a:spcAft>
                          <a:spcPts val="0"/>
                        </a:spcAft>
                        <a:buClrTx/>
                        <a:buSzTx/>
                        <a:buFontTx/>
                        <a:buNone/>
                        <a:tabLst/>
                        <a:defRPr sz="1200">
                          <a:latin typeface="Calibri"/>
                        </a:defRPr>
                      </a:pPr>
                      <a:r>
                        <a:rPr lang="en-US" sz="1800" dirty="0"/>
                        <a:t>Feels entitled, obligated, or compelled to guide </a:t>
                      </a:r>
                      <a:r>
                        <a:rPr lang="nb-NO" sz="1800" dirty="0" err="1"/>
                        <a:t>towards</a:t>
                      </a:r>
                      <a:r>
                        <a:rPr lang="nb-NO" sz="1800" dirty="0"/>
                        <a:t> </a:t>
                      </a:r>
                      <a:r>
                        <a:rPr lang="nb-NO" sz="1800" dirty="0" err="1"/>
                        <a:t>others</a:t>
                      </a:r>
                      <a:endParaRPr lang="nb-NO" sz="1800" dirty="0"/>
                    </a:p>
                  </a:txBody>
                  <a:tcPr marL="94615" marR="94615" marT="0" marB="0" anchor="ctr">
                    <a:solidFill>
                      <a:srgbClr val="D2FED3"/>
                    </a:solidFill>
                  </a:tcPr>
                </a:tc>
                <a:tc>
                  <a:txBody>
                    <a:bodyPr/>
                    <a:lstStyle/>
                    <a:p>
                      <a:pPr algn="ctr">
                        <a:lnSpc>
                          <a:spcPct val="107000"/>
                        </a:lnSpc>
                        <a:spcBef>
                          <a:spcPts val="545"/>
                        </a:spcBef>
                      </a:pPr>
                      <a:r>
                        <a:rPr lang="en-US" b="1" dirty="0"/>
                        <a:t>Rejects, condemns, or punishes others</a:t>
                      </a:r>
                    </a:p>
                    <a:p>
                      <a:pPr marL="0" marR="0" lvl="0" indent="0" algn="ctr" defTabSz="914400" rtl="0" eaLnBrk="1" fontAlgn="auto" latinLnBrk="0" hangingPunct="1">
                        <a:lnSpc>
                          <a:spcPct val="107000"/>
                        </a:lnSpc>
                        <a:spcBef>
                          <a:spcPts val="545"/>
                        </a:spcBef>
                        <a:spcAft>
                          <a:spcPts val="0"/>
                        </a:spcAft>
                        <a:buClrTx/>
                        <a:buSzTx/>
                        <a:buFontTx/>
                        <a:buNone/>
                        <a:tabLst/>
                        <a:defRPr/>
                      </a:pPr>
                      <a:r>
                        <a:rPr lang="nb-NO" sz="1800" spc="-15" dirty="0">
                          <a:effectLst/>
                        </a:rPr>
                        <a:t> </a:t>
                      </a:r>
                      <a:r>
                        <a:rPr lang="en-US" dirty="0"/>
                        <a:t>Feels the need to educate others so they stop doing what they do</a:t>
                      </a:r>
                    </a:p>
                  </a:txBody>
                  <a:tcPr marL="94615" marR="94615" marT="0" marB="0" anchor="ctr">
                    <a:solidFill>
                      <a:schemeClr val="accent2">
                        <a:lumMod val="20000"/>
                        <a:lumOff val="80000"/>
                      </a:schemeClr>
                    </a:solidFill>
                  </a:tcPr>
                </a:tc>
                <a:extLst>
                  <a:ext uri="{0D108BD9-81ED-4DB2-BD59-A6C34878D82A}">
                    <a16:rowId xmlns:a16="http://schemas.microsoft.com/office/drawing/2014/main" val="2540511621"/>
                  </a:ext>
                </a:extLst>
              </a:tr>
            </a:tbl>
          </a:graphicData>
        </a:graphic>
      </p:graphicFrame>
      <p:sp>
        <p:nvSpPr>
          <p:cNvPr id="3" name="Rectangle 1">
            <a:extLst>
              <a:ext uri="{FF2B5EF4-FFF2-40B4-BE49-F238E27FC236}">
                <a16:creationId xmlns:a16="http://schemas.microsoft.com/office/drawing/2014/main" id="{5D7F5311-84BA-F937-3231-F01A6B295BF8}"/>
              </a:ext>
            </a:extLst>
          </p:cNvPr>
          <p:cNvSpPr>
            <a:spLocks noChangeArrowheads="1"/>
          </p:cNvSpPr>
          <p:nvPr/>
        </p:nvSpPr>
        <p:spPr bwMode="auto">
          <a:xfrm>
            <a:off x="898118" y="5872361"/>
            <a:ext cx="7347763" cy="646331"/>
          </a:xfrm>
          <a:prstGeom prst="rect">
            <a:avLst/>
          </a:prstGeom>
          <a:solidFill>
            <a:srgbClr val="F6F8FC"/>
          </a:solidFill>
          <a:ln>
            <a:noFill/>
          </a:ln>
          <a:effectLst/>
        </p:spPr>
        <p:txBody>
          <a:bodyPr vert="horz" wrap="square" lIns="91440" tIns="45720" rIns="91440" bIns="45720" numCol="1" anchor="ctr" anchorCtr="0" compatLnSpc="1">
            <a:prstTxWarp prst="textNoShape">
              <a:avLst/>
            </a:prstTxWarp>
            <a:spAutoFit/>
          </a:bodyPr>
          <a:lstStyle/>
          <a:p>
            <a:pPr lvl="0" algn="ctr" defTabSz="914400" eaLnBrk="0" fontAlgn="base" hangingPunct="0">
              <a:spcBef>
                <a:spcPct val="0"/>
              </a:spcBef>
              <a:spcAft>
                <a:spcPct val="0"/>
              </a:spcAft>
            </a:pPr>
            <a:r>
              <a:rPr lang="en-US" altLang="nb-NO" dirty="0">
                <a:ea typeface="Times New Roman" panose="02020603050405020304" pitchFamily="18" charset="0"/>
                <a:cs typeface="Times New Roman" panose="02020603050405020304" pitchFamily="18" charset="0"/>
              </a:rPr>
              <a:t>Underlying these patterns of action is always </a:t>
            </a:r>
            <a:r>
              <a:rPr lang="en-US" altLang="nb-NO" dirty="0">
                <a:solidFill>
                  <a:srgbClr val="FF4B4B"/>
                </a:solidFill>
                <a:ea typeface="Times New Roman" panose="02020603050405020304" pitchFamily="18" charset="0"/>
                <a:cs typeface="Times New Roman" panose="02020603050405020304" pitchFamily="18" charset="0"/>
              </a:rPr>
              <a:t>fear, distrust, and greed (egoism), </a:t>
            </a:r>
            <a:r>
              <a:rPr lang="en-US" altLang="nb-NO" dirty="0">
                <a:ea typeface="Times New Roman" panose="02020603050405020304" pitchFamily="18" charset="0"/>
                <a:cs typeface="Times New Roman" panose="02020603050405020304" pitchFamily="18" charset="0"/>
              </a:rPr>
              <a:t>which results in making demands of oneself or others.</a:t>
            </a:r>
            <a:endParaRPr kumimoji="0" lang="nb-NO" altLang="nb-NO" b="0" i="0" u="none" strike="noStrike" cap="none" normalizeH="0" baseline="0" dirty="0">
              <a:ln>
                <a:noFill/>
              </a:ln>
              <a:solidFill>
                <a:schemeClr val="tx1"/>
              </a:solidFill>
              <a:effectLst/>
            </a:endParaRPr>
          </a:p>
        </p:txBody>
      </p:sp>
      <p:sp>
        <p:nvSpPr>
          <p:cNvPr id="6" name="TekstSylinder 5">
            <a:extLst>
              <a:ext uri="{FF2B5EF4-FFF2-40B4-BE49-F238E27FC236}">
                <a16:creationId xmlns:a16="http://schemas.microsoft.com/office/drawing/2014/main" id="{F20EFA59-5587-D0C5-0220-35B6B7C8F69E}"/>
              </a:ext>
            </a:extLst>
          </p:cNvPr>
          <p:cNvSpPr txBox="1"/>
          <p:nvPr/>
        </p:nvSpPr>
        <p:spPr>
          <a:xfrm>
            <a:off x="143218" y="245226"/>
            <a:ext cx="8857562" cy="584775"/>
          </a:xfrm>
          <a:prstGeom prst="rect">
            <a:avLst/>
          </a:prstGeom>
          <a:noFill/>
        </p:spPr>
        <p:txBody>
          <a:bodyPr wrap="square" rtlCol="0">
            <a:spAutoFit/>
          </a:bodyPr>
          <a:lstStyle/>
          <a:p>
            <a:pPr algn="ctr"/>
            <a:r>
              <a:rPr lang="en-US" sz="3200" kern="0" dirty="0">
                <a:solidFill>
                  <a:srgbClr val="C00000"/>
                </a:solidFill>
                <a:latin typeface="Arial" panose="020B0604020202020204" pitchFamily="34" charset="0"/>
              </a:rPr>
              <a:t>Recognizing different forms of mask energy</a:t>
            </a:r>
            <a:endParaRPr lang="nb-NO" sz="3200" kern="0" dirty="0">
              <a:solidFill>
                <a:srgbClr val="C00000"/>
              </a:solidFill>
              <a:latin typeface="Arial" panose="020B0604020202020204" pitchFamily="34" charset="0"/>
            </a:endParaRPr>
          </a:p>
        </p:txBody>
      </p:sp>
      <p:sp>
        <p:nvSpPr>
          <p:cNvPr id="5" name="TekstSylinder 4">
            <a:extLst>
              <a:ext uri="{FF2B5EF4-FFF2-40B4-BE49-F238E27FC236}">
                <a16:creationId xmlns:a16="http://schemas.microsoft.com/office/drawing/2014/main" id="{3285BFA7-815A-D93B-679A-3BB30E0F9A98}"/>
              </a:ext>
            </a:extLst>
          </p:cNvPr>
          <p:cNvSpPr txBox="1"/>
          <p:nvPr/>
        </p:nvSpPr>
        <p:spPr>
          <a:xfrm>
            <a:off x="1009427" y="1135576"/>
            <a:ext cx="6826767" cy="461665"/>
          </a:xfrm>
          <a:prstGeom prst="rect">
            <a:avLst/>
          </a:prstGeom>
          <a:noFill/>
        </p:spPr>
        <p:txBody>
          <a:bodyPr wrap="square">
            <a:spAutoFit/>
          </a:bodyPr>
          <a:lstStyle/>
          <a:p>
            <a:pPr algn="ctr"/>
            <a:r>
              <a:rPr lang="en-US" sz="2400" b="1" kern="0" dirty="0">
                <a:latin typeface="Arial" panose="020B0604020202020204" pitchFamily="34" charset="0"/>
              </a:rPr>
              <a:t>The expressions of the mask energy (ego)</a:t>
            </a:r>
            <a:endParaRPr lang="nb-NO" sz="2400" b="1" kern="0" dirty="0">
              <a:latin typeface="Arial" panose="020B0604020202020204" pitchFamily="34" charset="0"/>
            </a:endParaRPr>
          </a:p>
        </p:txBody>
      </p:sp>
    </p:spTree>
    <p:extLst>
      <p:ext uri="{BB962C8B-B14F-4D97-AF65-F5344CB8AC3E}">
        <p14:creationId xmlns:p14="http://schemas.microsoft.com/office/powerpoint/2010/main" val="38914155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 1">
            <a:extLst>
              <a:ext uri="{FF2B5EF4-FFF2-40B4-BE49-F238E27FC236}">
                <a16:creationId xmlns:a16="http://schemas.microsoft.com/office/drawing/2014/main" id="{1C5D0CE7-FD4E-6CD5-1156-478E792F4B14}"/>
              </a:ext>
            </a:extLst>
          </p:cNvPr>
          <p:cNvGraphicFramePr>
            <a:graphicFrameLocks noGrp="1"/>
          </p:cNvGraphicFramePr>
          <p:nvPr>
            <p:extLst>
              <p:ext uri="{D42A27DB-BD31-4B8C-83A1-F6EECF244321}">
                <p14:modId xmlns:p14="http://schemas.microsoft.com/office/powerpoint/2010/main" val="948577441"/>
              </p:ext>
            </p:extLst>
          </p:nvPr>
        </p:nvGraphicFramePr>
        <p:xfrm>
          <a:off x="649995" y="1665176"/>
          <a:ext cx="7586692" cy="3960684"/>
        </p:xfrm>
        <a:graphic>
          <a:graphicData uri="http://schemas.openxmlformats.org/drawingml/2006/table">
            <a:tbl>
              <a:tblPr>
                <a:tableStyleId>{D7AC3CCA-C797-4891-BE02-D94E43425B78}</a:tableStyleId>
              </a:tblPr>
              <a:tblGrid>
                <a:gridCol w="1312802">
                  <a:extLst>
                    <a:ext uri="{9D8B030D-6E8A-4147-A177-3AD203B41FA5}">
                      <a16:colId xmlns:a16="http://schemas.microsoft.com/office/drawing/2014/main" val="3697377322"/>
                    </a:ext>
                  </a:extLst>
                </a:gridCol>
                <a:gridCol w="3119375">
                  <a:extLst>
                    <a:ext uri="{9D8B030D-6E8A-4147-A177-3AD203B41FA5}">
                      <a16:colId xmlns:a16="http://schemas.microsoft.com/office/drawing/2014/main" val="1315711095"/>
                    </a:ext>
                  </a:extLst>
                </a:gridCol>
                <a:gridCol w="3154515">
                  <a:extLst>
                    <a:ext uri="{9D8B030D-6E8A-4147-A177-3AD203B41FA5}">
                      <a16:colId xmlns:a16="http://schemas.microsoft.com/office/drawing/2014/main" val="1502119769"/>
                    </a:ext>
                  </a:extLst>
                </a:gridCol>
              </a:tblGrid>
              <a:tr h="1005701">
                <a:tc>
                  <a:txBody>
                    <a:bodyPr/>
                    <a:lstStyle/>
                    <a:p>
                      <a:pPr algn="ctr">
                        <a:lnSpc>
                          <a:spcPct val="107000"/>
                        </a:lnSpc>
                        <a:spcBef>
                          <a:spcPts val="545"/>
                        </a:spcBef>
                      </a:pPr>
                      <a:r>
                        <a:rPr lang="nb-NO" sz="1800" b="1" spc="-15" dirty="0">
                          <a:effectLst/>
                        </a:rPr>
                        <a:t>LIFE ENERGY IS:</a:t>
                      </a:r>
                      <a:endParaRPr lang="nb-NO" sz="1800" b="1"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94615" marR="94615" marT="0" marB="0" anchor="ctr">
                    <a:solidFill>
                      <a:schemeClr val="bg1"/>
                    </a:solidFill>
                  </a:tcPr>
                </a:tc>
                <a:tc>
                  <a:txBody>
                    <a:bodyPr/>
                    <a:lstStyle/>
                    <a:p>
                      <a:pPr algn="ctr">
                        <a:lnSpc>
                          <a:spcPct val="107000"/>
                        </a:lnSpc>
                        <a:spcBef>
                          <a:spcPts val="545"/>
                        </a:spcBef>
                      </a:pPr>
                      <a:r>
                        <a:rPr lang="nb-NO" sz="1800" b="1" spc="-15" dirty="0">
                          <a:effectLst/>
                        </a:rPr>
                        <a:t>POSITIVE - </a:t>
                      </a:r>
                      <a:endParaRPr lang="nb-NO" sz="1800" b="1" dirty="0">
                        <a:effectLst/>
                      </a:endParaRPr>
                    </a:p>
                    <a:p>
                      <a:pPr algn="ctr">
                        <a:lnSpc>
                          <a:spcPct val="107000"/>
                        </a:lnSpc>
                        <a:spcAft>
                          <a:spcPts val="270"/>
                        </a:spcAft>
                      </a:pPr>
                      <a:r>
                        <a:rPr lang="nb-NO" sz="1800" b="1" spc="-15" dirty="0">
                          <a:effectLst/>
                        </a:rPr>
                        <a:t>LIFE GIVING  </a:t>
                      </a:r>
                      <a:endParaRPr lang="nb-NO" sz="1800" b="1"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94615" marR="94615" marT="0" marB="0" anchor="ctr">
                    <a:solidFill>
                      <a:srgbClr val="D2FED3"/>
                    </a:solidFill>
                  </a:tcPr>
                </a:tc>
                <a:tc>
                  <a:txBody>
                    <a:bodyPr/>
                    <a:lstStyle/>
                    <a:p>
                      <a:pPr algn="ctr">
                        <a:lnSpc>
                          <a:spcPct val="107000"/>
                        </a:lnSpc>
                        <a:spcBef>
                          <a:spcPts val="545"/>
                        </a:spcBef>
                        <a:spcAft>
                          <a:spcPts val="270"/>
                        </a:spcAft>
                      </a:pPr>
                      <a:r>
                        <a:rPr lang="nb-NO" sz="1800" b="1" spc="-15" dirty="0">
                          <a:solidFill>
                            <a:schemeClr val="bg1"/>
                          </a:solidFill>
                          <a:effectLst/>
                          <a:latin typeface="+mn-lt"/>
                        </a:rPr>
                        <a:t>NEGATIVE– LIFE LIMITING</a:t>
                      </a:r>
                    </a:p>
                    <a:p>
                      <a:pPr algn="ctr">
                        <a:lnSpc>
                          <a:spcPct val="107000"/>
                        </a:lnSpc>
                        <a:spcBef>
                          <a:spcPts val="545"/>
                        </a:spcBef>
                        <a:spcAft>
                          <a:spcPts val="270"/>
                        </a:spcAft>
                      </a:pPr>
                      <a:r>
                        <a:rPr lang="nb-NO" sz="1800" b="1" spc="-15" dirty="0">
                          <a:solidFill>
                            <a:srgbClr val="FFFF00"/>
                          </a:solidFill>
                          <a:effectLst/>
                          <a:latin typeface="+mn-lt"/>
                          <a:ea typeface="Times New Roman" panose="02020603050405020304" pitchFamily="18" charset="0"/>
                          <a:cs typeface="Times New Roman" panose="02020603050405020304" pitchFamily="18" charset="0"/>
                        </a:rPr>
                        <a:t>This is </a:t>
                      </a:r>
                      <a:r>
                        <a:rPr lang="nb-NO" sz="1800" b="1" spc="-15" dirty="0" err="1">
                          <a:solidFill>
                            <a:srgbClr val="FFFF00"/>
                          </a:solidFill>
                          <a:effectLst/>
                          <a:latin typeface="+mn-lt"/>
                          <a:ea typeface="Times New Roman" panose="02020603050405020304" pitchFamily="18" charset="0"/>
                          <a:cs typeface="Times New Roman" panose="02020603050405020304" pitchFamily="18" charset="0"/>
                        </a:rPr>
                        <a:t>the</a:t>
                      </a:r>
                      <a:r>
                        <a:rPr lang="nb-NO" sz="1800" b="1" spc="-15" dirty="0">
                          <a:solidFill>
                            <a:srgbClr val="FFFF00"/>
                          </a:solidFill>
                          <a:effectLst/>
                          <a:latin typeface="+mn-lt"/>
                          <a:ea typeface="Times New Roman" panose="02020603050405020304" pitchFamily="18" charset="0"/>
                          <a:cs typeface="Times New Roman" panose="02020603050405020304" pitchFamily="18" charset="0"/>
                        </a:rPr>
                        <a:t> </a:t>
                      </a:r>
                      <a:r>
                        <a:rPr lang="nb-NO" sz="1800" b="1" spc="-15" dirty="0" err="1">
                          <a:solidFill>
                            <a:srgbClr val="FFFF00"/>
                          </a:solidFill>
                          <a:effectLst/>
                          <a:latin typeface="+mn-lt"/>
                          <a:ea typeface="Times New Roman" panose="02020603050405020304" pitchFamily="18" charset="0"/>
                          <a:cs typeface="Times New Roman" panose="02020603050405020304" pitchFamily="18" charset="0"/>
                        </a:rPr>
                        <a:t>motivation</a:t>
                      </a:r>
                      <a:r>
                        <a:rPr lang="nb-NO" sz="1800" b="1" spc="-15" dirty="0">
                          <a:solidFill>
                            <a:srgbClr val="FFFF00"/>
                          </a:solidFill>
                          <a:effectLst/>
                          <a:latin typeface="+mn-lt"/>
                          <a:ea typeface="Times New Roman" panose="02020603050405020304" pitchFamily="18" charset="0"/>
                          <a:cs typeface="Times New Roman" panose="02020603050405020304" pitchFamily="18" charset="0"/>
                        </a:rPr>
                        <a:t> </a:t>
                      </a:r>
                      <a:r>
                        <a:rPr lang="nb-NO" sz="1800" b="1" spc="-15" dirty="0" err="1">
                          <a:solidFill>
                            <a:srgbClr val="FFFF00"/>
                          </a:solidFill>
                          <a:effectLst/>
                          <a:latin typeface="+mn-lt"/>
                          <a:ea typeface="Times New Roman" panose="02020603050405020304" pitchFamily="18" charset="0"/>
                          <a:cs typeface="Times New Roman" panose="02020603050405020304" pitchFamily="18" charset="0"/>
                        </a:rPr>
                        <a:t>behind</a:t>
                      </a:r>
                      <a:r>
                        <a:rPr lang="nb-NO" sz="1800" b="1" spc="-15" dirty="0">
                          <a:solidFill>
                            <a:srgbClr val="FFFF00"/>
                          </a:solidFill>
                          <a:effectLst/>
                          <a:latin typeface="+mn-lt"/>
                          <a:ea typeface="Times New Roman" panose="02020603050405020304" pitchFamily="18" charset="0"/>
                          <a:cs typeface="Times New Roman" panose="02020603050405020304" pitchFamily="18" charset="0"/>
                        </a:rPr>
                        <a:t> negativ mask </a:t>
                      </a:r>
                      <a:r>
                        <a:rPr lang="nb-NO" sz="1800" b="1" spc="-15" dirty="0" err="1">
                          <a:solidFill>
                            <a:srgbClr val="FFFF00"/>
                          </a:solidFill>
                          <a:effectLst/>
                          <a:latin typeface="+mn-lt"/>
                          <a:ea typeface="Times New Roman" panose="02020603050405020304" pitchFamily="18" charset="0"/>
                          <a:cs typeface="Times New Roman" panose="02020603050405020304" pitchFamily="18" charset="0"/>
                        </a:rPr>
                        <a:t>energy</a:t>
                      </a:r>
                      <a:endParaRPr lang="nb-NO" sz="1800" b="1" dirty="0">
                        <a:solidFill>
                          <a:srgbClr val="FFFF00"/>
                        </a:solidFill>
                        <a:effectLst/>
                        <a:latin typeface="+mn-lt"/>
                        <a:ea typeface="Times New Roman" panose="02020603050405020304" pitchFamily="18" charset="0"/>
                        <a:cs typeface="Times New Roman" panose="02020603050405020304" pitchFamily="18" charset="0"/>
                      </a:endParaRPr>
                    </a:p>
                  </a:txBody>
                  <a:tcPr marL="94615" marR="94615" marT="0" marB="0" anchor="ctr">
                    <a:solidFill>
                      <a:srgbClr val="FF0000"/>
                    </a:solidFill>
                  </a:tcPr>
                </a:tc>
                <a:extLst>
                  <a:ext uri="{0D108BD9-81ED-4DB2-BD59-A6C34878D82A}">
                    <a16:rowId xmlns:a16="http://schemas.microsoft.com/office/drawing/2014/main" val="203749425"/>
                  </a:ext>
                </a:extLst>
              </a:tr>
              <a:tr h="1522173">
                <a:tc>
                  <a:txBody>
                    <a:bodyPr/>
                    <a:lstStyle/>
                    <a:p>
                      <a:pPr algn="l">
                        <a:defRPr sz="1200">
                          <a:latin typeface="Calibri"/>
                        </a:defRPr>
                      </a:pPr>
                      <a:r>
                        <a:rPr lang="nb-NO" sz="1800" b="1" spc="-15" dirty="0">
                          <a:effectLst/>
                        </a:rPr>
                        <a:t> </a:t>
                      </a:r>
                      <a:r>
                        <a:rPr lang="nb-NO" sz="1800" b="1" dirty="0"/>
                        <a:t>INWARD-DIRECTED</a:t>
                      </a:r>
                    </a:p>
                  </a:txBody>
                  <a:tcPr marL="94615" marR="94615" marT="0" marB="0" anchor="ctr">
                    <a:solidFill>
                      <a:srgbClr val="F6F8FC"/>
                    </a:solidFill>
                  </a:tcPr>
                </a:tc>
                <a:tc>
                  <a:txBody>
                    <a:bodyPr/>
                    <a:lstStyle/>
                    <a:p>
                      <a:pPr algn="ctr">
                        <a:defRPr sz="1200"/>
                      </a:pPr>
                      <a:r>
                        <a:rPr lang="en-US" sz="1800" b="1" dirty="0"/>
                        <a:t>Accepting oneself, others, and the world as it is</a:t>
                      </a:r>
                    </a:p>
                    <a:p>
                      <a:pPr>
                        <a:spcBef>
                          <a:spcPts val="600"/>
                        </a:spcBef>
                      </a:pPr>
                      <a:r>
                        <a:rPr lang="en-US" dirty="0"/>
                        <a:t>Feeling pleasure, desire, joy or fear, sorrow, pain, nausea</a:t>
                      </a:r>
                    </a:p>
                  </a:txBody>
                  <a:tcPr marL="94615" marR="94615" marT="0" marB="0" anchor="ctr">
                    <a:solidFill>
                      <a:srgbClr val="D2FED3"/>
                    </a:solidFill>
                  </a:tcPr>
                </a:tc>
                <a:tc>
                  <a:txBody>
                    <a:bodyPr/>
                    <a:lstStyle/>
                    <a:p>
                      <a:pPr algn="ctr">
                        <a:lnSpc>
                          <a:spcPct val="107000"/>
                        </a:lnSpc>
                        <a:spcBef>
                          <a:spcPts val="545"/>
                        </a:spcBef>
                      </a:pPr>
                      <a:r>
                        <a:rPr lang="en-US" sz="1800" b="1" spc="-15" dirty="0">
                          <a:solidFill>
                            <a:schemeClr val="bg1"/>
                          </a:solidFill>
                          <a:effectLst/>
                          <a:latin typeface="+mn-lt"/>
                        </a:rPr>
                        <a:t>Wanting to escape, flee, or die</a:t>
                      </a:r>
                    </a:p>
                    <a:p>
                      <a:pPr algn="ctr">
                        <a:lnSpc>
                          <a:spcPct val="107000"/>
                        </a:lnSpc>
                        <a:spcBef>
                          <a:spcPts val="600"/>
                        </a:spcBef>
                        <a:spcAft>
                          <a:spcPts val="270"/>
                        </a:spcAft>
                      </a:pPr>
                      <a:r>
                        <a:rPr lang="en-US" sz="1800" spc="-15" dirty="0">
                          <a:solidFill>
                            <a:schemeClr val="bg1"/>
                          </a:solidFill>
                          <a:effectLst/>
                          <a:latin typeface="+mn-lt"/>
                        </a:rPr>
                        <a:t>Feeling that it is unbearable</a:t>
                      </a:r>
                    </a:p>
                  </a:txBody>
                  <a:tcPr marL="94615" marR="94615" marT="0" marB="0" anchor="ctr">
                    <a:solidFill>
                      <a:srgbClr val="FF0000"/>
                    </a:solidFill>
                  </a:tcPr>
                </a:tc>
                <a:extLst>
                  <a:ext uri="{0D108BD9-81ED-4DB2-BD59-A6C34878D82A}">
                    <a16:rowId xmlns:a16="http://schemas.microsoft.com/office/drawing/2014/main" val="1016982003"/>
                  </a:ext>
                </a:extLst>
              </a:tr>
              <a:tr h="1432810">
                <a:tc>
                  <a:txBody>
                    <a:bodyPr/>
                    <a:lstStyle/>
                    <a:p>
                      <a:pPr algn="l">
                        <a:defRPr sz="1200">
                          <a:latin typeface="Calibri"/>
                        </a:defRPr>
                      </a:pPr>
                      <a:r>
                        <a:rPr lang="nb-NO" sz="1800" b="1" spc="-15" dirty="0">
                          <a:effectLst/>
                        </a:rPr>
                        <a:t> </a:t>
                      </a:r>
                      <a:r>
                        <a:rPr lang="nb-NO" sz="1800" b="1" dirty="0"/>
                        <a:t>OUTWARD-DIRECTED</a:t>
                      </a:r>
                    </a:p>
                  </a:txBody>
                  <a:tcPr marL="94615" marR="94615" marT="0" marB="0" anchor="ctr">
                    <a:solidFill>
                      <a:srgbClr val="F6F8FC"/>
                    </a:solidFill>
                  </a:tcPr>
                </a:tc>
                <a:tc>
                  <a:txBody>
                    <a:bodyPr/>
                    <a:lstStyle/>
                    <a:p>
                      <a:pPr algn="ctr">
                        <a:defRPr sz="1200"/>
                      </a:pPr>
                      <a:r>
                        <a:rPr lang="en-US" sz="1800" b="1" dirty="0"/>
                        <a:t>Giving of oneself without demanding anything in return</a:t>
                      </a:r>
                    </a:p>
                    <a:p>
                      <a:pPr algn="ctr">
                        <a:spcBef>
                          <a:spcPts val="600"/>
                        </a:spcBef>
                      </a:pPr>
                      <a:r>
                        <a:rPr lang="en-US" dirty="0"/>
                        <a:t>Feeling creativity, love, willingness to care</a:t>
                      </a:r>
                    </a:p>
                  </a:txBody>
                  <a:tcPr marL="94615" marR="94615" marT="0" marB="0" anchor="ctr">
                    <a:solidFill>
                      <a:srgbClr val="D2FED3"/>
                    </a:solidFill>
                  </a:tcPr>
                </a:tc>
                <a:tc>
                  <a:txBody>
                    <a:bodyPr/>
                    <a:lstStyle/>
                    <a:p>
                      <a:pPr algn="ctr">
                        <a:lnSpc>
                          <a:spcPct val="107000"/>
                        </a:lnSpc>
                        <a:spcBef>
                          <a:spcPts val="545"/>
                        </a:spcBef>
                      </a:pPr>
                      <a:r>
                        <a:rPr lang="en-US" sz="1800" b="1" spc="-15" dirty="0">
                          <a:solidFill>
                            <a:schemeClr val="bg1"/>
                          </a:solidFill>
                          <a:effectLst/>
                        </a:rPr>
                        <a:t>Wanting to remove, </a:t>
                      </a:r>
                      <a:br>
                        <a:rPr lang="en-US" sz="1800" b="1" spc="-15" dirty="0">
                          <a:solidFill>
                            <a:schemeClr val="bg1"/>
                          </a:solidFill>
                          <a:effectLst/>
                        </a:rPr>
                      </a:br>
                      <a:r>
                        <a:rPr lang="en-US" sz="1800" b="1" spc="-15" dirty="0">
                          <a:solidFill>
                            <a:schemeClr val="bg1"/>
                          </a:solidFill>
                          <a:effectLst/>
                        </a:rPr>
                        <a:t>destroy, or kill</a:t>
                      </a:r>
                    </a:p>
                    <a:p>
                      <a:pPr algn="ctr">
                        <a:lnSpc>
                          <a:spcPct val="107000"/>
                        </a:lnSpc>
                        <a:spcBef>
                          <a:spcPts val="600"/>
                        </a:spcBef>
                        <a:spcAft>
                          <a:spcPts val="270"/>
                        </a:spcAft>
                      </a:pPr>
                      <a:r>
                        <a:rPr lang="nb-NO" sz="1800" spc="-15" dirty="0">
                          <a:solidFill>
                            <a:schemeClr val="bg1"/>
                          </a:solidFill>
                          <a:effectLst/>
                        </a:rPr>
                        <a:t>Feeling anger, rage, </a:t>
                      </a:r>
                      <a:r>
                        <a:rPr lang="nb-NO" sz="1800" spc="-15" dirty="0" err="1">
                          <a:solidFill>
                            <a:schemeClr val="bg1"/>
                          </a:solidFill>
                          <a:effectLst/>
                        </a:rPr>
                        <a:t>hatred</a:t>
                      </a:r>
                      <a:endParaRPr lang="nb-NO" sz="1800" spc="-15" dirty="0">
                        <a:solidFill>
                          <a:schemeClr val="bg1"/>
                        </a:solidFill>
                        <a:effectLst/>
                      </a:endParaRPr>
                    </a:p>
                  </a:txBody>
                  <a:tcPr marL="94615" marR="94615" marT="0" marB="0" anchor="ctr">
                    <a:solidFill>
                      <a:srgbClr val="FF0000"/>
                    </a:solidFill>
                  </a:tcPr>
                </a:tc>
                <a:extLst>
                  <a:ext uri="{0D108BD9-81ED-4DB2-BD59-A6C34878D82A}">
                    <a16:rowId xmlns:a16="http://schemas.microsoft.com/office/drawing/2014/main" val="3089454230"/>
                  </a:ext>
                </a:extLst>
              </a:tr>
            </a:tbl>
          </a:graphicData>
        </a:graphic>
      </p:graphicFrame>
      <p:sp>
        <p:nvSpPr>
          <p:cNvPr id="3" name="Rectangle 1">
            <a:extLst>
              <a:ext uri="{FF2B5EF4-FFF2-40B4-BE49-F238E27FC236}">
                <a16:creationId xmlns:a16="http://schemas.microsoft.com/office/drawing/2014/main" id="{9A2C2FB4-D7EF-58D5-0D64-A15A50E7AD35}"/>
              </a:ext>
            </a:extLst>
          </p:cNvPr>
          <p:cNvSpPr>
            <a:spLocks noChangeArrowheads="1"/>
          </p:cNvSpPr>
          <p:nvPr/>
        </p:nvSpPr>
        <p:spPr bwMode="auto">
          <a:xfrm>
            <a:off x="749147" y="5851762"/>
            <a:ext cx="7359267" cy="646331"/>
          </a:xfrm>
          <a:prstGeom prst="rect">
            <a:avLst/>
          </a:prstGeom>
          <a:solidFill>
            <a:srgbClr val="D2FED3"/>
          </a:solidFill>
          <a:ln>
            <a:noFill/>
          </a:ln>
          <a:effectLst/>
        </p:spPr>
        <p:txBody>
          <a:bodyPr vert="horz" wrap="square" lIns="91440" tIns="45720" rIns="91440" bIns="45720" numCol="1" anchor="ctr" anchorCtr="0" compatLnSpc="1">
            <a:prstTxWarp prst="textNoShape">
              <a:avLst/>
            </a:prstTxWarp>
            <a:spAutoFit/>
          </a:bodyPr>
          <a:lstStyle/>
          <a:p>
            <a:pPr lvl="0" algn="just" defTabSz="914400" eaLnBrk="0" fontAlgn="base" hangingPunct="0">
              <a:spcBef>
                <a:spcPct val="0"/>
              </a:spcBef>
              <a:spcAft>
                <a:spcPct val="0"/>
              </a:spcAft>
            </a:pPr>
            <a:r>
              <a:rPr lang="en-US" altLang="nb-NO" dirty="0">
                <a:ea typeface="Times New Roman" panose="02020603050405020304" pitchFamily="18" charset="0"/>
                <a:cs typeface="Times New Roman" panose="02020603050405020304" pitchFamily="18" charset="0"/>
              </a:rPr>
              <a:t>Beneath positive life energy there is always </a:t>
            </a:r>
            <a:r>
              <a:rPr lang="en-US" altLang="nb-NO" dirty="0">
                <a:solidFill>
                  <a:srgbClr val="00B050"/>
                </a:solidFill>
                <a:ea typeface="Times New Roman" panose="02020603050405020304" pitchFamily="18" charset="0"/>
                <a:cs typeface="Times New Roman" panose="02020603050405020304" pitchFamily="18" charset="0"/>
              </a:rPr>
              <a:t>security, trust and a willingness to care</a:t>
            </a:r>
            <a:r>
              <a:rPr lang="en-US" altLang="nb-NO" dirty="0">
                <a:ea typeface="Times New Roman" panose="02020603050405020304" pitchFamily="18" charset="0"/>
                <a:cs typeface="Times New Roman" panose="02020603050405020304" pitchFamily="18" charset="0"/>
              </a:rPr>
              <a:t>, which results in accepting ourselves and others as we really are.</a:t>
            </a:r>
            <a:endParaRPr kumimoji="0" lang="nb-NO" altLang="nb-NO" sz="2400" b="0" i="0" u="none" strike="noStrike" cap="none" normalizeH="0" baseline="0" dirty="0">
              <a:ln>
                <a:noFill/>
              </a:ln>
              <a:solidFill>
                <a:schemeClr val="tx1"/>
              </a:solidFill>
              <a:effectLst/>
            </a:endParaRPr>
          </a:p>
        </p:txBody>
      </p:sp>
      <p:sp>
        <p:nvSpPr>
          <p:cNvPr id="5" name="TekstSylinder 4">
            <a:extLst>
              <a:ext uri="{FF2B5EF4-FFF2-40B4-BE49-F238E27FC236}">
                <a16:creationId xmlns:a16="http://schemas.microsoft.com/office/drawing/2014/main" id="{2F60B52E-2107-48D8-2A92-29F20310ECC1}"/>
              </a:ext>
            </a:extLst>
          </p:cNvPr>
          <p:cNvSpPr txBox="1"/>
          <p:nvPr/>
        </p:nvSpPr>
        <p:spPr>
          <a:xfrm>
            <a:off x="869523" y="998227"/>
            <a:ext cx="7367164" cy="461665"/>
          </a:xfrm>
          <a:prstGeom prst="rect">
            <a:avLst/>
          </a:prstGeom>
          <a:noFill/>
        </p:spPr>
        <p:txBody>
          <a:bodyPr wrap="square">
            <a:spAutoFit/>
          </a:bodyPr>
          <a:lstStyle>
            <a:defPPr>
              <a:defRPr lang="en-US"/>
            </a:defPPr>
            <a:lvl1pPr algn="ctr">
              <a:defRPr sz="2400" b="1" kern="0">
                <a:latin typeface="Arial" panose="020B0604020202020204" pitchFamily="34" charset="0"/>
              </a:defRPr>
            </a:lvl1pPr>
          </a:lstStyle>
          <a:p>
            <a:r>
              <a:rPr lang="en-US" dirty="0"/>
              <a:t>The expressions of life energy (the self)</a:t>
            </a:r>
            <a:endParaRPr lang="nb-NO" dirty="0"/>
          </a:p>
        </p:txBody>
      </p:sp>
      <p:sp>
        <p:nvSpPr>
          <p:cNvPr id="7" name="TekstSylinder 6">
            <a:extLst>
              <a:ext uri="{FF2B5EF4-FFF2-40B4-BE49-F238E27FC236}">
                <a16:creationId xmlns:a16="http://schemas.microsoft.com/office/drawing/2014/main" id="{E4D9EA2C-A0BE-7A91-0924-4A75D41CC720}"/>
              </a:ext>
            </a:extLst>
          </p:cNvPr>
          <p:cNvSpPr txBox="1"/>
          <p:nvPr/>
        </p:nvSpPr>
        <p:spPr>
          <a:xfrm>
            <a:off x="143219" y="187550"/>
            <a:ext cx="8857562" cy="584775"/>
          </a:xfrm>
          <a:prstGeom prst="rect">
            <a:avLst/>
          </a:prstGeom>
          <a:noFill/>
        </p:spPr>
        <p:txBody>
          <a:bodyPr wrap="square" rtlCol="0">
            <a:spAutoFit/>
          </a:bodyPr>
          <a:lstStyle/>
          <a:p>
            <a:pPr algn="ctr"/>
            <a:r>
              <a:rPr lang="en-US" sz="3200" kern="0" dirty="0">
                <a:solidFill>
                  <a:srgbClr val="C00000"/>
                </a:solidFill>
                <a:latin typeface="Arial" panose="020B0604020202020204" pitchFamily="34" charset="0"/>
              </a:rPr>
              <a:t>Recognizing different forms of life energy</a:t>
            </a:r>
            <a:endParaRPr lang="nb-NO" sz="3200" kern="0" dirty="0">
              <a:solidFill>
                <a:srgbClr val="C00000"/>
              </a:solidFill>
              <a:latin typeface="Arial" panose="020B0604020202020204" pitchFamily="34" charset="0"/>
            </a:endParaRPr>
          </a:p>
        </p:txBody>
      </p:sp>
    </p:spTree>
    <p:extLst>
      <p:ext uri="{BB962C8B-B14F-4D97-AF65-F5344CB8AC3E}">
        <p14:creationId xmlns:p14="http://schemas.microsoft.com/office/powerpoint/2010/main" val="7647969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53BA3884-ACCE-9478-D418-5E36550D4B51}"/>
              </a:ext>
            </a:extLst>
          </p:cNvPr>
          <p:cNvSpPr txBox="1"/>
          <p:nvPr/>
        </p:nvSpPr>
        <p:spPr>
          <a:xfrm>
            <a:off x="375438" y="2532508"/>
            <a:ext cx="8088173" cy="3093154"/>
          </a:xfrm>
          <a:prstGeom prst="rect">
            <a:avLst/>
          </a:prstGeom>
          <a:noFill/>
        </p:spPr>
        <p:txBody>
          <a:bodyPr wrap="square" rtlCol="0">
            <a:spAutoFit/>
          </a:bodyPr>
          <a:lstStyle/>
          <a:p>
            <a:pPr marL="285750" indent="-285750">
              <a:buFont typeface="Wingdings" panose="05000000000000000000" pitchFamily="2" charset="2"/>
              <a:buChar char="è"/>
            </a:pPr>
            <a:r>
              <a:rPr lang="en-US" sz="2000" b="1" dirty="0">
                <a:sym typeface="Wingdings" panose="05000000000000000000" pitchFamily="2" charset="2"/>
              </a:rPr>
              <a:t>First you have to figure out where the new path is going to go</a:t>
            </a:r>
          </a:p>
          <a:p>
            <a:pPr marL="285750" indent="-285750">
              <a:buFont typeface="Wingdings" panose="05000000000000000000" pitchFamily="2" charset="2"/>
              <a:buChar char="è"/>
            </a:pPr>
            <a:endParaRPr lang="en-US" sz="2000" b="1" dirty="0">
              <a:sym typeface="Wingdings" panose="05000000000000000000" pitchFamily="2" charset="2"/>
            </a:endParaRPr>
          </a:p>
          <a:p>
            <a:endParaRPr lang="en-US" sz="2000" b="1" dirty="0">
              <a:sym typeface="Wingdings" panose="05000000000000000000" pitchFamily="2" charset="2"/>
            </a:endParaRPr>
          </a:p>
          <a:p>
            <a:pPr marL="285750" indent="-285750">
              <a:spcBef>
                <a:spcPts val="600"/>
              </a:spcBef>
              <a:buFont typeface="Wingdings" panose="05000000000000000000" pitchFamily="2" charset="2"/>
              <a:buChar char="è"/>
            </a:pPr>
            <a:r>
              <a:rPr lang="en-US" sz="2000" b="1" dirty="0">
                <a:sym typeface="Wingdings" panose="05000000000000000000" pitchFamily="2" charset="2"/>
              </a:rPr>
              <a:t>Then you have to make the path and step and step to make it a path</a:t>
            </a:r>
          </a:p>
          <a:p>
            <a:pPr marL="285750" indent="-285750">
              <a:buFont typeface="Wingdings" panose="05000000000000000000" pitchFamily="2" charset="2"/>
              <a:buChar char="è"/>
            </a:pPr>
            <a:endParaRPr lang="en-US" sz="2000" b="1" dirty="0">
              <a:sym typeface="Wingdings" panose="05000000000000000000" pitchFamily="2" charset="2"/>
            </a:endParaRPr>
          </a:p>
          <a:p>
            <a:endParaRPr lang="en-US" sz="2000" b="1" dirty="0">
              <a:sym typeface="Wingdings" panose="05000000000000000000" pitchFamily="2" charset="2"/>
            </a:endParaRPr>
          </a:p>
          <a:p>
            <a:pPr marL="285750" indent="-285750">
              <a:spcBef>
                <a:spcPts val="600"/>
              </a:spcBef>
              <a:buFont typeface="Wingdings" panose="05000000000000000000" pitchFamily="2" charset="2"/>
              <a:buChar char="è"/>
            </a:pPr>
            <a:r>
              <a:rPr lang="en-US" sz="2000" b="1" dirty="0">
                <a:sym typeface="Wingdings" panose="05000000000000000000" pitchFamily="2" charset="2"/>
              </a:rPr>
              <a:t>Then the old path slowly grows back because you don't use it</a:t>
            </a:r>
          </a:p>
          <a:p>
            <a:endParaRPr lang="en-US" sz="2000" b="1" dirty="0">
              <a:sym typeface="Wingdings" panose="05000000000000000000" pitchFamily="2" charset="2"/>
            </a:endParaRPr>
          </a:p>
          <a:p>
            <a:pPr marL="285750" indent="-285750">
              <a:spcBef>
                <a:spcPts val="600"/>
              </a:spcBef>
              <a:buFont typeface="Wingdings" panose="05000000000000000000" pitchFamily="2" charset="2"/>
              <a:buChar char="è"/>
            </a:pPr>
            <a:r>
              <a:rPr lang="en-US" sz="2000" b="1" dirty="0">
                <a:sym typeface="Wingdings" panose="05000000000000000000" pitchFamily="2" charset="2"/>
              </a:rPr>
              <a:t>…. And finally the new path has become easy to walk</a:t>
            </a:r>
            <a:endParaRPr lang="nb-NO" sz="2000" dirty="0"/>
          </a:p>
        </p:txBody>
      </p:sp>
      <p:sp>
        <p:nvSpPr>
          <p:cNvPr id="2" name="Plassholder for lysbildenummer 1">
            <a:extLst>
              <a:ext uri="{FF2B5EF4-FFF2-40B4-BE49-F238E27FC236}">
                <a16:creationId xmlns:a16="http://schemas.microsoft.com/office/drawing/2014/main" id="{87EE89FA-A138-780E-EC9A-8260D33A2A7E}"/>
              </a:ext>
            </a:extLst>
          </p:cNvPr>
          <p:cNvSpPr>
            <a:spLocks noGrp="1"/>
          </p:cNvSpPr>
          <p:nvPr>
            <p:ph type="sldNum" sz="quarter" idx="12"/>
          </p:nvPr>
        </p:nvSpPr>
        <p:spPr>
          <a:xfrm>
            <a:off x="6457950" y="5890073"/>
            <a:ext cx="2057400" cy="365125"/>
          </a:xfrm>
        </p:spPr>
        <p:txBody>
          <a:bodyPr/>
          <a:lstStyle/>
          <a:p>
            <a:fld id="{CD4B10EB-5889-4CB3-982E-38A74B47C7AC}" type="slidenum">
              <a:rPr lang="nb-NO" smtClean="0"/>
              <a:t>24</a:t>
            </a:fld>
            <a:endParaRPr lang="nb-NO" dirty="0"/>
          </a:p>
        </p:txBody>
      </p:sp>
      <p:pic>
        <p:nvPicPr>
          <p:cNvPr id="1026" name="Picture 2" descr="Eduardo Calixto on X: &quot;Tener un cerebro inteligente: tiene MENOS conexiones  neuronales en la corteza cerebral, pero son MÁS EFICIENTES que las del  resto, resuelven más rápido los problemas, más inteligencia garantiza">
            <a:extLst>
              <a:ext uri="{FF2B5EF4-FFF2-40B4-BE49-F238E27FC236}">
                <a16:creationId xmlns:a16="http://schemas.microsoft.com/office/drawing/2014/main" id="{F94403E8-DF15-20B8-A1B4-B4BFB9D7B7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693" r="5583" b="4559"/>
          <a:stretch/>
        </p:blipFill>
        <p:spPr bwMode="auto">
          <a:xfrm>
            <a:off x="6457950" y="265613"/>
            <a:ext cx="2303704" cy="2106706"/>
          </a:xfrm>
          <a:prstGeom prst="rect">
            <a:avLst/>
          </a:prstGeom>
          <a:noFill/>
          <a:extLst>
            <a:ext uri="{909E8E84-426E-40DD-AFC4-6F175D3DCCD1}">
              <a14:hiddenFill xmlns:a14="http://schemas.microsoft.com/office/drawing/2010/main">
                <a:solidFill>
                  <a:srgbClr val="FFFFFF"/>
                </a:solidFill>
              </a14:hiddenFill>
            </a:ext>
          </a:extLst>
        </p:spPr>
      </p:pic>
      <p:sp>
        <p:nvSpPr>
          <p:cNvPr id="5" name="TekstSylinder 4">
            <a:extLst>
              <a:ext uri="{FF2B5EF4-FFF2-40B4-BE49-F238E27FC236}">
                <a16:creationId xmlns:a16="http://schemas.microsoft.com/office/drawing/2014/main" id="{6359167D-A69D-A81B-533D-3B0CF300553C}"/>
              </a:ext>
            </a:extLst>
          </p:cNvPr>
          <p:cNvSpPr txBox="1"/>
          <p:nvPr/>
        </p:nvSpPr>
        <p:spPr>
          <a:xfrm>
            <a:off x="683047" y="1318966"/>
            <a:ext cx="5377094" cy="1015663"/>
          </a:xfrm>
          <a:prstGeom prst="rect">
            <a:avLst/>
          </a:prstGeom>
          <a:solidFill>
            <a:srgbClr val="FFFFCC"/>
          </a:solidFill>
        </p:spPr>
        <p:txBody>
          <a:bodyPr wrap="square" rtlCol="0">
            <a:spAutoFit/>
          </a:bodyPr>
          <a:lstStyle/>
          <a:p>
            <a:pPr algn="ctr"/>
            <a:r>
              <a:rPr lang="en-US" sz="2000" dirty="0"/>
              <a:t>What we do in practice is creating new, well-functioning brain pathways and letting old, inappropriate brain pathways weaken and die out.</a:t>
            </a:r>
            <a:endParaRPr lang="nb-NO" dirty="0"/>
          </a:p>
        </p:txBody>
      </p:sp>
      <p:sp>
        <p:nvSpPr>
          <p:cNvPr id="9" name="TekstSylinder 8">
            <a:extLst>
              <a:ext uri="{FF2B5EF4-FFF2-40B4-BE49-F238E27FC236}">
                <a16:creationId xmlns:a16="http://schemas.microsoft.com/office/drawing/2014/main" id="{7DAF0F24-2DA1-7DCC-0AA8-6D875D7BBE62}"/>
              </a:ext>
            </a:extLst>
          </p:cNvPr>
          <p:cNvSpPr txBox="1"/>
          <p:nvPr/>
        </p:nvSpPr>
        <p:spPr>
          <a:xfrm>
            <a:off x="2209032" y="5993659"/>
            <a:ext cx="4248918" cy="677108"/>
          </a:xfrm>
          <a:prstGeom prst="rect">
            <a:avLst/>
          </a:prstGeom>
          <a:solidFill>
            <a:srgbClr val="FFFFCC"/>
          </a:solidFill>
          <a:ln>
            <a:solidFill>
              <a:schemeClr val="tx1"/>
            </a:solidFill>
          </a:ln>
        </p:spPr>
        <p:txBody>
          <a:bodyPr wrap="square" rtlCol="0">
            <a:spAutoFit/>
          </a:bodyPr>
          <a:lstStyle/>
          <a:p>
            <a:pPr algn="ctr"/>
            <a:r>
              <a:rPr lang="en-US" sz="2000" b="1" dirty="0"/>
              <a:t>Free course: Life guidance for our time</a:t>
            </a:r>
            <a:r>
              <a:rPr lang="nb-NO" sz="2000" b="1" dirty="0"/>
              <a:t> </a:t>
            </a:r>
          </a:p>
          <a:p>
            <a:pPr algn="ctr"/>
            <a:r>
              <a:rPr lang="nb-NO" b="1" dirty="0">
                <a:solidFill>
                  <a:srgbClr val="FF0000"/>
                </a:solidFill>
                <a:hlinkClick r:id="rId3">
                  <a:extLst>
                    <a:ext uri="{A12FA001-AC4F-418D-AE19-62706E023703}">
                      <ahyp:hlinkClr xmlns:ahyp="http://schemas.microsoft.com/office/drawing/2018/hyperlinkcolor" val="tx"/>
                    </a:ext>
                  </a:extLst>
                </a:hlinkClick>
              </a:rPr>
              <a:t>hjerterommet.no/livsveiledning/</a:t>
            </a:r>
            <a:r>
              <a:rPr lang="nb-NO" b="1" dirty="0">
                <a:solidFill>
                  <a:srgbClr val="FF0000"/>
                </a:solidFill>
              </a:rPr>
              <a:t> </a:t>
            </a:r>
          </a:p>
        </p:txBody>
      </p:sp>
      <p:sp>
        <p:nvSpPr>
          <p:cNvPr id="7" name="TekstSylinder 6">
            <a:extLst>
              <a:ext uri="{FF2B5EF4-FFF2-40B4-BE49-F238E27FC236}">
                <a16:creationId xmlns:a16="http://schemas.microsoft.com/office/drawing/2014/main" id="{BADAB761-C5DC-85A7-1AFE-627C90F91E17}"/>
              </a:ext>
            </a:extLst>
          </p:cNvPr>
          <p:cNvSpPr txBox="1"/>
          <p:nvPr/>
        </p:nvSpPr>
        <p:spPr>
          <a:xfrm>
            <a:off x="680389" y="2843085"/>
            <a:ext cx="8177176" cy="3046988"/>
          </a:xfrm>
          <a:prstGeom prst="rect">
            <a:avLst/>
          </a:prstGeom>
          <a:noFill/>
        </p:spPr>
        <p:txBody>
          <a:bodyPr wrap="square" rtlCol="0">
            <a:spAutoFit/>
          </a:bodyPr>
          <a:lstStyle/>
          <a:p>
            <a:r>
              <a:rPr lang="en-US" sz="2000" dirty="0"/>
              <a:t>= Finding a good way of being or a good alternative to the undesirable, e.g. always being in the tolerance window.</a:t>
            </a:r>
            <a:endParaRPr lang="en-US" sz="2400" dirty="0"/>
          </a:p>
          <a:p>
            <a:endParaRPr lang="en-US" sz="2400" dirty="0"/>
          </a:p>
          <a:p>
            <a:r>
              <a:rPr lang="en-US" sz="2000" dirty="0"/>
              <a:t>= Practicing and practicing being in the tolerance window and practicing </a:t>
            </a:r>
            <a:r>
              <a:rPr lang="en-US" sz="2000"/>
              <a:t>the core </a:t>
            </a:r>
            <a:r>
              <a:rPr lang="en-US" sz="2000" dirty="0"/>
              <a:t>star. </a:t>
            </a:r>
          </a:p>
          <a:p>
            <a:endParaRPr lang="en-US" sz="2400" dirty="0"/>
          </a:p>
          <a:p>
            <a:r>
              <a:rPr lang="en-US" sz="2000" dirty="0"/>
              <a:t>= you no longer fall into the old pattern and become emotional.</a:t>
            </a:r>
          </a:p>
          <a:p>
            <a:endParaRPr lang="en-US" sz="2400" dirty="0"/>
          </a:p>
          <a:p>
            <a:r>
              <a:rPr lang="en-US" sz="2000" dirty="0"/>
              <a:t>= the new and better has become automated, being in the tolerance window.</a:t>
            </a:r>
            <a:endParaRPr lang="nb-NO" sz="2000" dirty="0"/>
          </a:p>
        </p:txBody>
      </p:sp>
      <p:sp>
        <p:nvSpPr>
          <p:cNvPr id="8" name="TekstSylinder 7">
            <a:extLst>
              <a:ext uri="{FF2B5EF4-FFF2-40B4-BE49-F238E27FC236}">
                <a16:creationId xmlns:a16="http://schemas.microsoft.com/office/drawing/2014/main" id="{D22B31F1-804E-1557-DAAC-8E10AE104F6A}"/>
              </a:ext>
            </a:extLst>
          </p:cNvPr>
          <p:cNvSpPr txBox="1"/>
          <p:nvPr/>
        </p:nvSpPr>
        <p:spPr>
          <a:xfrm>
            <a:off x="375438" y="95496"/>
            <a:ext cx="5684703" cy="1077218"/>
          </a:xfrm>
          <a:prstGeom prst="rect">
            <a:avLst/>
          </a:prstGeom>
          <a:noFill/>
        </p:spPr>
        <p:txBody>
          <a:bodyPr wrap="square">
            <a:spAutoFit/>
          </a:bodyPr>
          <a:lstStyle/>
          <a:p>
            <a:pPr algn="ctr"/>
            <a:r>
              <a:rPr lang="en-US" sz="3200" dirty="0">
                <a:solidFill>
                  <a:srgbClr val="C00000"/>
                </a:solidFill>
              </a:rPr>
              <a:t>Self-development is like making a new path in the forest.</a:t>
            </a:r>
            <a:endParaRPr lang="nb-NO" sz="3200" dirty="0">
              <a:solidFill>
                <a:srgbClr val="C00000"/>
              </a:solidFill>
            </a:endParaRPr>
          </a:p>
        </p:txBody>
      </p:sp>
    </p:spTree>
    <p:extLst>
      <p:ext uri="{BB962C8B-B14F-4D97-AF65-F5344CB8AC3E}">
        <p14:creationId xmlns:p14="http://schemas.microsoft.com/office/powerpoint/2010/main" val="17791439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7EA1E660-DA21-04DD-3A30-D8E4140CF15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8091" y="3054483"/>
            <a:ext cx="2576636" cy="3638210"/>
          </a:xfrm>
          <a:prstGeom prst="rect">
            <a:avLst/>
          </a:prstGeom>
        </p:spPr>
      </p:pic>
      <p:sp>
        <p:nvSpPr>
          <p:cNvPr id="7" name="TekstSylinder 6">
            <a:extLst>
              <a:ext uri="{FF2B5EF4-FFF2-40B4-BE49-F238E27FC236}">
                <a16:creationId xmlns:a16="http://schemas.microsoft.com/office/drawing/2014/main" id="{6B9378C9-23B2-6522-56BF-55BBEFF44D1D}"/>
              </a:ext>
            </a:extLst>
          </p:cNvPr>
          <p:cNvSpPr txBox="1"/>
          <p:nvPr/>
        </p:nvSpPr>
        <p:spPr>
          <a:xfrm>
            <a:off x="282969" y="1563989"/>
            <a:ext cx="2781758" cy="1200329"/>
          </a:xfrm>
          <a:prstGeom prst="rect">
            <a:avLst/>
          </a:prstGeom>
          <a:noFill/>
        </p:spPr>
        <p:txBody>
          <a:bodyPr wrap="square" rtlCol="0">
            <a:spAutoFit/>
          </a:bodyPr>
          <a:lstStyle/>
          <a:p>
            <a:pPr algn="ctr"/>
            <a:r>
              <a:rPr lang="nb-NO" b="1" dirty="0" err="1"/>
              <a:t>Breaking</a:t>
            </a:r>
            <a:r>
              <a:rPr lang="nb-NO" b="1" dirty="0"/>
              <a:t> </a:t>
            </a:r>
            <a:r>
              <a:rPr lang="nb-NO" b="1" dirty="0" err="1"/>
              <a:t>the</a:t>
            </a:r>
            <a:r>
              <a:rPr lang="nb-NO" b="1" dirty="0"/>
              <a:t> Code </a:t>
            </a:r>
            <a:r>
              <a:rPr lang="nb-NO" b="1" dirty="0" err="1"/>
              <a:t>of</a:t>
            </a:r>
            <a:r>
              <a:rPr lang="nb-NO" b="1" dirty="0"/>
              <a:t> Life - </a:t>
            </a:r>
            <a:r>
              <a:rPr lang="nb-NO" sz="1800" b="1" dirty="0"/>
              <a:t>A </a:t>
            </a:r>
            <a:r>
              <a:rPr lang="nb-NO" sz="1800" b="1" dirty="0" err="1"/>
              <a:t>Path</a:t>
            </a:r>
            <a:r>
              <a:rPr lang="nb-NO" sz="1800" b="1" dirty="0"/>
              <a:t> to Good Lives, </a:t>
            </a:r>
            <a:r>
              <a:rPr lang="nb-NO" sz="1800" b="1" dirty="0" err="1"/>
              <a:t>Partnerships</a:t>
            </a:r>
            <a:r>
              <a:rPr lang="nb-NO" sz="1800" b="1" dirty="0"/>
              <a:t> and </a:t>
            </a:r>
            <a:r>
              <a:rPr lang="nb-NO" sz="1800" b="1" dirty="0" err="1"/>
              <a:t>Society</a:t>
            </a:r>
            <a:endParaRPr lang="nb-NO" sz="1800" b="1" dirty="0"/>
          </a:p>
          <a:p>
            <a:pPr algn="ctr"/>
            <a:r>
              <a:rPr lang="nb-NO" dirty="0"/>
              <a:t>A5 – 260 </a:t>
            </a:r>
            <a:r>
              <a:rPr lang="nb-NO" dirty="0" err="1"/>
              <a:t>pages</a:t>
            </a:r>
            <a:endParaRPr lang="nb-NO" dirty="0"/>
          </a:p>
        </p:txBody>
      </p:sp>
      <p:sp>
        <p:nvSpPr>
          <p:cNvPr id="10" name="TekstSylinder 9">
            <a:extLst>
              <a:ext uri="{FF2B5EF4-FFF2-40B4-BE49-F238E27FC236}">
                <a16:creationId xmlns:a16="http://schemas.microsoft.com/office/drawing/2014/main" id="{5B0807E7-574A-211F-280A-74C7223701C2}"/>
              </a:ext>
            </a:extLst>
          </p:cNvPr>
          <p:cNvSpPr txBox="1"/>
          <p:nvPr/>
        </p:nvSpPr>
        <p:spPr>
          <a:xfrm>
            <a:off x="1272260" y="180353"/>
            <a:ext cx="6344853" cy="584775"/>
          </a:xfrm>
          <a:prstGeom prst="rect">
            <a:avLst/>
          </a:prstGeom>
          <a:noFill/>
        </p:spPr>
        <p:txBody>
          <a:bodyPr wrap="square" rtlCol="0">
            <a:spAutoFit/>
          </a:bodyPr>
          <a:lstStyle/>
          <a:p>
            <a:pPr algn="ctr"/>
            <a:r>
              <a:rPr lang="nb-NO" sz="3200" kern="0" dirty="0">
                <a:solidFill>
                  <a:srgbClr val="C00000"/>
                </a:solidFill>
                <a:latin typeface="Arial" panose="020B0604020202020204" pitchFamily="34" charset="0"/>
              </a:rPr>
              <a:t>Book and </a:t>
            </a:r>
            <a:r>
              <a:rPr lang="nb-NO" sz="3200" kern="0" dirty="0" err="1">
                <a:solidFill>
                  <a:srgbClr val="C00000"/>
                </a:solidFill>
                <a:latin typeface="Arial" panose="020B0604020202020204" pitchFamily="34" charset="0"/>
              </a:rPr>
              <a:t>compendiums</a:t>
            </a:r>
            <a:endParaRPr lang="nb-NO" sz="3200" kern="0" dirty="0">
              <a:solidFill>
                <a:srgbClr val="C00000"/>
              </a:solidFill>
              <a:latin typeface="Arial" panose="020B0604020202020204" pitchFamily="34" charset="0"/>
            </a:endParaRPr>
          </a:p>
        </p:txBody>
      </p:sp>
      <p:sp>
        <p:nvSpPr>
          <p:cNvPr id="6" name="TekstSylinder 5">
            <a:extLst>
              <a:ext uri="{FF2B5EF4-FFF2-40B4-BE49-F238E27FC236}">
                <a16:creationId xmlns:a16="http://schemas.microsoft.com/office/drawing/2014/main" id="{37B4F511-F947-B1C3-4A98-E228983D30CA}"/>
              </a:ext>
            </a:extLst>
          </p:cNvPr>
          <p:cNvSpPr txBox="1"/>
          <p:nvPr/>
        </p:nvSpPr>
        <p:spPr>
          <a:xfrm>
            <a:off x="6426288" y="1683947"/>
            <a:ext cx="2241176" cy="1046440"/>
          </a:xfrm>
          <a:prstGeom prst="rect">
            <a:avLst/>
          </a:prstGeom>
          <a:noFill/>
        </p:spPr>
        <p:txBody>
          <a:bodyPr wrap="square" rtlCol="0">
            <a:spAutoFit/>
          </a:bodyPr>
          <a:lstStyle/>
          <a:p>
            <a:pPr algn="ctr"/>
            <a:r>
              <a:rPr lang="en-US" b="1" dirty="0"/>
              <a:t>Book 3: Leaving Low Energy Behind</a:t>
            </a:r>
            <a:endParaRPr lang="nb-NO" sz="1600" dirty="0"/>
          </a:p>
          <a:p>
            <a:pPr algn="ctr"/>
            <a:endParaRPr lang="nb-NO" sz="800" dirty="0"/>
          </a:p>
          <a:p>
            <a:pPr algn="ctr"/>
            <a:r>
              <a:rPr lang="nb-NO" dirty="0"/>
              <a:t>A4 – 98 </a:t>
            </a:r>
            <a:r>
              <a:rPr lang="nb-NO" dirty="0" err="1"/>
              <a:t>pages</a:t>
            </a:r>
            <a:endParaRPr lang="nb-NO" dirty="0"/>
          </a:p>
        </p:txBody>
      </p:sp>
      <p:graphicFrame>
        <p:nvGraphicFramePr>
          <p:cNvPr id="2" name="Objekt 1">
            <a:extLst>
              <a:ext uri="{FF2B5EF4-FFF2-40B4-BE49-F238E27FC236}">
                <a16:creationId xmlns:a16="http://schemas.microsoft.com/office/drawing/2014/main" id="{0165DEAE-0748-73E6-8B3C-7708203CDCA4}"/>
              </a:ext>
            </a:extLst>
          </p:cNvPr>
          <p:cNvGraphicFramePr>
            <a:graphicFrameLocks noChangeAspect="1"/>
          </p:cNvGraphicFramePr>
          <p:nvPr/>
        </p:nvGraphicFramePr>
        <p:xfrm>
          <a:off x="3398921" y="2955871"/>
          <a:ext cx="2478795" cy="3728387"/>
        </p:xfrm>
        <a:graphic>
          <a:graphicData uri="http://schemas.openxmlformats.org/presentationml/2006/ole">
            <mc:AlternateContent xmlns:mc="http://schemas.openxmlformats.org/markup-compatibility/2006">
              <mc:Choice xmlns:v="urn:schemas-microsoft-com:vml" Requires="v">
                <p:oleObj name="Document" r:id="rId3" imgW="6765117" imgH="10173961" progId="Word.Document.12">
                  <p:embed/>
                </p:oleObj>
              </mc:Choice>
              <mc:Fallback>
                <p:oleObj name="Document" r:id="rId3" imgW="6765117" imgH="10173961" progId="Word.Document.12">
                  <p:embed/>
                  <p:pic>
                    <p:nvPicPr>
                      <p:cNvPr id="2" name="Objekt 1">
                        <a:extLst>
                          <a:ext uri="{FF2B5EF4-FFF2-40B4-BE49-F238E27FC236}">
                            <a16:creationId xmlns:a16="http://schemas.microsoft.com/office/drawing/2014/main" id="{0165DEAE-0748-73E6-8B3C-7708203CDCA4}"/>
                          </a:ext>
                        </a:extLst>
                      </p:cNvPr>
                      <p:cNvPicPr/>
                      <p:nvPr/>
                    </p:nvPicPr>
                    <p:blipFill>
                      <a:blip r:embed="rId4"/>
                      <a:stretch>
                        <a:fillRect/>
                      </a:stretch>
                    </p:blipFill>
                    <p:spPr>
                      <a:xfrm>
                        <a:off x="3398921" y="2955871"/>
                        <a:ext cx="2478795" cy="3728387"/>
                      </a:xfrm>
                      <a:prstGeom prst="rect">
                        <a:avLst/>
                      </a:prstGeom>
                    </p:spPr>
                  </p:pic>
                </p:oleObj>
              </mc:Fallback>
            </mc:AlternateContent>
          </a:graphicData>
        </a:graphic>
      </p:graphicFrame>
      <p:sp>
        <p:nvSpPr>
          <p:cNvPr id="5" name="TekstSylinder 4">
            <a:extLst>
              <a:ext uri="{FF2B5EF4-FFF2-40B4-BE49-F238E27FC236}">
                <a16:creationId xmlns:a16="http://schemas.microsoft.com/office/drawing/2014/main" id="{ACC01800-E511-5EAA-4CEA-20F0CFDD3438}"/>
              </a:ext>
            </a:extLst>
          </p:cNvPr>
          <p:cNvSpPr txBox="1"/>
          <p:nvPr/>
        </p:nvSpPr>
        <p:spPr>
          <a:xfrm>
            <a:off x="3620107" y="1553574"/>
            <a:ext cx="2216688" cy="1200329"/>
          </a:xfrm>
          <a:prstGeom prst="rect">
            <a:avLst/>
          </a:prstGeom>
          <a:noFill/>
        </p:spPr>
        <p:txBody>
          <a:bodyPr wrap="square" rtlCol="0">
            <a:spAutoFit/>
          </a:bodyPr>
          <a:lstStyle/>
          <a:p>
            <a:pPr algn="ctr"/>
            <a:r>
              <a:rPr lang="en-US" b="1" dirty="0"/>
              <a:t>Book 2: Leaving Inappropriate Ego Patterns Behind</a:t>
            </a:r>
            <a:br>
              <a:rPr lang="en-US" b="1" dirty="0"/>
            </a:br>
            <a:r>
              <a:rPr lang="nb-NO" dirty="0"/>
              <a:t>A4 – 116 </a:t>
            </a:r>
            <a:r>
              <a:rPr lang="nb-NO" dirty="0" err="1"/>
              <a:t>pages</a:t>
            </a:r>
            <a:endParaRPr lang="nb-NO" dirty="0"/>
          </a:p>
        </p:txBody>
      </p:sp>
      <p:pic>
        <p:nvPicPr>
          <p:cNvPr id="12" name="Bilde 11">
            <a:extLst>
              <a:ext uri="{FF2B5EF4-FFF2-40B4-BE49-F238E27FC236}">
                <a16:creationId xmlns:a16="http://schemas.microsoft.com/office/drawing/2014/main" id="{60A74753-24E1-5BDA-F335-F4AF54F1C3BB}"/>
              </a:ext>
            </a:extLst>
          </p:cNvPr>
          <p:cNvPicPr>
            <a:picLocks noChangeAspect="1"/>
          </p:cNvPicPr>
          <p:nvPr/>
        </p:nvPicPr>
        <p:blipFill>
          <a:blip r:embed="rId5"/>
          <a:srcRect l="67530" t="20689" r="7959" b="15999"/>
          <a:stretch/>
        </p:blipFill>
        <p:spPr>
          <a:xfrm>
            <a:off x="6200454" y="2950171"/>
            <a:ext cx="2568973" cy="3428600"/>
          </a:xfrm>
          <a:prstGeom prst="rect">
            <a:avLst/>
          </a:prstGeom>
        </p:spPr>
      </p:pic>
      <p:sp>
        <p:nvSpPr>
          <p:cNvPr id="13" name="Rektangel: avrundede hjørner 12">
            <a:extLst>
              <a:ext uri="{FF2B5EF4-FFF2-40B4-BE49-F238E27FC236}">
                <a16:creationId xmlns:a16="http://schemas.microsoft.com/office/drawing/2014/main" id="{7C4EFF76-6AEE-6524-1145-80A5533440A7}"/>
              </a:ext>
            </a:extLst>
          </p:cNvPr>
          <p:cNvSpPr/>
          <p:nvPr/>
        </p:nvSpPr>
        <p:spPr>
          <a:xfrm>
            <a:off x="6307478" y="2963994"/>
            <a:ext cx="2478795" cy="3635114"/>
          </a:xfrm>
          <a:prstGeom prst="roundRect">
            <a:avLst>
              <a:gd name="adj" fmla="val 7334"/>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TekstSylinder 13">
            <a:extLst>
              <a:ext uri="{FF2B5EF4-FFF2-40B4-BE49-F238E27FC236}">
                <a16:creationId xmlns:a16="http://schemas.microsoft.com/office/drawing/2014/main" id="{725F8DD3-1021-AEF5-8F47-0566A85DE2A5}"/>
              </a:ext>
            </a:extLst>
          </p:cNvPr>
          <p:cNvSpPr txBox="1"/>
          <p:nvPr/>
        </p:nvSpPr>
        <p:spPr>
          <a:xfrm>
            <a:off x="2406336" y="778951"/>
            <a:ext cx="4644230" cy="646331"/>
          </a:xfrm>
          <a:prstGeom prst="rect">
            <a:avLst/>
          </a:prstGeom>
          <a:solidFill>
            <a:schemeClr val="accent6">
              <a:lumMod val="20000"/>
              <a:lumOff val="80000"/>
            </a:schemeClr>
          </a:solidFill>
        </p:spPr>
        <p:txBody>
          <a:bodyPr wrap="square" rtlCol="0">
            <a:spAutoFit/>
          </a:bodyPr>
          <a:lstStyle/>
          <a:p>
            <a:r>
              <a:rPr lang="en-GB" dirty="0"/>
              <a:t>Available as pdf-files in Norwegian, which you can use webtools to translate to your language</a:t>
            </a:r>
          </a:p>
        </p:txBody>
      </p:sp>
    </p:spTree>
    <p:extLst>
      <p:ext uri="{BB962C8B-B14F-4D97-AF65-F5344CB8AC3E}">
        <p14:creationId xmlns:p14="http://schemas.microsoft.com/office/powerpoint/2010/main" val="1011010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69378-AA85-6DA5-365B-02E726942FB5}"/>
            </a:ext>
          </a:extLst>
        </p:cNvPr>
        <p:cNvGrpSpPr/>
        <p:nvPr/>
      </p:nvGrpSpPr>
      <p:grpSpPr>
        <a:xfrm>
          <a:off x="0" y="0"/>
          <a:ext cx="0" cy="0"/>
          <a:chOff x="0" y="0"/>
          <a:chExt cx="0" cy="0"/>
        </a:xfrm>
      </p:grpSpPr>
      <p:grpSp>
        <p:nvGrpSpPr>
          <p:cNvPr id="24" name="Gruppe 23">
            <a:extLst>
              <a:ext uri="{FF2B5EF4-FFF2-40B4-BE49-F238E27FC236}">
                <a16:creationId xmlns:a16="http://schemas.microsoft.com/office/drawing/2014/main" id="{F280BC9E-E45A-1776-F8E0-3B6A423DF8FD}"/>
              </a:ext>
            </a:extLst>
          </p:cNvPr>
          <p:cNvGrpSpPr/>
          <p:nvPr/>
        </p:nvGrpSpPr>
        <p:grpSpPr>
          <a:xfrm>
            <a:off x="264405" y="2698025"/>
            <a:ext cx="2881892" cy="2902877"/>
            <a:chOff x="568712" y="1656827"/>
            <a:chExt cx="3228245" cy="3107901"/>
          </a:xfrm>
        </p:grpSpPr>
        <p:grpSp>
          <p:nvGrpSpPr>
            <p:cNvPr id="15" name="Gruppe 14">
              <a:extLst>
                <a:ext uri="{FF2B5EF4-FFF2-40B4-BE49-F238E27FC236}">
                  <a16:creationId xmlns:a16="http://schemas.microsoft.com/office/drawing/2014/main" id="{2B22C147-8BF5-3FA5-12F2-D432D6C1BED9}"/>
                </a:ext>
              </a:extLst>
            </p:cNvPr>
            <p:cNvGrpSpPr/>
            <p:nvPr/>
          </p:nvGrpSpPr>
          <p:grpSpPr>
            <a:xfrm>
              <a:off x="568712" y="1656827"/>
              <a:ext cx="3228245" cy="3107901"/>
              <a:chOff x="1218977" y="3178478"/>
              <a:chExt cx="3029638" cy="2809301"/>
            </a:xfrm>
          </p:grpSpPr>
          <p:sp>
            <p:nvSpPr>
              <p:cNvPr id="21" name="Ellipse 20">
                <a:extLst>
                  <a:ext uri="{FF2B5EF4-FFF2-40B4-BE49-F238E27FC236}">
                    <a16:creationId xmlns:a16="http://schemas.microsoft.com/office/drawing/2014/main" id="{97409171-F1B6-6CC2-DED2-B7B179CC22E2}"/>
                  </a:ext>
                </a:extLst>
              </p:cNvPr>
              <p:cNvSpPr/>
              <p:nvPr/>
            </p:nvSpPr>
            <p:spPr>
              <a:xfrm>
                <a:off x="1218977" y="3178478"/>
                <a:ext cx="3029638" cy="2809301"/>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2" name="Ellipse 21">
                <a:extLst>
                  <a:ext uri="{FF2B5EF4-FFF2-40B4-BE49-F238E27FC236}">
                    <a16:creationId xmlns:a16="http://schemas.microsoft.com/office/drawing/2014/main" id="{F50B7553-2116-33C7-84FA-79C5A9518186}"/>
                  </a:ext>
                </a:extLst>
              </p:cNvPr>
              <p:cNvSpPr/>
              <p:nvPr/>
            </p:nvSpPr>
            <p:spPr>
              <a:xfrm>
                <a:off x="1856781" y="3744356"/>
                <a:ext cx="1758109" cy="1696597"/>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3" name="Ellipse 22">
                <a:extLst>
                  <a:ext uri="{FF2B5EF4-FFF2-40B4-BE49-F238E27FC236}">
                    <a16:creationId xmlns:a16="http://schemas.microsoft.com/office/drawing/2014/main" id="{3CA92167-665E-24F8-E48B-397A0257E07A}"/>
                  </a:ext>
                </a:extLst>
              </p:cNvPr>
              <p:cNvSpPr/>
              <p:nvPr/>
            </p:nvSpPr>
            <p:spPr>
              <a:xfrm>
                <a:off x="2235945" y="4125355"/>
                <a:ext cx="1026405" cy="934597"/>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
          <p:nvSpPr>
            <p:cNvPr id="16" name="TekstSylinder 15">
              <a:extLst>
                <a:ext uri="{FF2B5EF4-FFF2-40B4-BE49-F238E27FC236}">
                  <a16:creationId xmlns:a16="http://schemas.microsoft.com/office/drawing/2014/main" id="{BAC03ACD-EEA9-297C-0FF8-AF6D8A7FEC22}"/>
                </a:ext>
              </a:extLst>
            </p:cNvPr>
            <p:cNvSpPr txBox="1"/>
            <p:nvPr/>
          </p:nvSpPr>
          <p:spPr>
            <a:xfrm>
              <a:off x="1281921" y="1861354"/>
              <a:ext cx="1873361" cy="362465"/>
            </a:xfrm>
            <a:prstGeom prst="rect">
              <a:avLst/>
            </a:prstGeom>
            <a:noFill/>
          </p:spPr>
          <p:txBody>
            <a:bodyPr wrap="square" rtlCol="0">
              <a:spAutoFit/>
            </a:bodyPr>
            <a:lstStyle/>
            <a:p>
              <a:pPr algn="ctr"/>
              <a:r>
                <a:rPr lang="nb-NO" sz="1600" b="1" dirty="0"/>
                <a:t>Positive mask</a:t>
              </a:r>
              <a:endParaRPr lang="nb-NO" sz="1600" dirty="0"/>
            </a:p>
          </p:txBody>
        </p:sp>
        <p:sp>
          <p:nvSpPr>
            <p:cNvPr id="17" name="TekstSylinder 16">
              <a:extLst>
                <a:ext uri="{FF2B5EF4-FFF2-40B4-BE49-F238E27FC236}">
                  <a16:creationId xmlns:a16="http://schemas.microsoft.com/office/drawing/2014/main" id="{91F663B5-5139-E5D6-4561-46E6BA293433}"/>
                </a:ext>
              </a:extLst>
            </p:cNvPr>
            <p:cNvSpPr txBox="1"/>
            <p:nvPr/>
          </p:nvSpPr>
          <p:spPr>
            <a:xfrm rot="20194422">
              <a:off x="1296933" y="2499088"/>
              <a:ext cx="1093691" cy="338554"/>
            </a:xfrm>
            <a:prstGeom prst="rect">
              <a:avLst/>
            </a:prstGeom>
            <a:noFill/>
          </p:spPr>
          <p:txBody>
            <a:bodyPr wrap="square" rtlCol="0">
              <a:spAutoFit/>
            </a:bodyPr>
            <a:lstStyle/>
            <a:p>
              <a:r>
                <a:rPr lang="nb-NO" sz="1600" b="1" dirty="0"/>
                <a:t>Negative</a:t>
              </a:r>
            </a:p>
          </p:txBody>
        </p:sp>
        <p:sp>
          <p:nvSpPr>
            <p:cNvPr id="18" name="TekstSylinder 17">
              <a:extLst>
                <a:ext uri="{FF2B5EF4-FFF2-40B4-BE49-F238E27FC236}">
                  <a16:creationId xmlns:a16="http://schemas.microsoft.com/office/drawing/2014/main" id="{774705BE-F3BF-5018-1040-988873D5D7CE}"/>
                </a:ext>
              </a:extLst>
            </p:cNvPr>
            <p:cNvSpPr txBox="1"/>
            <p:nvPr/>
          </p:nvSpPr>
          <p:spPr>
            <a:xfrm>
              <a:off x="1657458" y="2923029"/>
              <a:ext cx="1093690" cy="626076"/>
            </a:xfrm>
            <a:prstGeom prst="rect">
              <a:avLst/>
            </a:prstGeom>
            <a:noFill/>
          </p:spPr>
          <p:txBody>
            <a:bodyPr wrap="square" rtlCol="0">
              <a:spAutoFit/>
            </a:bodyPr>
            <a:lstStyle/>
            <a:p>
              <a:pPr algn="ctr"/>
              <a:r>
                <a:rPr lang="nb-NO" sz="1600" b="1" dirty="0" err="1"/>
                <a:t>Core</a:t>
              </a:r>
              <a:r>
                <a:rPr lang="nb-NO" sz="1600" b="1" dirty="0"/>
                <a:t>: Life </a:t>
              </a:r>
              <a:r>
                <a:rPr lang="nb-NO" sz="1600" b="1" dirty="0" err="1"/>
                <a:t>energy</a:t>
              </a:r>
              <a:endParaRPr lang="nb-NO" dirty="0"/>
            </a:p>
          </p:txBody>
        </p:sp>
        <p:sp>
          <p:nvSpPr>
            <p:cNvPr id="19" name="TekstSylinder 18">
              <a:extLst>
                <a:ext uri="{FF2B5EF4-FFF2-40B4-BE49-F238E27FC236}">
                  <a16:creationId xmlns:a16="http://schemas.microsoft.com/office/drawing/2014/main" id="{23722DDE-B33E-0C14-115B-152D8929A5D1}"/>
                </a:ext>
              </a:extLst>
            </p:cNvPr>
            <p:cNvSpPr txBox="1"/>
            <p:nvPr/>
          </p:nvSpPr>
          <p:spPr>
            <a:xfrm rot="1777256">
              <a:off x="2178548" y="2507389"/>
              <a:ext cx="835090" cy="362465"/>
            </a:xfrm>
            <a:prstGeom prst="rect">
              <a:avLst/>
            </a:prstGeom>
            <a:noFill/>
          </p:spPr>
          <p:txBody>
            <a:bodyPr wrap="square" rtlCol="0">
              <a:spAutoFit/>
            </a:bodyPr>
            <a:lstStyle/>
            <a:p>
              <a:r>
                <a:rPr lang="nb-NO" sz="1600" b="1" dirty="0"/>
                <a:t>mask</a:t>
              </a:r>
            </a:p>
          </p:txBody>
        </p:sp>
      </p:grpSp>
      <p:sp>
        <p:nvSpPr>
          <p:cNvPr id="4" name="Bildeforklaring: bøyd linje 3">
            <a:extLst>
              <a:ext uri="{FF2B5EF4-FFF2-40B4-BE49-F238E27FC236}">
                <a16:creationId xmlns:a16="http://schemas.microsoft.com/office/drawing/2014/main" id="{0BB78894-640C-5BA7-E957-1FF8C5A96751}"/>
              </a:ext>
            </a:extLst>
          </p:cNvPr>
          <p:cNvSpPr/>
          <p:nvPr/>
        </p:nvSpPr>
        <p:spPr bwMode="auto">
          <a:xfrm>
            <a:off x="3507895" y="1520329"/>
            <a:ext cx="4964076" cy="1446204"/>
          </a:xfrm>
          <a:prstGeom prst="borderCallout2">
            <a:avLst>
              <a:gd name="adj1" fmla="val 21583"/>
              <a:gd name="adj2" fmla="val -332"/>
              <a:gd name="adj3" fmla="val 21384"/>
              <a:gd name="adj4" fmla="val -4002"/>
              <a:gd name="adj5" fmla="val 93694"/>
              <a:gd name="adj6" fmla="val -26201"/>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r>
              <a:rPr lang="nb-NO" b="1" dirty="0">
                <a:latin typeface="Arial" panose="020B0604020202020204" pitchFamily="34" charset="0"/>
                <a:cs typeface="Arial" panose="020B0604020202020204" pitchFamily="34" charset="0"/>
              </a:rPr>
              <a:t>Positive Mask Energy (</a:t>
            </a:r>
            <a:r>
              <a:rPr lang="nb-NO" b="1" dirty="0" err="1">
                <a:latin typeface="Arial" panose="020B0604020202020204" pitchFamily="34" charset="0"/>
                <a:cs typeface="Arial" panose="020B0604020202020204" pitchFamily="34" charset="0"/>
              </a:rPr>
              <a:t>Mastery</a:t>
            </a:r>
            <a:r>
              <a:rPr lang="nb-NO" b="1" dirty="0">
                <a:latin typeface="Arial" panose="020B0604020202020204" pitchFamily="34" charset="0"/>
                <a:cs typeface="Arial" panose="020B0604020202020204" pitchFamily="34" charset="0"/>
              </a:rPr>
              <a:t>) </a:t>
            </a:r>
            <a:br>
              <a:rPr lang="nb-NO" b="1"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Looking forward to getting it done, feeling good about having cleaned up, enjoying recognition and praise, pride, a sense of accomplishment = the joy of achieving</a:t>
            </a:r>
            <a:endParaRPr lang="nb-NO" i="1" dirty="0">
              <a:latin typeface="Arial" panose="020B0604020202020204" pitchFamily="34" charset="0"/>
              <a:cs typeface="Arial" panose="020B0604020202020204" pitchFamily="34" charset="0"/>
            </a:endParaRPr>
          </a:p>
        </p:txBody>
      </p:sp>
      <p:sp>
        <p:nvSpPr>
          <p:cNvPr id="6" name="Bildeforklaring: bøyd linje 5">
            <a:extLst>
              <a:ext uri="{FF2B5EF4-FFF2-40B4-BE49-F238E27FC236}">
                <a16:creationId xmlns:a16="http://schemas.microsoft.com/office/drawing/2014/main" id="{87043DCA-91E9-0525-16F6-A974C96047C0}"/>
              </a:ext>
            </a:extLst>
          </p:cNvPr>
          <p:cNvSpPr/>
          <p:nvPr/>
        </p:nvSpPr>
        <p:spPr bwMode="auto">
          <a:xfrm>
            <a:off x="3486200" y="3219043"/>
            <a:ext cx="5488741" cy="1562278"/>
          </a:xfrm>
          <a:prstGeom prst="borderCallout2">
            <a:avLst>
              <a:gd name="adj1" fmla="val 21583"/>
              <a:gd name="adj2" fmla="val -332"/>
              <a:gd name="adj3" fmla="val 21583"/>
              <a:gd name="adj4" fmla="val -5187"/>
              <a:gd name="adj5" fmla="val 42724"/>
              <a:gd name="adj6" fmla="val -29378"/>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nb-NO" b="1" dirty="0">
                <a:latin typeface="Arial" panose="020B0604020202020204" pitchFamily="34" charset="0"/>
                <a:cs typeface="Arial" panose="020B0604020202020204" pitchFamily="34" charset="0"/>
              </a:rPr>
              <a:t>Life </a:t>
            </a:r>
            <a:r>
              <a:rPr lang="nb-NO" b="1" dirty="0" err="1">
                <a:latin typeface="Arial" panose="020B0604020202020204" pitchFamily="34" charset="0"/>
                <a:cs typeface="Arial" panose="020B0604020202020204" pitchFamily="34" charset="0"/>
              </a:rPr>
              <a:t>energy</a:t>
            </a:r>
            <a:r>
              <a:rPr kumimoji="0" lang="nb-NO" b="1" i="0" u="none" strike="noStrike" cap="none" normalizeH="0" baseline="0" dirty="0">
                <a:ln>
                  <a:noFill/>
                </a:ln>
                <a:solidFill>
                  <a:schemeClr val="tx1"/>
                </a:solidFill>
                <a:effectLst/>
                <a:latin typeface="Arial" panose="020B0604020202020204" pitchFamily="34" charset="0"/>
                <a:cs typeface="Arial" panose="020B0604020202020204" pitchFamily="34" charset="0"/>
              </a:rPr>
              <a:t> – </a:t>
            </a:r>
            <a:r>
              <a:rPr kumimoji="0" lang="nb-NO" b="1"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natural</a:t>
            </a:r>
            <a:r>
              <a:rPr kumimoji="0" lang="nb-NO" b="1"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nb-NO" b="1"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being</a:t>
            </a:r>
            <a:r>
              <a:rPr kumimoji="0" lang="nb-NO" b="1" i="0" u="none" strike="noStrike" cap="none" normalizeH="0" dirty="0">
                <a:ln>
                  <a:noFill/>
                </a:ln>
                <a:solidFill>
                  <a:schemeClr val="tx1"/>
                </a:solidFill>
                <a:effectLst/>
                <a:latin typeface="Arial" panose="020B0604020202020204" pitchFamily="34" charset="0"/>
                <a:cs typeface="Arial" panose="020B0604020202020204" pitchFamily="34" charset="0"/>
              </a:rPr>
              <a:t> – </a:t>
            </a:r>
            <a:r>
              <a:rPr lang="nb-NO" b="1" i="1" dirty="0">
                <a:solidFill>
                  <a:srgbClr val="00B050"/>
                </a:solidFill>
                <a:latin typeface="Arial" panose="020B0604020202020204" pitchFamily="34" charset="0"/>
                <a:cs typeface="Arial" panose="020B0604020202020204" pitchFamily="34" charset="0"/>
              </a:rPr>
              <a:t>If </a:t>
            </a:r>
            <a:r>
              <a:rPr lang="nb-NO" b="1" i="1" dirty="0" err="1">
                <a:solidFill>
                  <a:srgbClr val="00B050"/>
                </a:solidFill>
                <a:latin typeface="Arial" panose="020B0604020202020204" pitchFamily="34" charset="0"/>
                <a:cs typeface="Arial" panose="020B0604020202020204" pitchFamily="34" charset="0"/>
              </a:rPr>
              <a:t>good</a:t>
            </a:r>
            <a:r>
              <a:rPr lang="nb-NO" b="1" i="1" dirty="0">
                <a:solidFill>
                  <a:srgbClr val="00B050"/>
                </a:solidFill>
                <a:latin typeface="Arial" panose="020B0604020202020204" pitchFamily="34" charset="0"/>
                <a:cs typeface="Arial" panose="020B0604020202020204" pitchFamily="34" charset="0"/>
              </a:rPr>
              <a:t> </a:t>
            </a:r>
            <a:r>
              <a:rPr lang="nb-NO" b="1" i="1" dirty="0" err="1">
                <a:solidFill>
                  <a:srgbClr val="00B050"/>
                </a:solidFill>
                <a:latin typeface="Arial" panose="020B0604020202020204" pitchFamily="34" charset="0"/>
                <a:cs typeface="Arial" panose="020B0604020202020204" pitchFamily="34" charset="0"/>
              </a:rPr>
              <a:t>situation</a:t>
            </a:r>
            <a:r>
              <a:rPr lang="nb-NO" i="1" dirty="0">
                <a:solidFill>
                  <a:srgbClr val="00B050"/>
                </a:solidFill>
                <a:latin typeface="Arial" panose="020B0604020202020204" pitchFamily="34" charset="0"/>
                <a:cs typeface="Arial" panose="020B0604020202020204" pitchFamily="34" charset="0"/>
              </a:rPr>
              <a:t>:</a:t>
            </a:r>
            <a:endParaRPr lang="nb-NO" i="1" dirty="0">
              <a:latin typeface="Arial" panose="020B0604020202020204" pitchFamily="34" charset="0"/>
              <a:cs typeface="Arial" panose="020B0604020202020204" pitchFamily="34" charset="0"/>
            </a:endParaRPr>
          </a:p>
          <a:p>
            <a:pPr defTabSz="914400" eaLnBrk="0" fontAlgn="base" hangingPunct="0">
              <a:spcBef>
                <a:spcPts val="300"/>
              </a:spcBef>
              <a:spcAft>
                <a:spcPct val="0"/>
              </a:spcAft>
            </a:pPr>
            <a:r>
              <a:rPr lang="en-US" dirty="0">
                <a:latin typeface="Arial" panose="020B0604020202020204" pitchFamily="34" charset="0"/>
                <a:cs typeface="Arial" panose="020B0604020202020204" pitchFamily="34" charset="0"/>
              </a:rPr>
              <a:t>Positive energy and life expression related to all seven chakras and aura layers in the human energy system (electromagnetic field) that surrounds, creates and maintains the physical body.</a:t>
            </a:r>
            <a:endParaRPr lang="nb-NO" dirty="0">
              <a:latin typeface="Arial" panose="020B0604020202020204" pitchFamily="34" charset="0"/>
              <a:cs typeface="Arial" panose="020B0604020202020204" pitchFamily="34" charset="0"/>
            </a:endParaRPr>
          </a:p>
        </p:txBody>
      </p:sp>
      <p:sp>
        <p:nvSpPr>
          <p:cNvPr id="11" name="TekstSylinder 10">
            <a:extLst>
              <a:ext uri="{FF2B5EF4-FFF2-40B4-BE49-F238E27FC236}">
                <a16:creationId xmlns:a16="http://schemas.microsoft.com/office/drawing/2014/main" id="{93467D76-44F2-16F8-DBC4-433DD05DEEBA}"/>
              </a:ext>
            </a:extLst>
          </p:cNvPr>
          <p:cNvSpPr txBox="1"/>
          <p:nvPr/>
        </p:nvSpPr>
        <p:spPr>
          <a:xfrm>
            <a:off x="143219" y="171421"/>
            <a:ext cx="8857562" cy="1077218"/>
          </a:xfrm>
          <a:prstGeom prst="rect">
            <a:avLst/>
          </a:prstGeom>
          <a:noFill/>
        </p:spPr>
        <p:txBody>
          <a:bodyPr wrap="square" rtlCol="0">
            <a:spAutoFit/>
          </a:bodyPr>
          <a:lstStyle/>
          <a:p>
            <a:pPr algn="ctr"/>
            <a:r>
              <a:rPr lang="en-US" sz="3200" kern="0" dirty="0">
                <a:solidFill>
                  <a:srgbClr val="C00000"/>
                </a:solidFill>
                <a:latin typeface="Arial" panose="020B0604020202020204" pitchFamily="34" charset="0"/>
              </a:rPr>
              <a:t>Am I in positive mask energy or </a:t>
            </a:r>
            <a:br>
              <a:rPr lang="en-US" sz="3200" kern="0" dirty="0">
                <a:solidFill>
                  <a:srgbClr val="C00000"/>
                </a:solidFill>
                <a:latin typeface="Arial" panose="020B0604020202020204" pitchFamily="34" charset="0"/>
              </a:rPr>
            </a:br>
            <a:r>
              <a:rPr lang="en-US" sz="3200" kern="0" dirty="0">
                <a:solidFill>
                  <a:srgbClr val="C00000"/>
                </a:solidFill>
                <a:latin typeface="Arial" panose="020B0604020202020204" pitchFamily="34" charset="0"/>
              </a:rPr>
              <a:t>in life energy and feeling well?</a:t>
            </a:r>
            <a:endParaRPr lang="nb-NO" sz="3200" kern="0" dirty="0">
              <a:solidFill>
                <a:srgbClr val="C00000"/>
              </a:solidFill>
              <a:latin typeface="Arial" panose="020B0604020202020204" pitchFamily="34" charset="0"/>
            </a:endParaRPr>
          </a:p>
        </p:txBody>
      </p:sp>
      <p:sp>
        <p:nvSpPr>
          <p:cNvPr id="3" name="Bildeforklaring: linje 2">
            <a:extLst>
              <a:ext uri="{FF2B5EF4-FFF2-40B4-BE49-F238E27FC236}">
                <a16:creationId xmlns:a16="http://schemas.microsoft.com/office/drawing/2014/main" id="{B26E7B10-D67A-2835-FE56-AB79FCCFE40F}"/>
              </a:ext>
            </a:extLst>
          </p:cNvPr>
          <p:cNvSpPr/>
          <p:nvPr/>
        </p:nvSpPr>
        <p:spPr>
          <a:xfrm>
            <a:off x="2961196" y="5032195"/>
            <a:ext cx="5797213" cy="1642433"/>
          </a:xfrm>
          <a:prstGeom prst="borderCallout1">
            <a:avLst>
              <a:gd name="adj1" fmla="val 20514"/>
              <a:gd name="adj2" fmla="val -21"/>
              <a:gd name="adj3" fmla="val -54273"/>
              <a:gd name="adj4" fmla="val -1836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600"/>
              </a:spcBef>
            </a:pPr>
            <a:r>
              <a:rPr lang="en-US" dirty="0">
                <a:solidFill>
                  <a:schemeClr val="tx1"/>
                </a:solidFill>
                <a:latin typeface="Arial" panose="020B0604020202020204" pitchFamily="34" charset="0"/>
                <a:cs typeface="Arial" panose="020B0604020202020204" pitchFamily="34" charset="0"/>
              </a:rPr>
              <a:t>According to Pierrakos, the Core with life energy </a:t>
            </a:r>
            <a:br>
              <a:rPr lang="en-US" dirty="0">
                <a:solidFill>
                  <a:schemeClr val="tx1"/>
                </a:solidFill>
                <a:latin typeface="Arial" panose="020B0604020202020204" pitchFamily="34" charset="0"/>
                <a:cs typeface="Arial" panose="020B0604020202020204" pitchFamily="34" charset="0"/>
              </a:rPr>
            </a:br>
            <a:r>
              <a:rPr lang="en-US" dirty="0">
                <a:solidFill>
                  <a:schemeClr val="tx1"/>
                </a:solidFill>
                <a:latin typeface="Arial" panose="020B0604020202020204" pitchFamily="34" charset="0"/>
                <a:cs typeface="Arial" panose="020B0604020202020204" pitchFamily="34" charset="0"/>
              </a:rPr>
              <a:t>is our true self. CORE = Center Of Right Energy. </a:t>
            </a:r>
          </a:p>
          <a:p>
            <a:pPr algn="ctr">
              <a:spcBef>
                <a:spcPts val="600"/>
              </a:spcBef>
            </a:pPr>
            <a:r>
              <a:rPr lang="en-US" dirty="0">
                <a:solidFill>
                  <a:schemeClr val="tx1"/>
                </a:solidFill>
                <a:latin typeface="Arial" panose="020B0604020202020204" pitchFamily="34" charset="0"/>
                <a:cs typeface="Arial" panose="020B0604020202020204" pitchFamily="34" charset="0"/>
              </a:rPr>
              <a:t>The mask is learned patterns that are not ourselves. The mask is nevertheless enduring character traits that largely define our personality and behavior.</a:t>
            </a:r>
            <a:endParaRPr lang="nb-NO" dirty="0">
              <a:solidFill>
                <a:schemeClr val="tx1"/>
              </a:solidFill>
            </a:endParaRPr>
          </a:p>
        </p:txBody>
      </p:sp>
    </p:spTree>
    <p:extLst>
      <p:ext uri="{BB962C8B-B14F-4D97-AF65-F5344CB8AC3E}">
        <p14:creationId xmlns:p14="http://schemas.microsoft.com/office/powerpoint/2010/main" val="3826977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C4C12-3B53-FB18-21F2-568738CFE1F8}"/>
            </a:ext>
          </a:extLst>
        </p:cNvPr>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D21F520A-FC80-0039-BB59-87322BC2276C}"/>
              </a:ext>
            </a:extLst>
          </p:cNvPr>
          <p:cNvSpPr>
            <a:spLocks noGrp="1"/>
          </p:cNvSpPr>
          <p:nvPr>
            <p:ph type="sldNum" sz="quarter" idx="12"/>
          </p:nvPr>
        </p:nvSpPr>
        <p:spPr>
          <a:xfrm>
            <a:off x="6457950" y="6064237"/>
            <a:ext cx="2057400" cy="365125"/>
          </a:xfrm>
        </p:spPr>
        <p:txBody>
          <a:bodyPr/>
          <a:lstStyle/>
          <a:p>
            <a:fld id="{CD4B10EB-5889-4CB3-982E-38A74B47C7AC}" type="slidenum">
              <a:rPr lang="nb-NO" smtClean="0"/>
              <a:t>4</a:t>
            </a:fld>
            <a:endParaRPr lang="nb-NO"/>
          </a:p>
        </p:txBody>
      </p:sp>
      <p:sp>
        <p:nvSpPr>
          <p:cNvPr id="3" name="TekstSylinder 2">
            <a:extLst>
              <a:ext uri="{FF2B5EF4-FFF2-40B4-BE49-F238E27FC236}">
                <a16:creationId xmlns:a16="http://schemas.microsoft.com/office/drawing/2014/main" id="{26BE611A-EC78-4361-12CD-ED506B9961C8}"/>
              </a:ext>
            </a:extLst>
          </p:cNvPr>
          <p:cNvSpPr txBox="1"/>
          <p:nvPr/>
        </p:nvSpPr>
        <p:spPr>
          <a:xfrm>
            <a:off x="284598" y="104247"/>
            <a:ext cx="8806153" cy="584775"/>
          </a:xfrm>
          <a:prstGeom prst="rect">
            <a:avLst/>
          </a:prstGeom>
          <a:noFill/>
        </p:spPr>
        <p:txBody>
          <a:bodyPr wrap="square" rtlCol="0">
            <a:spAutoFit/>
          </a:bodyPr>
          <a:lstStyle/>
          <a:p>
            <a:pPr algn="ctr">
              <a:spcAft>
                <a:spcPts val="600"/>
              </a:spcAft>
            </a:pPr>
            <a:r>
              <a:rPr lang="en-US" sz="3200" kern="0" dirty="0">
                <a:solidFill>
                  <a:srgbClr val="C00000"/>
                </a:solidFill>
                <a:latin typeface="Arial" panose="020B0604020202020204" pitchFamily="34" charset="0"/>
              </a:rPr>
              <a:t>Life energy on different life planes</a:t>
            </a:r>
            <a:endParaRPr lang="nb-NO" sz="3200" kern="0" dirty="0">
              <a:solidFill>
                <a:srgbClr val="C00000"/>
              </a:solidFill>
              <a:latin typeface="Arial" panose="020B0604020202020204" pitchFamily="34" charset="0"/>
            </a:endParaRPr>
          </a:p>
        </p:txBody>
      </p:sp>
      <p:pic>
        <p:nvPicPr>
          <p:cNvPr id="7" name="Bilde 6">
            <a:extLst>
              <a:ext uri="{FF2B5EF4-FFF2-40B4-BE49-F238E27FC236}">
                <a16:creationId xmlns:a16="http://schemas.microsoft.com/office/drawing/2014/main" id="{EB9A2E75-C0CC-E18D-C1D6-6BD39002664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855" t="15768" r="13421" b="66432"/>
          <a:stretch/>
        </p:blipFill>
        <p:spPr bwMode="auto">
          <a:xfrm rot="5400000">
            <a:off x="-532929" y="1748721"/>
            <a:ext cx="2902878" cy="1136836"/>
          </a:xfrm>
          <a:prstGeom prst="rect">
            <a:avLst/>
          </a:prstGeom>
          <a:noFill/>
          <a:ln>
            <a:noFill/>
          </a:ln>
          <a:extLst>
            <a:ext uri="{53640926-AAD7-44D8-BBD7-CCE9431645EC}">
              <a14:shadowObscured xmlns:a14="http://schemas.microsoft.com/office/drawing/2010/main"/>
            </a:ext>
          </a:extLst>
        </p:spPr>
      </p:pic>
      <p:pic>
        <p:nvPicPr>
          <p:cNvPr id="8" name="Bilde 7">
            <a:extLst>
              <a:ext uri="{FF2B5EF4-FFF2-40B4-BE49-F238E27FC236}">
                <a16:creationId xmlns:a16="http://schemas.microsoft.com/office/drawing/2014/main" id="{F4E1B73F-B32F-D41A-6BE0-18B344959E8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179" t="50594" r="5717" b="9347"/>
          <a:stretch/>
        </p:blipFill>
        <p:spPr bwMode="auto">
          <a:xfrm rot="5400000">
            <a:off x="-371155" y="4427656"/>
            <a:ext cx="2889208" cy="1814071"/>
          </a:xfrm>
          <a:prstGeom prst="rect">
            <a:avLst/>
          </a:prstGeom>
          <a:noFill/>
          <a:ln>
            <a:noFill/>
          </a:ln>
          <a:extLst>
            <a:ext uri="{53640926-AAD7-44D8-BBD7-CCE9431645EC}">
              <a14:shadowObscured xmlns:a14="http://schemas.microsoft.com/office/drawing/2010/main"/>
            </a:ext>
          </a:extLst>
        </p:spPr>
      </p:pic>
      <p:sp>
        <p:nvSpPr>
          <p:cNvPr id="9" name="TekstSylinder 8">
            <a:extLst>
              <a:ext uri="{FF2B5EF4-FFF2-40B4-BE49-F238E27FC236}">
                <a16:creationId xmlns:a16="http://schemas.microsoft.com/office/drawing/2014/main" id="{EA72CC60-33AB-5A1C-EA48-CFC54B8AAEBE}"/>
              </a:ext>
            </a:extLst>
          </p:cNvPr>
          <p:cNvSpPr txBox="1"/>
          <p:nvPr/>
        </p:nvSpPr>
        <p:spPr>
          <a:xfrm>
            <a:off x="2399892" y="4919192"/>
            <a:ext cx="3107005" cy="830997"/>
          </a:xfrm>
          <a:prstGeom prst="rect">
            <a:avLst/>
          </a:prstGeom>
          <a:noFill/>
        </p:spPr>
        <p:txBody>
          <a:bodyPr wrap="square" rtlCol="0">
            <a:spAutoFit/>
          </a:bodyPr>
          <a:lstStyle/>
          <a:p>
            <a:r>
              <a:rPr lang="nb-NO" sz="1600" b="1" dirty="0"/>
              <a:t>The human </a:t>
            </a:r>
            <a:r>
              <a:rPr lang="nb-NO" sz="1600" b="1" dirty="0" err="1"/>
              <a:t>energy</a:t>
            </a:r>
            <a:r>
              <a:rPr lang="nb-NO" sz="1600" b="1" dirty="0"/>
              <a:t> system  </a:t>
            </a:r>
            <a:br>
              <a:rPr lang="nb-NO" sz="1600" dirty="0"/>
            </a:br>
            <a:r>
              <a:rPr lang="nb-NO" sz="1600" dirty="0"/>
              <a:t>Source: Barbara Ann Brennan: </a:t>
            </a:r>
            <a:br>
              <a:rPr lang="nb-NO" sz="1600" i="1" dirty="0"/>
            </a:br>
            <a:r>
              <a:rPr lang="nb-NO" sz="1600" i="1" dirty="0" err="1"/>
              <a:t>Core</a:t>
            </a:r>
            <a:r>
              <a:rPr lang="nb-NO" sz="1600" i="1" dirty="0"/>
              <a:t> </a:t>
            </a:r>
            <a:r>
              <a:rPr lang="nb-NO" sz="1600" i="1" dirty="0" err="1"/>
              <a:t>Light</a:t>
            </a:r>
            <a:r>
              <a:rPr lang="nb-NO" sz="1600" i="1" dirty="0"/>
              <a:t> Healing</a:t>
            </a:r>
          </a:p>
        </p:txBody>
      </p:sp>
      <p:sp>
        <p:nvSpPr>
          <p:cNvPr id="4" name="Bildeforklaring: bøyd linje 3">
            <a:extLst>
              <a:ext uri="{FF2B5EF4-FFF2-40B4-BE49-F238E27FC236}">
                <a16:creationId xmlns:a16="http://schemas.microsoft.com/office/drawing/2014/main" id="{23053E3F-615E-D611-CAEA-A8368401C4A5}"/>
              </a:ext>
            </a:extLst>
          </p:cNvPr>
          <p:cNvSpPr/>
          <p:nvPr/>
        </p:nvSpPr>
        <p:spPr bwMode="auto">
          <a:xfrm>
            <a:off x="2016040" y="829093"/>
            <a:ext cx="7094909" cy="2902877"/>
          </a:xfrm>
          <a:prstGeom prst="borderCallout2">
            <a:avLst>
              <a:gd name="adj1" fmla="val 21583"/>
              <a:gd name="adj2" fmla="val -332"/>
              <a:gd name="adj3" fmla="val 21583"/>
              <a:gd name="adj4" fmla="val 327"/>
              <a:gd name="adj5" fmla="val 21800"/>
              <a:gd name="adj6" fmla="val 443"/>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Aft>
                <a:spcPts val="600"/>
              </a:spcAft>
              <a:buClrTx/>
              <a:buSzTx/>
              <a:buFontTx/>
              <a:buNone/>
              <a:tabLst/>
            </a:pPr>
            <a:r>
              <a:rPr lang="nb-NO" b="1" dirty="0">
                <a:latin typeface="Arial" panose="020B0604020202020204" pitchFamily="34" charset="0"/>
                <a:cs typeface="Arial" panose="020B0604020202020204" pitchFamily="34" charset="0"/>
              </a:rPr>
              <a:t>Life </a:t>
            </a:r>
            <a:r>
              <a:rPr lang="nb-NO" b="1" dirty="0" err="1">
                <a:latin typeface="Arial" panose="020B0604020202020204" pitchFamily="34" charset="0"/>
                <a:cs typeface="Arial" panose="020B0604020202020204" pitchFamily="34" charset="0"/>
              </a:rPr>
              <a:t>energy</a:t>
            </a:r>
            <a:r>
              <a:rPr kumimoji="0" lang="nb-NO" b="1" i="0" u="none" strike="noStrike" cap="none" normalizeH="0" baseline="0" dirty="0">
                <a:ln>
                  <a:noFill/>
                </a:ln>
                <a:solidFill>
                  <a:schemeClr val="tx1"/>
                </a:solidFill>
                <a:effectLst/>
                <a:latin typeface="Arial" panose="020B0604020202020204" pitchFamily="34" charset="0"/>
                <a:cs typeface="Arial" panose="020B0604020202020204" pitchFamily="34" charset="0"/>
              </a:rPr>
              <a:t> – </a:t>
            </a:r>
            <a:r>
              <a:rPr kumimoji="0" lang="nb-NO" b="1"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natural</a:t>
            </a:r>
            <a:r>
              <a:rPr kumimoji="0" lang="nb-NO" b="1"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nb-NO" b="1"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being</a:t>
            </a:r>
            <a:r>
              <a:rPr kumimoji="0" lang="nb-NO" b="1" i="0" u="none" strike="noStrike" cap="none" normalizeH="0" dirty="0">
                <a:ln>
                  <a:noFill/>
                </a:ln>
                <a:solidFill>
                  <a:schemeClr val="tx1"/>
                </a:solidFill>
                <a:effectLst/>
                <a:latin typeface="Arial" panose="020B0604020202020204" pitchFamily="34" charset="0"/>
                <a:cs typeface="Arial" panose="020B0604020202020204" pitchFamily="34" charset="0"/>
              </a:rPr>
              <a:t> – </a:t>
            </a:r>
            <a:r>
              <a:rPr lang="nb-NO" b="1" i="1" dirty="0">
                <a:solidFill>
                  <a:srgbClr val="00B050"/>
                </a:solidFill>
                <a:latin typeface="Arial" panose="020B0604020202020204" pitchFamily="34" charset="0"/>
                <a:cs typeface="Arial" panose="020B0604020202020204" pitchFamily="34" charset="0"/>
              </a:rPr>
              <a:t>If </a:t>
            </a:r>
            <a:r>
              <a:rPr lang="nb-NO" b="1" i="1" dirty="0" err="1">
                <a:solidFill>
                  <a:srgbClr val="00B050"/>
                </a:solidFill>
                <a:latin typeface="Arial" panose="020B0604020202020204" pitchFamily="34" charset="0"/>
                <a:cs typeface="Arial" panose="020B0604020202020204" pitchFamily="34" charset="0"/>
              </a:rPr>
              <a:t>situation</a:t>
            </a:r>
            <a:r>
              <a:rPr lang="nb-NO" b="1" i="1" dirty="0">
                <a:solidFill>
                  <a:srgbClr val="00B050"/>
                </a:solidFill>
                <a:latin typeface="Arial" panose="020B0604020202020204" pitchFamily="34" charset="0"/>
                <a:cs typeface="Arial" panose="020B0604020202020204" pitchFamily="34" charset="0"/>
              </a:rPr>
              <a:t> is </a:t>
            </a:r>
            <a:r>
              <a:rPr lang="nb-NO" b="1" i="1" dirty="0" err="1">
                <a:solidFill>
                  <a:srgbClr val="00B050"/>
                </a:solidFill>
                <a:latin typeface="Arial" panose="020B0604020202020204" pitchFamily="34" charset="0"/>
                <a:cs typeface="Arial" panose="020B0604020202020204" pitchFamily="34" charset="0"/>
              </a:rPr>
              <a:t>good</a:t>
            </a:r>
            <a:r>
              <a:rPr lang="nb-NO" i="1" dirty="0">
                <a:solidFill>
                  <a:srgbClr val="00B050"/>
                </a:solidFill>
                <a:latin typeface="Arial" panose="020B0604020202020204" pitchFamily="34" charset="0"/>
                <a:cs typeface="Arial" panose="020B0604020202020204" pitchFamily="34" charset="0"/>
              </a:rPr>
              <a:t>:</a:t>
            </a:r>
            <a:endParaRPr lang="nb-NO" i="1" dirty="0">
              <a:latin typeface="Arial" panose="020B0604020202020204" pitchFamily="34" charset="0"/>
              <a:cs typeface="Arial" panose="020B0604020202020204" pitchFamily="34" charset="0"/>
            </a:endParaRPr>
          </a:p>
          <a:p>
            <a:pPr>
              <a:spcAft>
                <a:spcPts val="600"/>
              </a:spcAft>
            </a:pPr>
            <a:r>
              <a:rPr lang="nb-NO" b="1" dirty="0"/>
              <a:t>7. Crown		</a:t>
            </a:r>
            <a:r>
              <a:rPr lang="nb-NO" dirty="0"/>
              <a:t>  Mindfulness, </a:t>
            </a:r>
            <a:r>
              <a:rPr lang="nb-NO" dirty="0" err="1"/>
              <a:t>divine</a:t>
            </a:r>
            <a:r>
              <a:rPr lang="nb-NO" dirty="0"/>
              <a:t> </a:t>
            </a:r>
            <a:r>
              <a:rPr lang="nb-NO" dirty="0" err="1"/>
              <a:t>awareness</a:t>
            </a:r>
            <a:endParaRPr lang="nb-NO" dirty="0"/>
          </a:p>
          <a:p>
            <a:pPr>
              <a:spcAft>
                <a:spcPts val="600"/>
              </a:spcAft>
            </a:pPr>
            <a:r>
              <a:rPr lang="nb-NO" b="1" dirty="0"/>
              <a:t>6. Third </a:t>
            </a:r>
            <a:r>
              <a:rPr lang="nb-NO" b="1" dirty="0" err="1"/>
              <a:t>Eye</a:t>
            </a:r>
            <a:r>
              <a:rPr lang="nb-NO" dirty="0"/>
              <a:t>	  </a:t>
            </a:r>
            <a:r>
              <a:rPr lang="nb-NO" dirty="0" err="1"/>
              <a:t>Intuition</a:t>
            </a:r>
            <a:r>
              <a:rPr lang="nb-NO" dirty="0"/>
              <a:t>, </a:t>
            </a:r>
            <a:r>
              <a:rPr lang="nb-NO" dirty="0" err="1"/>
              <a:t>divine</a:t>
            </a:r>
            <a:r>
              <a:rPr lang="nb-NO" dirty="0"/>
              <a:t> love</a:t>
            </a:r>
          </a:p>
          <a:p>
            <a:pPr>
              <a:spcAft>
                <a:spcPts val="600"/>
              </a:spcAft>
            </a:pPr>
            <a:r>
              <a:rPr lang="nb-NO" b="1" dirty="0"/>
              <a:t>5. </a:t>
            </a:r>
            <a:r>
              <a:rPr lang="nb-NO" b="1" dirty="0" err="1"/>
              <a:t>Throat</a:t>
            </a:r>
            <a:r>
              <a:rPr lang="nb-NO" dirty="0"/>
              <a:t>		  </a:t>
            </a:r>
            <a:r>
              <a:rPr lang="nb-NO" dirty="0" err="1"/>
              <a:t>Creativity</a:t>
            </a:r>
            <a:r>
              <a:rPr lang="nb-NO" dirty="0"/>
              <a:t>, </a:t>
            </a:r>
            <a:r>
              <a:rPr lang="nb-NO" dirty="0" err="1"/>
              <a:t>deeper</a:t>
            </a:r>
            <a:r>
              <a:rPr lang="nb-NO" dirty="0"/>
              <a:t> </a:t>
            </a:r>
            <a:r>
              <a:rPr lang="nb-NO" dirty="0" err="1"/>
              <a:t>meaning</a:t>
            </a:r>
            <a:endParaRPr lang="nb-NO" dirty="0"/>
          </a:p>
          <a:p>
            <a:pPr>
              <a:spcAft>
                <a:spcPts val="600"/>
              </a:spcAft>
            </a:pPr>
            <a:r>
              <a:rPr lang="nb-NO" b="1" dirty="0"/>
              <a:t>4. Heart	</a:t>
            </a:r>
            <a:r>
              <a:rPr lang="nb-NO" dirty="0"/>
              <a:t>	  Love, </a:t>
            </a:r>
            <a:r>
              <a:rPr lang="nb-NO" dirty="0" err="1"/>
              <a:t>care</a:t>
            </a:r>
            <a:r>
              <a:rPr lang="nb-NO" dirty="0"/>
              <a:t>, </a:t>
            </a:r>
            <a:r>
              <a:rPr lang="nb-NO" dirty="0" err="1"/>
              <a:t>joy</a:t>
            </a:r>
            <a:endParaRPr lang="nb-NO" dirty="0"/>
          </a:p>
          <a:p>
            <a:pPr>
              <a:spcAft>
                <a:spcPts val="600"/>
              </a:spcAft>
            </a:pPr>
            <a:r>
              <a:rPr lang="nb-NO" b="1" dirty="0"/>
              <a:t>3. Solar Plexus	  </a:t>
            </a:r>
            <a:r>
              <a:rPr lang="nb-NO" dirty="0"/>
              <a:t>Insight, "Aha!" moments</a:t>
            </a:r>
          </a:p>
          <a:p>
            <a:pPr>
              <a:spcAft>
                <a:spcPts val="600"/>
              </a:spcAft>
            </a:pPr>
            <a:r>
              <a:rPr lang="nb-NO" b="1" dirty="0"/>
              <a:t>2. </a:t>
            </a:r>
            <a:r>
              <a:rPr lang="nb-NO" b="1" dirty="0" err="1"/>
              <a:t>Hara</a:t>
            </a:r>
            <a:r>
              <a:rPr lang="nb-NO" b="1" dirty="0"/>
              <a:t>	</a:t>
            </a:r>
            <a:r>
              <a:rPr lang="nb-NO" dirty="0"/>
              <a:t>	  </a:t>
            </a:r>
            <a:r>
              <a:rPr lang="nb-NO" dirty="0" err="1"/>
              <a:t>Sensuality</a:t>
            </a:r>
            <a:r>
              <a:rPr lang="nb-NO" dirty="0"/>
              <a:t>, </a:t>
            </a:r>
            <a:r>
              <a:rPr lang="nb-NO" dirty="0" err="1"/>
              <a:t>bubbling</a:t>
            </a:r>
            <a:r>
              <a:rPr lang="nb-NO" dirty="0"/>
              <a:t> </a:t>
            </a:r>
            <a:r>
              <a:rPr lang="nb-NO" dirty="0" err="1"/>
              <a:t>joy</a:t>
            </a:r>
            <a:endParaRPr lang="nb-NO" dirty="0"/>
          </a:p>
          <a:p>
            <a:pPr>
              <a:spcAft>
                <a:spcPts val="600"/>
              </a:spcAft>
            </a:pPr>
            <a:r>
              <a:rPr lang="nb-NO" b="1" dirty="0"/>
              <a:t>1. </a:t>
            </a:r>
            <a:r>
              <a:rPr lang="nb-NO" b="1" dirty="0" err="1"/>
              <a:t>Root</a:t>
            </a:r>
            <a:r>
              <a:rPr lang="nb-NO" dirty="0"/>
              <a:t>		  </a:t>
            </a:r>
            <a:r>
              <a:rPr lang="nb-NO" dirty="0" err="1"/>
              <a:t>Physical</a:t>
            </a:r>
            <a:r>
              <a:rPr lang="nb-NO" dirty="0"/>
              <a:t> </a:t>
            </a:r>
            <a:r>
              <a:rPr lang="nb-NO" dirty="0" err="1"/>
              <a:t>pleasure</a:t>
            </a:r>
            <a:r>
              <a:rPr lang="nb-NO" dirty="0"/>
              <a:t> and </a:t>
            </a:r>
            <a:r>
              <a:rPr lang="nb-NO" dirty="0" err="1"/>
              <a:t>sensory</a:t>
            </a:r>
            <a:r>
              <a:rPr lang="nb-NO" dirty="0"/>
              <a:t> </a:t>
            </a:r>
            <a:r>
              <a:rPr lang="nb-NO" dirty="0" err="1"/>
              <a:t>enjoyment</a:t>
            </a:r>
            <a:endParaRPr lang="nb-NO" dirty="0"/>
          </a:p>
        </p:txBody>
      </p:sp>
      <p:cxnSp>
        <p:nvCxnSpPr>
          <p:cNvPr id="10" name="Rett pilkobling 9">
            <a:extLst>
              <a:ext uri="{FF2B5EF4-FFF2-40B4-BE49-F238E27FC236}">
                <a16:creationId xmlns:a16="http://schemas.microsoft.com/office/drawing/2014/main" id="{D2A33290-AC6E-D1DC-C710-038467EE29B7}"/>
              </a:ext>
            </a:extLst>
          </p:cNvPr>
          <p:cNvCxnSpPr>
            <a:cxnSpLocks/>
          </p:cNvCxnSpPr>
          <p:nvPr/>
        </p:nvCxnSpPr>
        <p:spPr>
          <a:xfrm flipH="1" flipV="1">
            <a:off x="1210231" y="1079953"/>
            <a:ext cx="901615" cy="2647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Rett pilkobling 14">
            <a:extLst>
              <a:ext uri="{FF2B5EF4-FFF2-40B4-BE49-F238E27FC236}">
                <a16:creationId xmlns:a16="http://schemas.microsoft.com/office/drawing/2014/main" id="{0A3B0E16-76CB-F7CF-FC01-C048D105B533}"/>
              </a:ext>
            </a:extLst>
          </p:cNvPr>
          <p:cNvCxnSpPr>
            <a:cxnSpLocks/>
          </p:cNvCxnSpPr>
          <p:nvPr/>
        </p:nvCxnSpPr>
        <p:spPr>
          <a:xfrm flipH="1" flipV="1">
            <a:off x="1419133" y="1452509"/>
            <a:ext cx="699230" cy="2523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Rett pilkobling 16">
            <a:extLst>
              <a:ext uri="{FF2B5EF4-FFF2-40B4-BE49-F238E27FC236}">
                <a16:creationId xmlns:a16="http://schemas.microsoft.com/office/drawing/2014/main" id="{A61B3338-955D-B188-110D-2D353F0EDAA8}"/>
              </a:ext>
            </a:extLst>
          </p:cNvPr>
          <p:cNvCxnSpPr>
            <a:cxnSpLocks/>
          </p:cNvCxnSpPr>
          <p:nvPr/>
        </p:nvCxnSpPr>
        <p:spPr>
          <a:xfrm flipH="1" flipV="1">
            <a:off x="1364779" y="1700494"/>
            <a:ext cx="759905" cy="3759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Rett pilkobling 19">
            <a:extLst>
              <a:ext uri="{FF2B5EF4-FFF2-40B4-BE49-F238E27FC236}">
                <a16:creationId xmlns:a16="http://schemas.microsoft.com/office/drawing/2014/main" id="{10780B30-8AD6-0498-4AB3-085F34CEF00E}"/>
              </a:ext>
            </a:extLst>
          </p:cNvPr>
          <p:cNvCxnSpPr>
            <a:cxnSpLocks/>
          </p:cNvCxnSpPr>
          <p:nvPr/>
        </p:nvCxnSpPr>
        <p:spPr>
          <a:xfrm flipH="1" flipV="1">
            <a:off x="1461314" y="2008092"/>
            <a:ext cx="699230" cy="3796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Rett pilkobling 21">
            <a:extLst>
              <a:ext uri="{FF2B5EF4-FFF2-40B4-BE49-F238E27FC236}">
                <a16:creationId xmlns:a16="http://schemas.microsoft.com/office/drawing/2014/main" id="{DEDDEA9F-6CE8-77AF-D63E-E84EB614BA73}"/>
              </a:ext>
            </a:extLst>
          </p:cNvPr>
          <p:cNvCxnSpPr>
            <a:cxnSpLocks/>
          </p:cNvCxnSpPr>
          <p:nvPr/>
        </p:nvCxnSpPr>
        <p:spPr>
          <a:xfrm flipH="1" flipV="1">
            <a:off x="1461314" y="2197928"/>
            <a:ext cx="699230" cy="5470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Rett pilkobling 23">
            <a:extLst>
              <a:ext uri="{FF2B5EF4-FFF2-40B4-BE49-F238E27FC236}">
                <a16:creationId xmlns:a16="http://schemas.microsoft.com/office/drawing/2014/main" id="{5CFDC44A-E18E-8C72-DE85-09B821BAA7CC}"/>
              </a:ext>
            </a:extLst>
          </p:cNvPr>
          <p:cNvCxnSpPr>
            <a:cxnSpLocks/>
          </p:cNvCxnSpPr>
          <p:nvPr/>
        </p:nvCxnSpPr>
        <p:spPr>
          <a:xfrm flipH="1" flipV="1">
            <a:off x="1392238" y="2460272"/>
            <a:ext cx="786290" cy="6493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Rett pilkobling 25">
            <a:extLst>
              <a:ext uri="{FF2B5EF4-FFF2-40B4-BE49-F238E27FC236}">
                <a16:creationId xmlns:a16="http://schemas.microsoft.com/office/drawing/2014/main" id="{14CFD0D4-4E10-98D8-A0F5-B2F9F05A42C7}"/>
              </a:ext>
            </a:extLst>
          </p:cNvPr>
          <p:cNvCxnSpPr>
            <a:cxnSpLocks/>
          </p:cNvCxnSpPr>
          <p:nvPr/>
        </p:nvCxnSpPr>
        <p:spPr>
          <a:xfrm flipH="1" flipV="1">
            <a:off x="1210231" y="2817517"/>
            <a:ext cx="950313" cy="6966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661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0EE99-DDE3-11A5-C0A0-BF963CACB719}"/>
            </a:ext>
          </a:extLst>
        </p:cNvPr>
        <p:cNvGrpSpPr/>
        <p:nvPr/>
      </p:nvGrpSpPr>
      <p:grpSpPr>
        <a:xfrm>
          <a:off x="0" y="0"/>
          <a:ext cx="0" cy="0"/>
          <a:chOff x="0" y="0"/>
          <a:chExt cx="0" cy="0"/>
        </a:xfrm>
      </p:grpSpPr>
      <p:grpSp>
        <p:nvGrpSpPr>
          <p:cNvPr id="24" name="Gruppe 23">
            <a:extLst>
              <a:ext uri="{FF2B5EF4-FFF2-40B4-BE49-F238E27FC236}">
                <a16:creationId xmlns:a16="http://schemas.microsoft.com/office/drawing/2014/main" id="{F2801321-AD5A-DFCC-01CE-7F2CEA762ED3}"/>
              </a:ext>
            </a:extLst>
          </p:cNvPr>
          <p:cNvGrpSpPr/>
          <p:nvPr/>
        </p:nvGrpSpPr>
        <p:grpSpPr>
          <a:xfrm>
            <a:off x="264405" y="2498953"/>
            <a:ext cx="2881892" cy="2902877"/>
            <a:chOff x="568712" y="1656827"/>
            <a:chExt cx="3228245" cy="3107901"/>
          </a:xfrm>
        </p:grpSpPr>
        <p:grpSp>
          <p:nvGrpSpPr>
            <p:cNvPr id="15" name="Gruppe 14">
              <a:extLst>
                <a:ext uri="{FF2B5EF4-FFF2-40B4-BE49-F238E27FC236}">
                  <a16:creationId xmlns:a16="http://schemas.microsoft.com/office/drawing/2014/main" id="{1611EC53-E5BE-F09A-9C55-C866234AA629}"/>
                </a:ext>
              </a:extLst>
            </p:cNvPr>
            <p:cNvGrpSpPr/>
            <p:nvPr/>
          </p:nvGrpSpPr>
          <p:grpSpPr>
            <a:xfrm>
              <a:off x="568712" y="1656827"/>
              <a:ext cx="3228245" cy="3107901"/>
              <a:chOff x="1218977" y="3178478"/>
              <a:chExt cx="3029638" cy="2809301"/>
            </a:xfrm>
          </p:grpSpPr>
          <p:sp>
            <p:nvSpPr>
              <p:cNvPr id="21" name="Ellipse 20">
                <a:extLst>
                  <a:ext uri="{FF2B5EF4-FFF2-40B4-BE49-F238E27FC236}">
                    <a16:creationId xmlns:a16="http://schemas.microsoft.com/office/drawing/2014/main" id="{BAE90671-3BA4-2F78-015B-BA35FD5A36C3}"/>
                  </a:ext>
                </a:extLst>
              </p:cNvPr>
              <p:cNvSpPr/>
              <p:nvPr/>
            </p:nvSpPr>
            <p:spPr>
              <a:xfrm>
                <a:off x="1218977" y="3178478"/>
                <a:ext cx="3029638" cy="2809301"/>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2" name="Ellipse 21">
                <a:extLst>
                  <a:ext uri="{FF2B5EF4-FFF2-40B4-BE49-F238E27FC236}">
                    <a16:creationId xmlns:a16="http://schemas.microsoft.com/office/drawing/2014/main" id="{8FC73EBB-C0B0-DB9B-7EF2-0E06442A106E}"/>
                  </a:ext>
                </a:extLst>
              </p:cNvPr>
              <p:cNvSpPr/>
              <p:nvPr/>
            </p:nvSpPr>
            <p:spPr>
              <a:xfrm>
                <a:off x="1856781" y="3744356"/>
                <a:ext cx="1758109" cy="1696597"/>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3" name="Ellipse 22">
                <a:extLst>
                  <a:ext uri="{FF2B5EF4-FFF2-40B4-BE49-F238E27FC236}">
                    <a16:creationId xmlns:a16="http://schemas.microsoft.com/office/drawing/2014/main" id="{9C2DB980-C419-6FA5-373B-196E114AB323}"/>
                  </a:ext>
                </a:extLst>
              </p:cNvPr>
              <p:cNvSpPr/>
              <p:nvPr/>
            </p:nvSpPr>
            <p:spPr>
              <a:xfrm>
                <a:off x="2235945" y="4125355"/>
                <a:ext cx="1026405" cy="934597"/>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
          <p:nvSpPr>
            <p:cNvPr id="16" name="TekstSylinder 15">
              <a:extLst>
                <a:ext uri="{FF2B5EF4-FFF2-40B4-BE49-F238E27FC236}">
                  <a16:creationId xmlns:a16="http://schemas.microsoft.com/office/drawing/2014/main" id="{B4F6DF15-EC13-BB7B-2A9B-F341CA398BE6}"/>
                </a:ext>
              </a:extLst>
            </p:cNvPr>
            <p:cNvSpPr txBox="1"/>
            <p:nvPr/>
          </p:nvSpPr>
          <p:spPr>
            <a:xfrm>
              <a:off x="1281921" y="1861354"/>
              <a:ext cx="1873361" cy="362465"/>
            </a:xfrm>
            <a:prstGeom prst="rect">
              <a:avLst/>
            </a:prstGeom>
            <a:noFill/>
          </p:spPr>
          <p:txBody>
            <a:bodyPr wrap="square" rtlCol="0">
              <a:spAutoFit/>
            </a:bodyPr>
            <a:lstStyle/>
            <a:p>
              <a:pPr algn="ctr"/>
              <a:r>
                <a:rPr lang="nb-NO" sz="1600" b="1" dirty="0"/>
                <a:t>Positive mask </a:t>
              </a:r>
              <a:r>
                <a:rPr lang="nb-NO" sz="1600" dirty="0"/>
                <a:t>-</a:t>
              </a:r>
            </a:p>
          </p:txBody>
        </p:sp>
        <p:sp>
          <p:nvSpPr>
            <p:cNvPr id="17" name="TekstSylinder 16">
              <a:extLst>
                <a:ext uri="{FF2B5EF4-FFF2-40B4-BE49-F238E27FC236}">
                  <a16:creationId xmlns:a16="http://schemas.microsoft.com/office/drawing/2014/main" id="{3657707D-7E83-70B0-5D26-0FCEB098A2A3}"/>
                </a:ext>
              </a:extLst>
            </p:cNvPr>
            <p:cNvSpPr txBox="1"/>
            <p:nvPr/>
          </p:nvSpPr>
          <p:spPr>
            <a:xfrm rot="20194422">
              <a:off x="1296933" y="2499088"/>
              <a:ext cx="1093691" cy="338554"/>
            </a:xfrm>
            <a:prstGeom prst="rect">
              <a:avLst/>
            </a:prstGeom>
            <a:noFill/>
          </p:spPr>
          <p:txBody>
            <a:bodyPr wrap="square" rtlCol="0">
              <a:spAutoFit/>
            </a:bodyPr>
            <a:lstStyle/>
            <a:p>
              <a:r>
                <a:rPr lang="nb-NO" sz="1600" b="1" dirty="0"/>
                <a:t>Negative</a:t>
              </a:r>
            </a:p>
          </p:txBody>
        </p:sp>
        <p:sp>
          <p:nvSpPr>
            <p:cNvPr id="18" name="TekstSylinder 17">
              <a:extLst>
                <a:ext uri="{FF2B5EF4-FFF2-40B4-BE49-F238E27FC236}">
                  <a16:creationId xmlns:a16="http://schemas.microsoft.com/office/drawing/2014/main" id="{510F71BD-5060-2E62-323A-C3A65110C900}"/>
                </a:ext>
              </a:extLst>
            </p:cNvPr>
            <p:cNvSpPr txBox="1"/>
            <p:nvPr/>
          </p:nvSpPr>
          <p:spPr>
            <a:xfrm>
              <a:off x="1657458" y="2923029"/>
              <a:ext cx="1093690" cy="626076"/>
            </a:xfrm>
            <a:prstGeom prst="rect">
              <a:avLst/>
            </a:prstGeom>
            <a:noFill/>
          </p:spPr>
          <p:txBody>
            <a:bodyPr wrap="square" rtlCol="0">
              <a:spAutoFit/>
            </a:bodyPr>
            <a:lstStyle/>
            <a:p>
              <a:pPr algn="ctr"/>
              <a:r>
                <a:rPr lang="nb-NO" sz="1600" b="1" dirty="0" err="1"/>
                <a:t>Core</a:t>
              </a:r>
              <a:r>
                <a:rPr lang="nb-NO" sz="1600" b="1" dirty="0"/>
                <a:t>: Life </a:t>
              </a:r>
              <a:r>
                <a:rPr lang="nb-NO" sz="1600" b="1" dirty="0" err="1"/>
                <a:t>energy</a:t>
              </a:r>
              <a:endParaRPr lang="nb-NO" dirty="0"/>
            </a:p>
          </p:txBody>
        </p:sp>
        <p:sp>
          <p:nvSpPr>
            <p:cNvPr id="19" name="TekstSylinder 18">
              <a:extLst>
                <a:ext uri="{FF2B5EF4-FFF2-40B4-BE49-F238E27FC236}">
                  <a16:creationId xmlns:a16="http://schemas.microsoft.com/office/drawing/2014/main" id="{0CE880B3-41A1-8430-CC26-DE9236B9837E}"/>
                </a:ext>
              </a:extLst>
            </p:cNvPr>
            <p:cNvSpPr txBox="1"/>
            <p:nvPr/>
          </p:nvSpPr>
          <p:spPr>
            <a:xfrm rot="1777256">
              <a:off x="2178548" y="2507389"/>
              <a:ext cx="835090" cy="362465"/>
            </a:xfrm>
            <a:prstGeom prst="rect">
              <a:avLst/>
            </a:prstGeom>
            <a:noFill/>
          </p:spPr>
          <p:txBody>
            <a:bodyPr wrap="square" rtlCol="0">
              <a:spAutoFit/>
            </a:bodyPr>
            <a:lstStyle/>
            <a:p>
              <a:r>
                <a:rPr lang="nb-NO" sz="1600" b="1" dirty="0"/>
                <a:t>mask</a:t>
              </a:r>
            </a:p>
          </p:txBody>
        </p:sp>
      </p:grpSp>
      <p:sp>
        <p:nvSpPr>
          <p:cNvPr id="4" name="Bildeforklaring: bøyd linje 3">
            <a:extLst>
              <a:ext uri="{FF2B5EF4-FFF2-40B4-BE49-F238E27FC236}">
                <a16:creationId xmlns:a16="http://schemas.microsoft.com/office/drawing/2014/main" id="{155736D3-F522-AFFA-43AF-B0C0FF503FE8}"/>
              </a:ext>
            </a:extLst>
          </p:cNvPr>
          <p:cNvSpPr/>
          <p:nvPr/>
        </p:nvSpPr>
        <p:spPr bwMode="auto">
          <a:xfrm>
            <a:off x="3608381" y="1895918"/>
            <a:ext cx="5126598" cy="2417364"/>
          </a:xfrm>
          <a:prstGeom prst="borderCallout2">
            <a:avLst>
              <a:gd name="adj1" fmla="val 21583"/>
              <a:gd name="adj2" fmla="val -332"/>
              <a:gd name="adj3" fmla="val 21384"/>
              <a:gd name="adj4" fmla="val -4002"/>
              <a:gd name="adj5" fmla="val 60759"/>
              <a:gd name="adj6" fmla="val -28170"/>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r>
              <a:rPr lang="en-GB" b="1" noProof="0" dirty="0">
                <a:latin typeface="Arial" panose="020B0604020202020204" pitchFamily="34" charset="0"/>
                <a:cs typeface="Arial" panose="020B0604020202020204" pitchFamily="34" charset="0"/>
              </a:rPr>
              <a:t>Negative mask energy – Dissatisfaction</a:t>
            </a:r>
          </a:p>
          <a:p>
            <a:pPr defTabSz="914400" eaLnBrk="0" fontAlgn="base" hangingPunct="0">
              <a:spcBef>
                <a:spcPts val="600"/>
              </a:spcBef>
              <a:spcAft>
                <a:spcPct val="0"/>
              </a:spcAft>
            </a:pPr>
            <a:r>
              <a:rPr lang="en-GB" b="1" noProof="0" dirty="0">
                <a:latin typeface="Arial" panose="020B0604020202020204" pitchFamily="34" charset="0"/>
                <a:cs typeface="Arial" panose="020B0604020202020204" pitchFamily="34" charset="0"/>
              </a:rPr>
              <a:t>Outgoing: </a:t>
            </a:r>
            <a:r>
              <a:rPr lang="en-GB" noProof="0" dirty="0">
                <a:latin typeface="Arial" panose="020B0604020202020204" pitchFamily="34" charset="0"/>
                <a:cs typeface="Arial" panose="020B0604020202020204" pitchFamily="34" charset="0"/>
              </a:rPr>
              <a:t>Dissatisfied, frustrated, angry, jealous, envious, spiteful, malicious, cold, harsh,</a:t>
            </a:r>
          </a:p>
          <a:p>
            <a:pPr defTabSz="914400" eaLnBrk="0" fontAlgn="base" hangingPunct="0">
              <a:spcBef>
                <a:spcPts val="600"/>
              </a:spcBef>
              <a:spcAft>
                <a:spcPct val="0"/>
              </a:spcAft>
            </a:pPr>
            <a:r>
              <a:rPr lang="en-GB" b="1" noProof="0" dirty="0">
                <a:latin typeface="Arial" panose="020B0604020202020204" pitchFamily="34" charset="0"/>
                <a:cs typeface="Arial" panose="020B0604020202020204" pitchFamily="34" charset="0"/>
              </a:rPr>
              <a:t>Introverted: </a:t>
            </a:r>
            <a:r>
              <a:rPr lang="en-GB" noProof="0" dirty="0">
                <a:latin typeface="Arial" panose="020B0604020202020204" pitchFamily="34" charset="0"/>
                <a:cs typeface="Arial" panose="020B0604020202020204" pitchFamily="34" charset="0"/>
              </a:rPr>
              <a:t>Disappointed, paralyzed, worried, can't cope, discouraged, melancholy, depressed. Feeling shame, guilt, embarrassment. Feeling of failure, inferiority complex, feeling worthless, dissatisfaction with one's own appearance, etc.</a:t>
            </a:r>
          </a:p>
        </p:txBody>
      </p:sp>
      <p:sp>
        <p:nvSpPr>
          <p:cNvPr id="6" name="Bildeforklaring: bøyd linje 5">
            <a:extLst>
              <a:ext uri="{FF2B5EF4-FFF2-40B4-BE49-F238E27FC236}">
                <a16:creationId xmlns:a16="http://schemas.microsoft.com/office/drawing/2014/main" id="{0E485D83-8BAF-2A12-33C4-3E188A01F7E9}"/>
              </a:ext>
            </a:extLst>
          </p:cNvPr>
          <p:cNvSpPr/>
          <p:nvPr/>
        </p:nvSpPr>
        <p:spPr bwMode="auto">
          <a:xfrm>
            <a:off x="3412953" y="4759287"/>
            <a:ext cx="5364757" cy="1629837"/>
          </a:xfrm>
          <a:prstGeom prst="borderCallout2">
            <a:avLst>
              <a:gd name="adj1" fmla="val 21583"/>
              <a:gd name="adj2" fmla="val -332"/>
              <a:gd name="adj3" fmla="val 21583"/>
              <a:gd name="adj4" fmla="val -5187"/>
              <a:gd name="adj5" fmla="val -31737"/>
              <a:gd name="adj6" fmla="val -30623"/>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50000"/>
              </a:lnSpc>
              <a:spcBef>
                <a:spcPct val="0"/>
              </a:spcBef>
              <a:spcAft>
                <a:spcPct val="0"/>
              </a:spcAft>
              <a:buClrTx/>
              <a:buSzTx/>
              <a:buFontTx/>
              <a:buNone/>
              <a:tabLst/>
            </a:pPr>
            <a:r>
              <a:rPr lang="nb-NO" b="1" dirty="0">
                <a:latin typeface="Arial" panose="020B0604020202020204" pitchFamily="34" charset="0"/>
                <a:cs typeface="Arial" panose="020B0604020202020204" pitchFamily="34" charset="0"/>
              </a:rPr>
              <a:t>Life </a:t>
            </a:r>
            <a:r>
              <a:rPr lang="nb-NO" b="1" dirty="0" err="1">
                <a:latin typeface="Arial" panose="020B0604020202020204" pitchFamily="34" charset="0"/>
                <a:cs typeface="Arial" panose="020B0604020202020204" pitchFamily="34" charset="0"/>
              </a:rPr>
              <a:t>energy</a:t>
            </a:r>
            <a:r>
              <a:rPr kumimoji="0" lang="nb-NO" b="1" i="0" u="none" strike="noStrike" cap="none" normalizeH="0" baseline="0" dirty="0">
                <a:ln>
                  <a:noFill/>
                </a:ln>
                <a:solidFill>
                  <a:schemeClr val="tx1"/>
                </a:solidFill>
                <a:effectLst/>
                <a:latin typeface="Arial" panose="020B0604020202020204" pitchFamily="34" charset="0"/>
                <a:cs typeface="Arial" panose="020B0604020202020204" pitchFamily="34" charset="0"/>
              </a:rPr>
              <a:t> – </a:t>
            </a:r>
            <a:r>
              <a:rPr kumimoji="0" lang="nb-NO" b="1"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natural</a:t>
            </a:r>
            <a:r>
              <a:rPr kumimoji="0" lang="nb-NO" b="1"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lang="nb-NO" b="1" dirty="0" err="1">
                <a:latin typeface="Arial" panose="020B0604020202020204" pitchFamily="34" charset="0"/>
                <a:cs typeface="Arial" panose="020B0604020202020204" pitchFamily="34" charset="0"/>
              </a:rPr>
              <a:t>being</a:t>
            </a:r>
            <a:r>
              <a:rPr kumimoji="0" lang="nb-NO" b="1" i="0" u="none" strike="noStrike" cap="none" normalizeH="0" dirty="0">
                <a:ln>
                  <a:noFill/>
                </a:ln>
                <a:solidFill>
                  <a:schemeClr val="tx1"/>
                </a:solidFill>
                <a:effectLst/>
                <a:latin typeface="Arial" panose="020B0604020202020204" pitchFamily="34" charset="0"/>
                <a:cs typeface="Arial" panose="020B0604020202020204" pitchFamily="34" charset="0"/>
              </a:rPr>
              <a:t> – </a:t>
            </a:r>
            <a:r>
              <a:rPr lang="nb-NO" b="1" i="1" dirty="0">
                <a:solidFill>
                  <a:srgbClr val="FF0000"/>
                </a:solidFill>
                <a:latin typeface="Arial" panose="020B0604020202020204" pitchFamily="34" charset="0"/>
                <a:cs typeface="Arial" panose="020B0604020202020204" pitchFamily="34" charset="0"/>
              </a:rPr>
              <a:t>Bad </a:t>
            </a:r>
            <a:r>
              <a:rPr lang="nb-NO" b="1" i="1" dirty="0" err="1">
                <a:solidFill>
                  <a:srgbClr val="FF0000"/>
                </a:solidFill>
                <a:latin typeface="Arial" panose="020B0604020202020204" pitchFamily="34" charset="0"/>
                <a:cs typeface="Arial" panose="020B0604020202020204" pitchFamily="34" charset="0"/>
              </a:rPr>
              <a:t>situation</a:t>
            </a:r>
            <a:r>
              <a:rPr lang="nb-NO" i="1" dirty="0">
                <a:solidFill>
                  <a:srgbClr val="FF0000"/>
                </a:solidFill>
                <a:latin typeface="Arial" panose="020B0604020202020204" pitchFamily="34" charset="0"/>
                <a:cs typeface="Arial" panose="020B0604020202020204" pitchFamily="34" charset="0"/>
              </a:rPr>
              <a:t>:</a:t>
            </a:r>
          </a:p>
          <a:p>
            <a:pPr defTabSz="914400" eaLnBrk="0" fontAlgn="base" hangingPunct="0">
              <a:spcBef>
                <a:spcPct val="0"/>
              </a:spcBef>
              <a:spcAft>
                <a:spcPct val="0"/>
              </a:spcAft>
            </a:pPr>
            <a:r>
              <a:rPr lang="en-US" dirty="0">
                <a:latin typeface="Arial" panose="020B0604020202020204" pitchFamily="34" charset="0"/>
                <a:cs typeface="Arial" panose="020B0604020202020204" pitchFamily="34" charset="0"/>
              </a:rPr>
              <a:t>Feeling</a:t>
            </a:r>
            <a:r>
              <a:rPr lang="en-US" b="1" dirty="0">
                <a:latin typeface="Arial" panose="020B0604020202020204" pitchFamily="34" charset="0"/>
                <a:cs typeface="Arial" panose="020B0604020202020204" pitchFamily="34" charset="0"/>
              </a:rPr>
              <a:t> fear, sorrow, pain, or nausea </a:t>
            </a:r>
            <a:r>
              <a:rPr lang="en-US" dirty="0">
                <a:latin typeface="Arial" panose="020B0604020202020204" pitchFamily="34" charset="0"/>
                <a:cs typeface="Arial" panose="020B0604020202020204" pitchFamily="34" charset="0"/>
              </a:rPr>
              <a:t>are the underlying emotions that are masked and reduced through negative mask energy, or coped with through positive mask energy.</a:t>
            </a:r>
            <a:endParaRPr lang="nb-NO" dirty="0">
              <a:solidFill>
                <a:srgbClr val="FF0000"/>
              </a:solidFill>
              <a:latin typeface="Arial" panose="020B0604020202020204" pitchFamily="34" charset="0"/>
              <a:cs typeface="Arial" panose="020B0604020202020204" pitchFamily="34" charset="0"/>
            </a:endParaRPr>
          </a:p>
        </p:txBody>
      </p:sp>
      <p:sp>
        <p:nvSpPr>
          <p:cNvPr id="11" name="TekstSylinder 10">
            <a:extLst>
              <a:ext uri="{FF2B5EF4-FFF2-40B4-BE49-F238E27FC236}">
                <a16:creationId xmlns:a16="http://schemas.microsoft.com/office/drawing/2014/main" id="{5744DA76-295F-0ECD-1E2E-1E9D8AD24280}"/>
              </a:ext>
            </a:extLst>
          </p:cNvPr>
          <p:cNvSpPr txBox="1"/>
          <p:nvPr/>
        </p:nvSpPr>
        <p:spPr>
          <a:xfrm>
            <a:off x="143219" y="171421"/>
            <a:ext cx="8857562" cy="1077218"/>
          </a:xfrm>
          <a:prstGeom prst="rect">
            <a:avLst/>
          </a:prstGeom>
          <a:noFill/>
        </p:spPr>
        <p:txBody>
          <a:bodyPr wrap="square" rtlCol="0">
            <a:spAutoFit/>
          </a:bodyPr>
          <a:lstStyle/>
          <a:p>
            <a:pPr algn="ctr"/>
            <a:r>
              <a:rPr lang="en-US" sz="3200" kern="0" dirty="0">
                <a:solidFill>
                  <a:srgbClr val="C00000"/>
                </a:solidFill>
                <a:latin typeface="Arial" panose="020B0604020202020204" pitchFamily="34" charset="0"/>
              </a:rPr>
              <a:t>Am I in negative mask energy or in life energy where circumstances are not good?</a:t>
            </a:r>
            <a:endParaRPr lang="nb-NO" sz="3200" kern="0" dirty="0">
              <a:solidFill>
                <a:srgbClr val="C00000"/>
              </a:solidFill>
              <a:latin typeface="Arial" panose="020B0604020202020204" pitchFamily="34" charset="0"/>
            </a:endParaRPr>
          </a:p>
        </p:txBody>
      </p:sp>
      <p:sp>
        <p:nvSpPr>
          <p:cNvPr id="8" name="TekstSylinder 7">
            <a:extLst>
              <a:ext uri="{FF2B5EF4-FFF2-40B4-BE49-F238E27FC236}">
                <a16:creationId xmlns:a16="http://schemas.microsoft.com/office/drawing/2014/main" id="{FD3B4DDE-4FC7-A08C-9D57-6D00A2955C5E}"/>
              </a:ext>
            </a:extLst>
          </p:cNvPr>
          <p:cNvSpPr txBox="1"/>
          <p:nvPr/>
        </p:nvSpPr>
        <p:spPr>
          <a:xfrm>
            <a:off x="409021" y="1398925"/>
            <a:ext cx="2592660" cy="923330"/>
          </a:xfrm>
          <a:prstGeom prst="rect">
            <a:avLst/>
          </a:prstGeom>
          <a:solidFill>
            <a:schemeClr val="accent4">
              <a:lumMod val="40000"/>
              <a:lumOff val="60000"/>
            </a:schemeClr>
          </a:solidFill>
        </p:spPr>
        <p:txBody>
          <a:bodyPr wrap="square" rtlCol="0">
            <a:spAutoFit/>
          </a:bodyPr>
          <a:lstStyle/>
          <a:p>
            <a:pPr algn="ctr"/>
            <a:r>
              <a:rPr lang="en-US" dirty="0"/>
              <a:t>The difference is that in negative mask energy you don't accept reality.</a:t>
            </a:r>
            <a:endParaRPr lang="nb-NO" dirty="0"/>
          </a:p>
        </p:txBody>
      </p:sp>
      <p:sp>
        <p:nvSpPr>
          <p:cNvPr id="9" name="TekstSylinder 8">
            <a:extLst>
              <a:ext uri="{FF2B5EF4-FFF2-40B4-BE49-F238E27FC236}">
                <a16:creationId xmlns:a16="http://schemas.microsoft.com/office/drawing/2014/main" id="{DB09DA71-3709-6AF2-636B-7458DD864899}"/>
              </a:ext>
            </a:extLst>
          </p:cNvPr>
          <p:cNvSpPr txBox="1"/>
          <p:nvPr/>
        </p:nvSpPr>
        <p:spPr>
          <a:xfrm>
            <a:off x="414945" y="5655045"/>
            <a:ext cx="2592660" cy="923330"/>
          </a:xfrm>
          <a:prstGeom prst="rect">
            <a:avLst/>
          </a:prstGeom>
          <a:solidFill>
            <a:srgbClr val="D2FED3"/>
          </a:solidFill>
        </p:spPr>
        <p:txBody>
          <a:bodyPr wrap="square" rtlCol="0">
            <a:spAutoFit/>
          </a:bodyPr>
          <a:lstStyle/>
          <a:p>
            <a:pPr algn="ctr"/>
            <a:r>
              <a:rPr lang="en-US" dirty="0"/>
              <a:t>In life energy, you accept reality and feel what it means to you.</a:t>
            </a:r>
            <a:endParaRPr lang="nb-NO" dirty="0"/>
          </a:p>
        </p:txBody>
      </p:sp>
    </p:spTree>
    <p:extLst>
      <p:ext uri="{BB962C8B-B14F-4D97-AF65-F5344CB8AC3E}">
        <p14:creationId xmlns:p14="http://schemas.microsoft.com/office/powerpoint/2010/main" val="2312905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918B0E72-28DE-B868-E5A8-DB53C02F5477}"/>
              </a:ext>
            </a:extLst>
          </p:cNvPr>
          <p:cNvSpPr txBox="1"/>
          <p:nvPr/>
        </p:nvSpPr>
        <p:spPr>
          <a:xfrm>
            <a:off x="86237" y="67005"/>
            <a:ext cx="8857562" cy="584775"/>
          </a:xfrm>
          <a:prstGeom prst="rect">
            <a:avLst/>
          </a:prstGeom>
          <a:noFill/>
        </p:spPr>
        <p:txBody>
          <a:bodyPr wrap="square" rtlCol="0">
            <a:spAutoFit/>
          </a:bodyPr>
          <a:lstStyle/>
          <a:p>
            <a:pPr algn="ctr"/>
            <a:r>
              <a:rPr lang="nb-NO" sz="3200" kern="0" dirty="0" err="1">
                <a:solidFill>
                  <a:srgbClr val="C00000"/>
                </a:solidFill>
                <a:latin typeface="Arial" panose="020B0604020202020204" pitchFamily="34" charset="0"/>
              </a:rPr>
              <a:t>Brainwave</a:t>
            </a:r>
            <a:r>
              <a:rPr lang="nb-NO" sz="3200" kern="0" dirty="0">
                <a:solidFill>
                  <a:srgbClr val="C00000"/>
                </a:solidFill>
                <a:latin typeface="Arial" panose="020B0604020202020204" pitchFamily="34" charset="0"/>
              </a:rPr>
              <a:t> States and </a:t>
            </a:r>
            <a:r>
              <a:rPr lang="nb-NO" sz="3200" kern="0" dirty="0" err="1">
                <a:solidFill>
                  <a:srgbClr val="C00000"/>
                </a:solidFill>
                <a:latin typeface="Arial" panose="020B0604020202020204" pitchFamily="34" charset="0"/>
              </a:rPr>
              <a:t>Consciousness</a:t>
            </a:r>
            <a:endParaRPr lang="nb-NO" sz="3200" kern="0" dirty="0">
              <a:solidFill>
                <a:srgbClr val="C00000"/>
              </a:solidFill>
              <a:latin typeface="Arial" panose="020B0604020202020204" pitchFamily="34" charset="0"/>
            </a:endParaRPr>
          </a:p>
        </p:txBody>
      </p:sp>
      <p:sp>
        <p:nvSpPr>
          <p:cNvPr id="3" name="TekstSylinder 2">
            <a:extLst>
              <a:ext uri="{FF2B5EF4-FFF2-40B4-BE49-F238E27FC236}">
                <a16:creationId xmlns:a16="http://schemas.microsoft.com/office/drawing/2014/main" id="{702701C5-512F-C468-4149-9A99F5D7A6DD}"/>
              </a:ext>
            </a:extLst>
          </p:cNvPr>
          <p:cNvSpPr txBox="1"/>
          <p:nvPr/>
        </p:nvSpPr>
        <p:spPr>
          <a:xfrm>
            <a:off x="1224117" y="651780"/>
            <a:ext cx="7875279" cy="6124754"/>
          </a:xfrm>
          <a:prstGeom prst="rect">
            <a:avLst/>
          </a:prstGeom>
          <a:noFill/>
        </p:spPr>
        <p:txBody>
          <a:bodyPr wrap="square" rtlCol="0">
            <a:spAutoFit/>
          </a:bodyPr>
          <a:lstStyle/>
          <a:p>
            <a:pPr>
              <a:spcAft>
                <a:spcPts val="600"/>
              </a:spcAft>
            </a:pPr>
            <a:r>
              <a:rPr lang="nb-NO" sz="2200" b="1" dirty="0"/>
              <a:t>Gamma </a:t>
            </a:r>
            <a:r>
              <a:rPr lang="nb-NO" sz="2200" b="1" dirty="0" err="1"/>
              <a:t>waves</a:t>
            </a:r>
            <a:r>
              <a:rPr lang="nb-NO" sz="2200" b="1" dirty="0"/>
              <a:t> (25 to 100 Hz) </a:t>
            </a:r>
            <a:br>
              <a:rPr lang="nb-NO" sz="2200" b="1" dirty="0"/>
            </a:br>
            <a:r>
              <a:rPr lang="en-US" b="1" dirty="0"/>
              <a:t>– An enthusiastic, inspired, energized, happy state </a:t>
            </a:r>
            <a:br>
              <a:rPr lang="en-US" b="1" dirty="0"/>
            </a:br>
            <a:r>
              <a:rPr lang="en-US" dirty="0"/>
              <a:t>Gamma waves are associated with high-level cognitive processing tasks. Ability to take in completely new information and see new wholes. Wave of new insight and creativity. High peaks of gamma waves are seen during states of happiness</a:t>
            </a:r>
            <a:r>
              <a:rPr lang="en-US" b="1" dirty="0"/>
              <a:t>.</a:t>
            </a:r>
            <a:r>
              <a:rPr lang="nb-NO" dirty="0">
                <a:solidFill>
                  <a:srgbClr val="414141"/>
                </a:solidFill>
                <a:latin typeface="Calibri" panose="020F0502020204030204" pitchFamily="34" charset="0"/>
                <a:ea typeface="Calibri" panose="020F0502020204030204" pitchFamily="34" charset="0"/>
              </a:rPr>
              <a:t> </a:t>
            </a:r>
          </a:p>
          <a:p>
            <a:endParaRPr lang="nb-NO" sz="1400" b="1" dirty="0"/>
          </a:p>
          <a:p>
            <a:pPr>
              <a:spcAft>
                <a:spcPts val="600"/>
              </a:spcAft>
            </a:pPr>
            <a:endParaRPr lang="nb-NO" sz="2200" b="1" dirty="0"/>
          </a:p>
          <a:p>
            <a:endParaRPr lang="nb-NO" sz="1400" b="1" dirty="0"/>
          </a:p>
          <a:p>
            <a:pPr>
              <a:spcAft>
                <a:spcPts val="600"/>
              </a:spcAft>
            </a:pPr>
            <a:r>
              <a:rPr lang="nb-NO" sz="2200" b="1" dirty="0"/>
              <a:t>Alfa </a:t>
            </a:r>
            <a:r>
              <a:rPr lang="nb-NO" sz="2200" b="1" dirty="0" err="1"/>
              <a:t>waves</a:t>
            </a:r>
            <a:r>
              <a:rPr lang="nb-NO" sz="2200" b="1" dirty="0"/>
              <a:t> (8 to 13 Hz) </a:t>
            </a:r>
            <a:br>
              <a:rPr lang="nb-NO" b="1" dirty="0"/>
            </a:br>
            <a:r>
              <a:rPr lang="en-US" b="1" dirty="0"/>
              <a:t>– When we calm down, relax and give ourselves free. Mindfulness. </a:t>
            </a:r>
            <a:br>
              <a:rPr lang="en-US" b="1" dirty="0"/>
            </a:br>
            <a:r>
              <a:rPr lang="en-US" dirty="0"/>
              <a:t>When we lie on the couch and watch TV or relax in bed, but before we fall asleep. By light meditation and mindfulness. Let go of the mask and come into life energy.</a:t>
            </a:r>
          </a:p>
          <a:p>
            <a:pPr>
              <a:spcAft>
                <a:spcPts val="600"/>
              </a:spcAft>
            </a:pPr>
            <a:r>
              <a:rPr lang="nb-NO" sz="2200" b="1" dirty="0">
                <a:solidFill>
                  <a:prstClr val="black"/>
                </a:solidFill>
              </a:rPr>
              <a:t>Theta </a:t>
            </a:r>
            <a:r>
              <a:rPr lang="nb-NO" sz="2200" b="1" dirty="0" err="1">
                <a:solidFill>
                  <a:prstClr val="black"/>
                </a:solidFill>
              </a:rPr>
              <a:t>waves</a:t>
            </a:r>
            <a:r>
              <a:rPr lang="nb-NO" sz="2200" b="1" dirty="0">
                <a:solidFill>
                  <a:prstClr val="black"/>
                </a:solidFill>
              </a:rPr>
              <a:t> (3,5 to 8 Hz) (The Earth has 7,8Hz) </a:t>
            </a:r>
            <a:br>
              <a:rPr lang="nb-NO" b="1" dirty="0">
                <a:solidFill>
                  <a:prstClr val="black"/>
                </a:solidFill>
              </a:rPr>
            </a:br>
            <a:r>
              <a:rPr lang="en-US" b="1" dirty="0">
                <a:solidFill>
                  <a:prstClr val="black"/>
                </a:solidFill>
              </a:rPr>
              <a:t>– Deep awareness and meditation, hypnosis, regression, channeling. </a:t>
            </a:r>
            <a:br>
              <a:rPr lang="en-US" b="1" dirty="0">
                <a:solidFill>
                  <a:prstClr val="black"/>
                </a:solidFill>
              </a:rPr>
            </a:br>
            <a:r>
              <a:rPr lang="en-US" dirty="0">
                <a:solidFill>
                  <a:prstClr val="black"/>
                </a:solidFill>
              </a:rPr>
              <a:t>Related to imagination, reflection and sleep. When we relax and let our imagination “fly”. Deep meditation and contact with the essence of life. </a:t>
            </a:r>
            <a:br>
              <a:rPr lang="en-US" dirty="0">
                <a:solidFill>
                  <a:prstClr val="black"/>
                </a:solidFill>
              </a:rPr>
            </a:br>
            <a:r>
              <a:rPr lang="en-US" dirty="0">
                <a:solidFill>
                  <a:prstClr val="black"/>
                </a:solidFill>
              </a:rPr>
              <a:t>Spiritual contact and experience.</a:t>
            </a:r>
          </a:p>
          <a:p>
            <a:pPr>
              <a:spcAft>
                <a:spcPts val="600"/>
              </a:spcAft>
            </a:pPr>
            <a:r>
              <a:rPr lang="nb-NO" sz="2200" b="1" dirty="0"/>
              <a:t>Delta </a:t>
            </a:r>
            <a:r>
              <a:rPr lang="nb-NO" sz="2200" b="1" dirty="0" err="1"/>
              <a:t>waves</a:t>
            </a:r>
            <a:r>
              <a:rPr lang="nb-NO" sz="2200" b="1" dirty="0"/>
              <a:t> (1 to 3 Hz) </a:t>
            </a:r>
            <a:r>
              <a:rPr lang="en-US" b="1" dirty="0"/>
              <a:t>– Deep dreamless sleep. Very deep wakefulness, trance. </a:t>
            </a:r>
            <a:r>
              <a:rPr lang="en-US" dirty="0"/>
              <a:t>Very common in babies and young children. The older we get, the fewer of these brain waves we produce, other than in deep, dreamless sleep.</a:t>
            </a:r>
            <a:endParaRPr lang="nb-NO" kern="0" dirty="0">
              <a:latin typeface="Calibri" panose="020F0502020204030204" pitchFamily="34" charset="0"/>
              <a:ea typeface="Times New Roman" panose="02020603050405020304" pitchFamily="18" charset="0"/>
            </a:endParaRPr>
          </a:p>
        </p:txBody>
      </p:sp>
      <p:sp>
        <p:nvSpPr>
          <p:cNvPr id="6" name="Pil: opp 5">
            <a:extLst>
              <a:ext uri="{FF2B5EF4-FFF2-40B4-BE49-F238E27FC236}">
                <a16:creationId xmlns:a16="http://schemas.microsoft.com/office/drawing/2014/main" id="{5A78D76B-6B88-9ABC-0233-04359A910303}"/>
              </a:ext>
            </a:extLst>
          </p:cNvPr>
          <p:cNvSpPr/>
          <p:nvPr/>
        </p:nvSpPr>
        <p:spPr>
          <a:xfrm>
            <a:off x="611951" y="1878073"/>
            <a:ext cx="141090" cy="40752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Pil: ned 6">
            <a:extLst>
              <a:ext uri="{FF2B5EF4-FFF2-40B4-BE49-F238E27FC236}">
                <a16:creationId xmlns:a16="http://schemas.microsoft.com/office/drawing/2014/main" id="{5AF2F063-876B-1E86-CDD8-6F5E56E36361}"/>
              </a:ext>
            </a:extLst>
          </p:cNvPr>
          <p:cNvSpPr/>
          <p:nvPr/>
        </p:nvSpPr>
        <p:spPr>
          <a:xfrm>
            <a:off x="600641" y="2926610"/>
            <a:ext cx="152400" cy="217755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TekstSylinder 7">
            <a:extLst>
              <a:ext uri="{FF2B5EF4-FFF2-40B4-BE49-F238E27FC236}">
                <a16:creationId xmlns:a16="http://schemas.microsoft.com/office/drawing/2014/main" id="{578F4A56-A81B-1BA1-E0AC-303D6AE207C1}"/>
              </a:ext>
            </a:extLst>
          </p:cNvPr>
          <p:cNvSpPr txBox="1"/>
          <p:nvPr/>
        </p:nvSpPr>
        <p:spPr>
          <a:xfrm>
            <a:off x="44604" y="5253039"/>
            <a:ext cx="1165412" cy="1384995"/>
          </a:xfrm>
          <a:prstGeom prst="rect">
            <a:avLst/>
          </a:prstGeom>
          <a:solidFill>
            <a:srgbClr val="FFFFCC"/>
          </a:solidFill>
        </p:spPr>
        <p:txBody>
          <a:bodyPr wrap="square" rtlCol="0">
            <a:spAutoFit/>
          </a:bodyPr>
          <a:lstStyle/>
          <a:p>
            <a:pPr algn="ctr"/>
            <a:r>
              <a:rPr lang="nb-NO" sz="1400" dirty="0"/>
              <a:t> </a:t>
            </a:r>
            <a:r>
              <a:rPr lang="en-US" sz="1400" dirty="0"/>
              <a:t>Increased inner contact with the core of life, the spiritual and unconscious</a:t>
            </a:r>
            <a:endParaRPr lang="nb-NO" sz="1400" dirty="0"/>
          </a:p>
        </p:txBody>
      </p:sp>
      <p:sp>
        <p:nvSpPr>
          <p:cNvPr id="9" name="TekstSylinder 8">
            <a:extLst>
              <a:ext uri="{FF2B5EF4-FFF2-40B4-BE49-F238E27FC236}">
                <a16:creationId xmlns:a16="http://schemas.microsoft.com/office/drawing/2014/main" id="{A6901A51-5AFD-14BD-9B19-A563844F2372}"/>
              </a:ext>
            </a:extLst>
          </p:cNvPr>
          <p:cNvSpPr txBox="1"/>
          <p:nvPr/>
        </p:nvSpPr>
        <p:spPr>
          <a:xfrm>
            <a:off x="54707" y="651780"/>
            <a:ext cx="1244268" cy="1169551"/>
          </a:xfrm>
          <a:prstGeom prst="rect">
            <a:avLst/>
          </a:prstGeom>
          <a:solidFill>
            <a:srgbClr val="FFFFCC"/>
          </a:solidFill>
        </p:spPr>
        <p:txBody>
          <a:bodyPr wrap="square" rtlCol="0">
            <a:spAutoFit/>
          </a:bodyPr>
          <a:lstStyle/>
          <a:p>
            <a:pPr algn="ctr"/>
            <a:r>
              <a:rPr lang="en-US" sz="1400" dirty="0"/>
              <a:t>Outwardly directed life energy. Inspiration and creativity</a:t>
            </a:r>
            <a:endParaRPr lang="nb-NO" sz="1400" dirty="0"/>
          </a:p>
        </p:txBody>
      </p:sp>
      <p:sp>
        <p:nvSpPr>
          <p:cNvPr id="10" name="Rektangel 9">
            <a:extLst>
              <a:ext uri="{FF2B5EF4-FFF2-40B4-BE49-F238E27FC236}">
                <a16:creationId xmlns:a16="http://schemas.microsoft.com/office/drawing/2014/main" id="{102E17D9-40B6-0211-9C73-46F90CF95661}"/>
              </a:ext>
            </a:extLst>
          </p:cNvPr>
          <p:cNvSpPr/>
          <p:nvPr/>
        </p:nvSpPr>
        <p:spPr>
          <a:xfrm>
            <a:off x="459339" y="2511956"/>
            <a:ext cx="587404" cy="6275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TekstSylinder 10">
            <a:extLst>
              <a:ext uri="{FF2B5EF4-FFF2-40B4-BE49-F238E27FC236}">
                <a16:creationId xmlns:a16="http://schemas.microsoft.com/office/drawing/2014/main" id="{E1187EF5-38A9-7563-2CD6-D9E91E85FC77}"/>
              </a:ext>
            </a:extLst>
          </p:cNvPr>
          <p:cNvSpPr txBox="1"/>
          <p:nvPr/>
        </p:nvSpPr>
        <p:spPr>
          <a:xfrm>
            <a:off x="1298975" y="2327888"/>
            <a:ext cx="6335714" cy="430887"/>
          </a:xfrm>
          <a:prstGeom prst="rect">
            <a:avLst/>
          </a:prstGeom>
          <a:solidFill>
            <a:srgbClr val="FFFBEF"/>
          </a:solidFill>
        </p:spPr>
        <p:txBody>
          <a:bodyPr wrap="square" rtlCol="0">
            <a:spAutoFit/>
          </a:bodyPr>
          <a:lstStyle/>
          <a:p>
            <a:r>
              <a:rPr lang="nb-NO" sz="2200" b="1" dirty="0"/>
              <a:t>Beta </a:t>
            </a:r>
            <a:r>
              <a:rPr lang="nb-NO" sz="2200" b="1" dirty="0" err="1"/>
              <a:t>waves</a:t>
            </a:r>
            <a:r>
              <a:rPr lang="nb-NO" sz="2200" b="1" dirty="0"/>
              <a:t> (12 to 33 Hz) – Our </a:t>
            </a:r>
            <a:r>
              <a:rPr lang="nb-NO" sz="2200" b="1" dirty="0" err="1"/>
              <a:t>everyday</a:t>
            </a:r>
            <a:r>
              <a:rPr lang="nb-NO" sz="2200" b="1" dirty="0"/>
              <a:t> </a:t>
            </a:r>
            <a:r>
              <a:rPr lang="nb-NO" sz="2200" b="1" dirty="0" err="1"/>
              <a:t>awareness</a:t>
            </a:r>
            <a:endParaRPr lang="nb-NO" sz="2200" b="1" dirty="0"/>
          </a:p>
        </p:txBody>
      </p:sp>
    </p:spTree>
    <p:extLst>
      <p:ext uri="{BB962C8B-B14F-4D97-AF65-F5344CB8AC3E}">
        <p14:creationId xmlns:p14="http://schemas.microsoft.com/office/powerpoint/2010/main" val="3549121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FADB3-CA33-CD79-E8FA-C0103AD8A908}"/>
            </a:ext>
          </a:extLst>
        </p:cNvPr>
        <p:cNvGrpSpPr/>
        <p:nvPr/>
      </p:nvGrpSpPr>
      <p:grpSpPr>
        <a:xfrm>
          <a:off x="0" y="0"/>
          <a:ext cx="0" cy="0"/>
          <a:chOff x="0" y="0"/>
          <a:chExt cx="0" cy="0"/>
        </a:xfrm>
      </p:grpSpPr>
      <p:sp>
        <p:nvSpPr>
          <p:cNvPr id="2" name="TekstSylinder 1">
            <a:extLst>
              <a:ext uri="{FF2B5EF4-FFF2-40B4-BE49-F238E27FC236}">
                <a16:creationId xmlns:a16="http://schemas.microsoft.com/office/drawing/2014/main" id="{956BE7AC-DBB8-B3E6-226F-70E6664AB41B}"/>
              </a:ext>
            </a:extLst>
          </p:cNvPr>
          <p:cNvSpPr txBox="1"/>
          <p:nvPr/>
        </p:nvSpPr>
        <p:spPr>
          <a:xfrm>
            <a:off x="143219" y="116336"/>
            <a:ext cx="8857562" cy="584775"/>
          </a:xfrm>
          <a:prstGeom prst="rect">
            <a:avLst/>
          </a:prstGeom>
          <a:noFill/>
        </p:spPr>
        <p:txBody>
          <a:bodyPr wrap="square" rtlCol="0">
            <a:spAutoFit/>
          </a:bodyPr>
          <a:lstStyle/>
          <a:p>
            <a:pPr algn="ctr"/>
            <a:r>
              <a:rPr lang="en-US" sz="3200" kern="0" dirty="0">
                <a:solidFill>
                  <a:srgbClr val="C00000"/>
                </a:solidFill>
                <a:latin typeface="Arial" panose="020B0604020202020204" pitchFamily="34" charset="0"/>
              </a:rPr>
              <a:t>Two ways to be in life energy</a:t>
            </a:r>
            <a:endParaRPr lang="nb-NO" sz="3200" kern="0" dirty="0">
              <a:solidFill>
                <a:srgbClr val="C00000"/>
              </a:solidFill>
              <a:latin typeface="Arial" panose="020B0604020202020204" pitchFamily="34" charset="0"/>
            </a:endParaRPr>
          </a:p>
        </p:txBody>
      </p:sp>
      <p:sp>
        <p:nvSpPr>
          <p:cNvPr id="3" name="TekstSylinder 2">
            <a:extLst>
              <a:ext uri="{FF2B5EF4-FFF2-40B4-BE49-F238E27FC236}">
                <a16:creationId xmlns:a16="http://schemas.microsoft.com/office/drawing/2014/main" id="{45FE0927-D291-89FC-5033-C515209D04F7}"/>
              </a:ext>
            </a:extLst>
          </p:cNvPr>
          <p:cNvSpPr txBox="1"/>
          <p:nvPr/>
        </p:nvSpPr>
        <p:spPr>
          <a:xfrm>
            <a:off x="1333045" y="777968"/>
            <a:ext cx="6962656" cy="1723549"/>
          </a:xfrm>
          <a:prstGeom prst="rect">
            <a:avLst/>
          </a:prstGeom>
          <a:solidFill>
            <a:srgbClr val="E7F0F9"/>
          </a:solidFill>
        </p:spPr>
        <p:txBody>
          <a:bodyPr wrap="square" rtlCol="0">
            <a:spAutoFit/>
          </a:bodyPr>
          <a:lstStyle/>
          <a:p>
            <a:pPr algn="ctr"/>
            <a:r>
              <a:rPr lang="en-US" sz="2400" b="1" dirty="0">
                <a:cs typeface="Arial" panose="020B0604020202020204" pitchFamily="34" charset="0"/>
              </a:rPr>
              <a:t>Free and conscious expression of life – </a:t>
            </a:r>
            <a:r>
              <a:rPr lang="en-US" sz="2400" b="1" dirty="0">
                <a:solidFill>
                  <a:srgbClr val="FF0000"/>
                </a:solidFill>
                <a:cs typeface="Arial" panose="020B0604020202020204" pitchFamily="34" charset="0"/>
              </a:rPr>
              <a:t>“Being-doing”</a:t>
            </a:r>
          </a:p>
          <a:p>
            <a:pPr algn="ctr">
              <a:spcBef>
                <a:spcPts val="600"/>
              </a:spcBef>
            </a:pPr>
            <a:r>
              <a:rPr lang="en-US" dirty="0">
                <a:cs typeface="Arial" panose="020B0604020202020204" pitchFamily="34" charset="0"/>
              </a:rPr>
              <a:t>You are freed from “autopilot” – Unconscious, automatic ego patterns.</a:t>
            </a:r>
          </a:p>
          <a:p>
            <a:pPr algn="ctr">
              <a:spcBef>
                <a:spcPts val="600"/>
              </a:spcBef>
            </a:pPr>
            <a:r>
              <a:rPr lang="en-US" b="1" dirty="0">
                <a:cs typeface="Arial" panose="020B0604020202020204" pitchFamily="34" charset="0"/>
              </a:rPr>
              <a:t>You consciously choose your way of being and actions.</a:t>
            </a:r>
          </a:p>
          <a:p>
            <a:pPr algn="ctr"/>
            <a:r>
              <a:rPr lang="en-US" dirty="0">
                <a:cs typeface="Arial" panose="020B0604020202020204" pitchFamily="34" charset="0"/>
              </a:rPr>
              <a:t>If you do this out of desire/care/intuition, not out of duty, and living in the present is as important as the result, it is life energy.</a:t>
            </a:r>
            <a:endParaRPr lang="nb-NO" sz="1400" dirty="0">
              <a:cs typeface="Arial" panose="020B0604020202020204" pitchFamily="34" charset="0"/>
            </a:endParaRPr>
          </a:p>
        </p:txBody>
      </p:sp>
      <p:sp>
        <p:nvSpPr>
          <p:cNvPr id="6" name="TekstSylinder 5">
            <a:extLst>
              <a:ext uri="{FF2B5EF4-FFF2-40B4-BE49-F238E27FC236}">
                <a16:creationId xmlns:a16="http://schemas.microsoft.com/office/drawing/2014/main" id="{AB3F25C9-AE0F-6D29-1483-D87B753B0B30}"/>
              </a:ext>
            </a:extLst>
          </p:cNvPr>
          <p:cNvSpPr txBox="1"/>
          <p:nvPr/>
        </p:nvSpPr>
        <p:spPr>
          <a:xfrm>
            <a:off x="1675940" y="2948318"/>
            <a:ext cx="6124001" cy="3893374"/>
          </a:xfrm>
          <a:prstGeom prst="rect">
            <a:avLst/>
          </a:prstGeom>
          <a:gradFill>
            <a:gsLst>
              <a:gs pos="0">
                <a:srgbClr val="E18BFF"/>
              </a:gs>
              <a:gs pos="45000">
                <a:schemeClr val="accent1"/>
              </a:gs>
              <a:gs pos="33000">
                <a:schemeClr val="accent5">
                  <a:lumMod val="40000"/>
                  <a:lumOff val="60000"/>
                </a:schemeClr>
              </a:gs>
              <a:gs pos="52000">
                <a:schemeClr val="accent6"/>
              </a:gs>
              <a:gs pos="93000">
                <a:srgbClr val="FF4B4B"/>
              </a:gs>
              <a:gs pos="77000">
                <a:srgbClr val="FF8000"/>
              </a:gs>
              <a:gs pos="59000">
                <a:srgbClr val="FFFF00"/>
              </a:gs>
            </a:gsLst>
            <a:lin ang="5400000" scaled="1"/>
          </a:gradFill>
        </p:spPr>
        <p:txBody>
          <a:bodyPr wrap="square">
            <a:spAutoFit/>
          </a:bodyPr>
          <a:lstStyle/>
          <a:p>
            <a:pPr marL="0" marR="0" indent="0" algn="ctr" defTabSz="914400" rtl="0" eaLnBrk="0" fontAlgn="base" latinLnBrk="0" hangingPunct="0">
              <a:spcBef>
                <a:spcPct val="0"/>
              </a:spcBef>
              <a:spcAft>
                <a:spcPts val="600"/>
              </a:spcAft>
              <a:buClrTx/>
              <a:buSzTx/>
              <a:buFontTx/>
              <a:buNone/>
              <a:tabLst/>
            </a:pPr>
            <a:r>
              <a:rPr lang="nb-NO" sz="2400" b="1" dirty="0">
                <a:cs typeface="Arial" panose="020B0604020202020204" pitchFamily="34" charset="0"/>
              </a:rPr>
              <a:t>Life </a:t>
            </a:r>
            <a:r>
              <a:rPr lang="nb-NO" sz="2400" b="1" dirty="0" err="1">
                <a:cs typeface="Arial" panose="020B0604020202020204" pitchFamily="34" charset="0"/>
              </a:rPr>
              <a:t>energy</a:t>
            </a:r>
            <a:r>
              <a:rPr kumimoji="0" lang="nb-NO" sz="2400" b="1" i="0" u="none" strike="noStrike" cap="none" normalizeH="0" baseline="0" dirty="0">
                <a:ln>
                  <a:noFill/>
                </a:ln>
                <a:solidFill>
                  <a:schemeClr val="tx1"/>
                </a:solidFill>
                <a:effectLst/>
                <a:cs typeface="Arial" panose="020B0604020202020204" pitchFamily="34" charset="0"/>
              </a:rPr>
              <a:t> – </a:t>
            </a:r>
            <a:r>
              <a:rPr kumimoji="0" lang="nb-NO" sz="2400" b="1" i="0" u="none" strike="noStrike" cap="none" normalizeH="0" baseline="0" dirty="0">
                <a:ln>
                  <a:noFill/>
                </a:ln>
                <a:solidFill>
                  <a:srgbClr val="C00000"/>
                </a:solidFill>
                <a:effectLst/>
                <a:cs typeface="Arial" panose="020B0604020202020204" pitchFamily="34" charset="0"/>
              </a:rPr>
              <a:t>Natural </a:t>
            </a:r>
            <a:r>
              <a:rPr kumimoji="0" lang="nb-NO" sz="2400" b="1" i="0" u="none" strike="noStrike" cap="none" normalizeH="0" baseline="0" dirty="0" err="1">
                <a:ln>
                  <a:noFill/>
                </a:ln>
                <a:solidFill>
                  <a:srgbClr val="C00000"/>
                </a:solidFill>
                <a:effectLst/>
                <a:cs typeface="Arial" panose="020B0604020202020204" pitchFamily="34" charset="0"/>
              </a:rPr>
              <a:t>being</a:t>
            </a:r>
            <a:endParaRPr kumimoji="0" lang="nb-NO" sz="2400" b="1" u="none" strike="noStrike" cap="none" normalizeH="0" dirty="0">
              <a:ln>
                <a:noFill/>
              </a:ln>
              <a:solidFill>
                <a:srgbClr val="C00000"/>
              </a:solidFill>
              <a:effectLst/>
              <a:cs typeface="Arial" panose="020B0604020202020204" pitchFamily="34" charset="0"/>
            </a:endParaRPr>
          </a:p>
          <a:p>
            <a:pPr defTabSz="914400" eaLnBrk="0" fontAlgn="base" hangingPunct="0">
              <a:spcBef>
                <a:spcPct val="0"/>
              </a:spcBef>
              <a:spcAft>
                <a:spcPct val="0"/>
              </a:spcAft>
            </a:pPr>
            <a:r>
              <a:rPr lang="en-US" sz="2000" b="1" dirty="0">
                <a:cs typeface="Arial" panose="020B0604020202020204" pitchFamily="34" charset="0"/>
              </a:rPr>
              <a:t>Life energy – natural being – </a:t>
            </a:r>
            <a:r>
              <a:rPr lang="en-US" sz="2000" b="1" i="1" dirty="0">
                <a:solidFill>
                  <a:srgbClr val="00B050"/>
                </a:solidFill>
                <a:cs typeface="Arial" panose="020B0604020202020204" pitchFamily="34" charset="0"/>
              </a:rPr>
              <a:t>When it is good</a:t>
            </a:r>
            <a:r>
              <a:rPr lang="en-US" sz="2000" b="1" i="1" dirty="0">
                <a:cs typeface="Arial" panose="020B0604020202020204" pitchFamily="34" charset="0"/>
              </a:rPr>
              <a:t>:</a:t>
            </a:r>
          </a:p>
          <a:p>
            <a:pPr defTabSz="914400" eaLnBrk="0" fontAlgn="base" hangingPunct="0">
              <a:spcBef>
                <a:spcPct val="0"/>
              </a:spcBef>
              <a:spcAft>
                <a:spcPct val="0"/>
              </a:spcAft>
            </a:pPr>
            <a:r>
              <a:rPr lang="en-US" sz="2000" dirty="0">
                <a:cs typeface="Arial" panose="020B0604020202020204" pitchFamily="34" charset="0"/>
              </a:rPr>
              <a:t>7. Being, mindfulness. Divine awareness.</a:t>
            </a:r>
          </a:p>
          <a:p>
            <a:pPr defTabSz="914400" eaLnBrk="0" fontAlgn="base" hangingPunct="0">
              <a:spcBef>
                <a:spcPct val="0"/>
              </a:spcBef>
              <a:spcAft>
                <a:spcPct val="0"/>
              </a:spcAft>
            </a:pPr>
            <a:r>
              <a:rPr lang="en-US" sz="2000" dirty="0">
                <a:cs typeface="Arial" panose="020B0604020202020204" pitchFamily="34" charset="0"/>
              </a:rPr>
              <a:t>6. Feeling divine love and contact, intuition</a:t>
            </a:r>
          </a:p>
          <a:p>
            <a:pPr defTabSz="914400" eaLnBrk="0" fontAlgn="base" hangingPunct="0">
              <a:spcBef>
                <a:spcPct val="0"/>
              </a:spcBef>
              <a:spcAft>
                <a:spcPct val="0"/>
              </a:spcAft>
            </a:pPr>
            <a:r>
              <a:rPr lang="en-US" sz="2000" dirty="0">
                <a:cs typeface="Arial" panose="020B0604020202020204" pitchFamily="34" charset="0"/>
              </a:rPr>
              <a:t>5. Enthusiasm, creativity, experiencing deeper meaning</a:t>
            </a:r>
          </a:p>
          <a:p>
            <a:pPr defTabSz="914400" eaLnBrk="0" fontAlgn="base" hangingPunct="0">
              <a:spcBef>
                <a:spcPct val="0"/>
              </a:spcBef>
              <a:spcAft>
                <a:spcPct val="0"/>
              </a:spcAft>
            </a:pPr>
            <a:r>
              <a:rPr lang="en-US" sz="2000" dirty="0">
                <a:cs typeface="Arial" panose="020B0604020202020204" pitchFamily="34" charset="0"/>
              </a:rPr>
              <a:t>4. Love, being fond of, loving, desire to care</a:t>
            </a:r>
          </a:p>
          <a:p>
            <a:pPr defTabSz="914400" eaLnBrk="0" fontAlgn="base" hangingPunct="0">
              <a:spcBef>
                <a:spcPct val="0"/>
              </a:spcBef>
              <a:spcAft>
                <a:spcPct val="0"/>
              </a:spcAft>
            </a:pPr>
            <a:r>
              <a:rPr lang="en-US" sz="2000" dirty="0">
                <a:cs typeface="Arial" panose="020B0604020202020204" pitchFamily="34" charset="0"/>
              </a:rPr>
              <a:t>3. Joyful insight and realization. Aha! Eureka!</a:t>
            </a:r>
          </a:p>
          <a:p>
            <a:pPr defTabSz="914400" eaLnBrk="0" fontAlgn="base" hangingPunct="0">
              <a:spcBef>
                <a:spcPct val="0"/>
              </a:spcBef>
              <a:spcAft>
                <a:spcPct val="0"/>
              </a:spcAft>
            </a:pPr>
            <a:r>
              <a:rPr lang="en-US" sz="2000" dirty="0">
                <a:cs typeface="Arial" panose="020B0604020202020204" pitchFamily="34" charset="0"/>
              </a:rPr>
              <a:t>2. Bright, bubbling joy of life, sensuality</a:t>
            </a:r>
          </a:p>
          <a:p>
            <a:pPr marL="457200" indent="-457200" defTabSz="914400" eaLnBrk="0" fontAlgn="base" hangingPunct="0">
              <a:spcBef>
                <a:spcPct val="0"/>
              </a:spcBef>
              <a:spcAft>
                <a:spcPct val="0"/>
              </a:spcAft>
              <a:buAutoNum type="arabicPeriod"/>
            </a:pPr>
            <a:r>
              <a:rPr lang="en-US" sz="2000" dirty="0">
                <a:cs typeface="Arial" panose="020B0604020202020204" pitchFamily="34" charset="0"/>
              </a:rPr>
              <a:t>Physical pleasure in the body and via sensory impressions</a:t>
            </a:r>
          </a:p>
          <a:p>
            <a:pPr defTabSz="914400" eaLnBrk="0" fontAlgn="base" hangingPunct="0">
              <a:spcBef>
                <a:spcPct val="0"/>
              </a:spcBef>
              <a:spcAft>
                <a:spcPct val="0"/>
              </a:spcAft>
            </a:pPr>
            <a:r>
              <a:rPr lang="nb-NO" sz="2000" b="1" i="1" dirty="0" err="1">
                <a:solidFill>
                  <a:srgbClr val="FF0000"/>
                </a:solidFill>
                <a:cs typeface="Arial" panose="020B0604020202020204" pitchFamily="34" charset="0"/>
              </a:rPr>
              <a:t>When</a:t>
            </a:r>
            <a:r>
              <a:rPr lang="nb-NO" sz="2000" b="1" i="1" dirty="0">
                <a:solidFill>
                  <a:srgbClr val="FF0000"/>
                </a:solidFill>
                <a:cs typeface="Arial" panose="020B0604020202020204" pitchFamily="34" charset="0"/>
              </a:rPr>
              <a:t> it is bad:</a:t>
            </a:r>
            <a:endParaRPr lang="nb-NO" sz="2000" i="1" dirty="0">
              <a:solidFill>
                <a:srgbClr val="FF0000"/>
              </a:solidFill>
              <a:cs typeface="Arial" panose="020B0604020202020204" pitchFamily="34" charset="0"/>
            </a:endParaRPr>
          </a:p>
          <a:p>
            <a:pPr defTabSz="914400" eaLnBrk="0" fontAlgn="base" hangingPunct="0">
              <a:spcBef>
                <a:spcPct val="0"/>
              </a:spcBef>
              <a:spcAft>
                <a:spcPct val="0"/>
              </a:spcAft>
            </a:pPr>
            <a:r>
              <a:rPr lang="en-US" dirty="0">
                <a:cs typeface="Arial" panose="020B0604020202020204" pitchFamily="34" charset="0"/>
              </a:rPr>
              <a:t>Feeling fear, sorrow, pain, or nausea</a:t>
            </a:r>
            <a:endParaRPr lang="nb-NO" dirty="0">
              <a:cs typeface="Arial" panose="020B0604020202020204" pitchFamily="34" charset="0"/>
            </a:endParaRPr>
          </a:p>
        </p:txBody>
      </p:sp>
    </p:spTree>
    <p:extLst>
      <p:ext uri="{BB962C8B-B14F-4D97-AF65-F5344CB8AC3E}">
        <p14:creationId xmlns:p14="http://schemas.microsoft.com/office/powerpoint/2010/main" val="596256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Sylinder 2">
            <a:extLst>
              <a:ext uri="{FF2B5EF4-FFF2-40B4-BE49-F238E27FC236}">
                <a16:creationId xmlns:a16="http://schemas.microsoft.com/office/drawing/2014/main" id="{59330A42-CCE9-129C-503F-FB1A567C1794}"/>
              </a:ext>
            </a:extLst>
          </p:cNvPr>
          <p:cNvSpPr txBox="1"/>
          <p:nvPr/>
        </p:nvSpPr>
        <p:spPr>
          <a:xfrm>
            <a:off x="1334761" y="1194235"/>
            <a:ext cx="6474477" cy="5447645"/>
          </a:xfrm>
          <a:prstGeom prst="rect">
            <a:avLst/>
          </a:prstGeom>
          <a:noFill/>
        </p:spPr>
        <p:txBody>
          <a:bodyPr wrap="square">
            <a:spAutoFit/>
          </a:bodyPr>
          <a:lstStyle/>
          <a:p>
            <a:pPr algn="ctr">
              <a:spcAft>
                <a:spcPts val="1200"/>
              </a:spcAft>
            </a:pPr>
            <a:r>
              <a:rPr lang="en-US" sz="2400" kern="0" dirty="0">
                <a:ea typeface="Times New Roman" panose="02020603050405020304" pitchFamily="18" charset="0"/>
                <a:cs typeface="Arial" panose="020B0604020202020204" pitchFamily="34" charset="0"/>
              </a:rPr>
              <a:t>To be in the positive resource of each of</a:t>
            </a:r>
            <a:br>
              <a:rPr lang="en-US" sz="2400" kern="0" dirty="0">
                <a:ea typeface="Times New Roman" panose="02020603050405020304" pitchFamily="18" charset="0"/>
                <a:cs typeface="Arial" panose="020B0604020202020204" pitchFamily="34" charset="0"/>
              </a:rPr>
            </a:br>
            <a:r>
              <a:rPr lang="en-US" sz="2400" kern="0" dirty="0">
                <a:ea typeface="Times New Roman" panose="02020603050405020304" pitchFamily="18" charset="0"/>
                <a:cs typeface="Arial" panose="020B0604020202020204" pitchFamily="34" charset="0"/>
              </a:rPr>
              <a:t> the six ego patterns, in a balanced way</a:t>
            </a:r>
          </a:p>
          <a:p>
            <a:pPr marL="457200" indent="-457200">
              <a:spcAft>
                <a:spcPts val="1200"/>
              </a:spcAft>
              <a:buFont typeface="+mj-lt"/>
              <a:buAutoNum type="arabicPeriod"/>
            </a:pPr>
            <a:r>
              <a:rPr lang="en-US" sz="2000" kern="0" dirty="0">
                <a:ea typeface="Times New Roman" panose="02020603050405020304" pitchFamily="18" charset="0"/>
                <a:cs typeface="Arial" panose="020B0604020202020204" pitchFamily="34" charset="0"/>
              </a:rPr>
              <a:t>Being particularly gifted and at the same time part of the community</a:t>
            </a:r>
          </a:p>
          <a:p>
            <a:pPr marL="457200" indent="-457200">
              <a:spcAft>
                <a:spcPts val="1200"/>
              </a:spcAft>
              <a:buFont typeface="+mj-lt"/>
              <a:buAutoNum type="arabicPeriod"/>
            </a:pPr>
            <a:r>
              <a:rPr lang="en-US" sz="2000" kern="0" dirty="0">
                <a:ea typeface="Times New Roman" panose="02020603050405020304" pitchFamily="18" charset="0"/>
                <a:cs typeface="Arial" panose="020B0604020202020204" pitchFamily="34" charset="0"/>
              </a:rPr>
              <a:t>Being vibrant, fun, social and/or artistic and at the same time giving space and room for others</a:t>
            </a:r>
          </a:p>
          <a:p>
            <a:pPr marL="457200" indent="-457200">
              <a:spcAft>
                <a:spcPts val="1200"/>
              </a:spcAft>
              <a:buFont typeface="+mj-lt"/>
              <a:buAutoNum type="arabicPeriod"/>
            </a:pPr>
            <a:r>
              <a:rPr lang="en-US" sz="2000" kern="0" dirty="0">
                <a:ea typeface="Times New Roman" panose="02020603050405020304" pitchFamily="18" charset="0"/>
                <a:cs typeface="Arial" panose="020B0604020202020204" pitchFamily="34" charset="0"/>
              </a:rPr>
              <a:t>Being mentally strong and at the same time sensitive</a:t>
            </a:r>
          </a:p>
          <a:p>
            <a:pPr marL="457200" indent="-457200">
              <a:spcAft>
                <a:spcPts val="1200"/>
              </a:spcAft>
              <a:buFont typeface="+mj-lt"/>
              <a:buAutoNum type="arabicPeriod"/>
            </a:pPr>
            <a:r>
              <a:rPr lang="en-US" sz="2000" kern="0" dirty="0">
                <a:ea typeface="Times New Roman" panose="02020603050405020304" pitchFamily="18" charset="0"/>
                <a:cs typeface="Arial" panose="020B0604020202020204" pitchFamily="34" charset="0"/>
              </a:rPr>
              <a:t>Being strong-willed and at the same time democratic and with respect for the needs, opinions and boundaries of others</a:t>
            </a:r>
          </a:p>
          <a:p>
            <a:pPr marL="457200" indent="-457200">
              <a:spcAft>
                <a:spcPts val="1200"/>
              </a:spcAft>
              <a:buFont typeface="+mj-lt"/>
              <a:buAutoNum type="arabicPeriod"/>
            </a:pPr>
            <a:r>
              <a:rPr lang="en-US" sz="2000" kern="0" dirty="0">
                <a:ea typeface="Times New Roman" panose="02020603050405020304" pitchFamily="18" charset="0"/>
                <a:cs typeface="Arial" panose="020B0604020202020204" pitchFamily="34" charset="0"/>
              </a:rPr>
              <a:t>Being caring and at the same time self-sufficient and able to set boundaries</a:t>
            </a:r>
          </a:p>
          <a:p>
            <a:pPr marL="457200" indent="-457200">
              <a:spcAft>
                <a:spcPts val="1200"/>
              </a:spcAft>
              <a:buFont typeface="+mj-lt"/>
              <a:buAutoNum type="arabicPeriod"/>
            </a:pPr>
            <a:r>
              <a:rPr lang="en-US" sz="2000" kern="0" dirty="0">
                <a:ea typeface="Times New Roman" panose="02020603050405020304" pitchFamily="18" charset="0"/>
                <a:cs typeface="Arial" panose="020B0604020202020204" pitchFamily="34" charset="0"/>
              </a:rPr>
              <a:t>Being responsible and at the same time open and sensitive, self-sufficient and caring towards others</a:t>
            </a:r>
            <a:endParaRPr lang="nb-NO" kern="0" dirty="0">
              <a:cs typeface="Arial" panose="020B0604020202020204" pitchFamily="34" charset="0"/>
            </a:endParaRPr>
          </a:p>
        </p:txBody>
      </p:sp>
      <p:sp>
        <p:nvSpPr>
          <p:cNvPr id="4" name="TekstSylinder 3">
            <a:extLst>
              <a:ext uri="{FF2B5EF4-FFF2-40B4-BE49-F238E27FC236}">
                <a16:creationId xmlns:a16="http://schemas.microsoft.com/office/drawing/2014/main" id="{470FFB64-2D17-DF2D-7993-027348590B6E}"/>
              </a:ext>
            </a:extLst>
          </p:cNvPr>
          <p:cNvSpPr txBox="1"/>
          <p:nvPr/>
        </p:nvSpPr>
        <p:spPr>
          <a:xfrm>
            <a:off x="143219" y="95440"/>
            <a:ext cx="8857562" cy="1077218"/>
          </a:xfrm>
          <a:prstGeom prst="rect">
            <a:avLst/>
          </a:prstGeom>
          <a:noFill/>
        </p:spPr>
        <p:txBody>
          <a:bodyPr wrap="square" rtlCol="0">
            <a:spAutoFit/>
          </a:bodyPr>
          <a:lstStyle/>
          <a:p>
            <a:pPr algn="ctr"/>
            <a:r>
              <a:rPr lang="en-US" sz="3200" kern="0" dirty="0">
                <a:solidFill>
                  <a:srgbClr val="C00000"/>
                </a:solidFill>
                <a:latin typeface="Arial" panose="020B0604020202020204" pitchFamily="34" charset="0"/>
              </a:rPr>
              <a:t>Free and conscious expression of life – </a:t>
            </a:r>
            <a:br>
              <a:rPr lang="en-US" sz="3200" kern="0" dirty="0">
                <a:solidFill>
                  <a:srgbClr val="C00000"/>
                </a:solidFill>
                <a:latin typeface="Arial" panose="020B0604020202020204" pitchFamily="34" charset="0"/>
              </a:rPr>
            </a:br>
            <a:r>
              <a:rPr lang="en-US" sz="3200" kern="0" dirty="0">
                <a:solidFill>
                  <a:srgbClr val="C00000"/>
                </a:solidFill>
                <a:latin typeface="Arial" panose="020B0604020202020204" pitchFamily="34" charset="0"/>
              </a:rPr>
              <a:t>“Being-doing</a:t>
            </a:r>
            <a:endParaRPr lang="nb-NO" sz="3200" kern="0" dirty="0">
              <a:solidFill>
                <a:srgbClr val="C00000"/>
              </a:solidFill>
              <a:latin typeface="Arial" panose="020B0604020202020204" pitchFamily="34" charset="0"/>
            </a:endParaRPr>
          </a:p>
        </p:txBody>
      </p:sp>
      <p:pic>
        <p:nvPicPr>
          <p:cNvPr id="2" name="Bilde 1">
            <a:extLst>
              <a:ext uri="{FF2B5EF4-FFF2-40B4-BE49-F238E27FC236}">
                <a16:creationId xmlns:a16="http://schemas.microsoft.com/office/drawing/2014/main" id="{B48DC4FC-FCF4-FC22-C7EB-00BFB0BA02B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37964" y="2105871"/>
            <a:ext cx="522868" cy="562224"/>
          </a:xfrm>
          <a:prstGeom prst="rect">
            <a:avLst/>
          </a:prstGeom>
        </p:spPr>
      </p:pic>
      <p:pic>
        <p:nvPicPr>
          <p:cNvPr id="5" name="Bilde 4">
            <a:extLst>
              <a:ext uri="{FF2B5EF4-FFF2-40B4-BE49-F238E27FC236}">
                <a16:creationId xmlns:a16="http://schemas.microsoft.com/office/drawing/2014/main" id="{5E493416-715D-3F5C-E782-572C8D3C1FB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5805" y="2717260"/>
            <a:ext cx="689603" cy="562224"/>
          </a:xfrm>
          <a:prstGeom prst="rect">
            <a:avLst/>
          </a:prstGeom>
        </p:spPr>
      </p:pic>
      <p:pic>
        <p:nvPicPr>
          <p:cNvPr id="6" name="Bilde 5">
            <a:extLst>
              <a:ext uri="{FF2B5EF4-FFF2-40B4-BE49-F238E27FC236}">
                <a16:creationId xmlns:a16="http://schemas.microsoft.com/office/drawing/2014/main" id="{B22AC2AB-5886-5BD0-9F22-3D8E0FC43B9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54308" y="3455776"/>
            <a:ext cx="432595" cy="592595"/>
          </a:xfrm>
          <a:prstGeom prst="rect">
            <a:avLst/>
          </a:prstGeom>
        </p:spPr>
      </p:pic>
      <p:pic>
        <p:nvPicPr>
          <p:cNvPr id="7" name="Bilde 6">
            <a:extLst>
              <a:ext uri="{FF2B5EF4-FFF2-40B4-BE49-F238E27FC236}">
                <a16:creationId xmlns:a16="http://schemas.microsoft.com/office/drawing/2014/main" id="{7E047C7A-CFE1-D602-8706-6513C791DDB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84330" y="4212952"/>
            <a:ext cx="689603" cy="593059"/>
          </a:xfrm>
          <a:prstGeom prst="rect">
            <a:avLst/>
          </a:prstGeom>
        </p:spPr>
      </p:pic>
      <p:pic>
        <p:nvPicPr>
          <p:cNvPr id="8" name="Bilde 7">
            <a:extLst>
              <a:ext uri="{FF2B5EF4-FFF2-40B4-BE49-F238E27FC236}">
                <a16:creationId xmlns:a16="http://schemas.microsoft.com/office/drawing/2014/main" id="{14931A3A-4170-396D-F2C3-47E58BB8CE03}"/>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98947" y="4970592"/>
            <a:ext cx="726137" cy="588171"/>
          </a:xfrm>
          <a:prstGeom prst="rect">
            <a:avLst/>
          </a:prstGeom>
        </p:spPr>
      </p:pic>
      <p:pic>
        <p:nvPicPr>
          <p:cNvPr id="9" name="Bilde 8">
            <a:extLst>
              <a:ext uri="{FF2B5EF4-FFF2-40B4-BE49-F238E27FC236}">
                <a16:creationId xmlns:a16="http://schemas.microsoft.com/office/drawing/2014/main" id="{727B4CAB-666A-1CA0-079A-FE69C46EB7E7}"/>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08582" y="5806198"/>
            <a:ext cx="441101" cy="622755"/>
          </a:xfrm>
          <a:prstGeom prst="rect">
            <a:avLst/>
          </a:prstGeom>
        </p:spPr>
      </p:pic>
    </p:spTree>
    <p:extLst>
      <p:ext uri="{BB962C8B-B14F-4D97-AF65-F5344CB8AC3E}">
        <p14:creationId xmlns:p14="http://schemas.microsoft.com/office/powerpoint/2010/main" val="3642389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6212D-A971-F81D-FDD5-7748846F6BE2}"/>
            </a:ext>
          </a:extLst>
        </p:cNvPr>
        <p:cNvGrpSpPr/>
        <p:nvPr/>
      </p:nvGrpSpPr>
      <p:grpSpPr>
        <a:xfrm>
          <a:off x="0" y="0"/>
          <a:ext cx="0" cy="0"/>
          <a:chOff x="0" y="0"/>
          <a:chExt cx="0" cy="0"/>
        </a:xfrm>
      </p:grpSpPr>
      <p:sp>
        <p:nvSpPr>
          <p:cNvPr id="3" name="TekstSylinder 2">
            <a:extLst>
              <a:ext uri="{FF2B5EF4-FFF2-40B4-BE49-F238E27FC236}">
                <a16:creationId xmlns:a16="http://schemas.microsoft.com/office/drawing/2014/main" id="{91349FDE-5493-44D5-63B2-D885B8E96F30}"/>
              </a:ext>
            </a:extLst>
          </p:cNvPr>
          <p:cNvSpPr txBox="1"/>
          <p:nvPr/>
        </p:nvSpPr>
        <p:spPr>
          <a:xfrm>
            <a:off x="478672" y="678118"/>
            <a:ext cx="5458605" cy="1323439"/>
          </a:xfrm>
          <a:prstGeom prst="rect">
            <a:avLst/>
          </a:prstGeom>
          <a:solidFill>
            <a:schemeClr val="accent1">
              <a:lumMod val="20000"/>
              <a:lumOff val="80000"/>
            </a:schemeClr>
          </a:solidFill>
        </p:spPr>
        <p:txBody>
          <a:bodyPr wrap="square">
            <a:spAutoFit/>
          </a:bodyPr>
          <a:lstStyle/>
          <a:p>
            <a:pPr algn="ctr"/>
            <a:r>
              <a:rPr lang="en-US" sz="2000" b="1" kern="0" dirty="0">
                <a:ea typeface="Times New Roman" panose="02020603050405020304" pitchFamily="18" charset="0"/>
              </a:rPr>
              <a:t>1. Paradox</a:t>
            </a:r>
          </a:p>
          <a:p>
            <a:pPr algn="ctr"/>
            <a:r>
              <a:rPr lang="en-US" sz="2000" kern="0" dirty="0">
                <a:ea typeface="Times New Roman" panose="02020603050405020304" pitchFamily="18" charset="0"/>
              </a:rPr>
              <a:t>You can't do anything to get into life energy. If you do something to achieve something in the future, you are in mask energy, performing energy.</a:t>
            </a:r>
            <a:endParaRPr lang="nb-NO" sz="2000" dirty="0"/>
          </a:p>
        </p:txBody>
      </p:sp>
      <p:sp>
        <p:nvSpPr>
          <p:cNvPr id="4" name="TekstSylinder 3">
            <a:extLst>
              <a:ext uri="{FF2B5EF4-FFF2-40B4-BE49-F238E27FC236}">
                <a16:creationId xmlns:a16="http://schemas.microsoft.com/office/drawing/2014/main" id="{A7AB89A9-C6E0-9BF7-E471-864573C18393}"/>
              </a:ext>
            </a:extLst>
          </p:cNvPr>
          <p:cNvSpPr txBox="1"/>
          <p:nvPr/>
        </p:nvSpPr>
        <p:spPr>
          <a:xfrm>
            <a:off x="143219" y="16777"/>
            <a:ext cx="8857562" cy="553998"/>
          </a:xfrm>
          <a:prstGeom prst="rect">
            <a:avLst/>
          </a:prstGeom>
          <a:noFill/>
        </p:spPr>
        <p:txBody>
          <a:bodyPr wrap="square" rtlCol="0">
            <a:spAutoFit/>
          </a:bodyPr>
          <a:lstStyle/>
          <a:p>
            <a:pPr algn="ctr"/>
            <a:r>
              <a:rPr lang="nb-NO" sz="3000" kern="0" dirty="0">
                <a:solidFill>
                  <a:srgbClr val="C00000"/>
                </a:solidFill>
                <a:latin typeface="Arial" panose="020B0604020202020204" pitchFamily="34" charset="0"/>
              </a:rPr>
              <a:t>How do </a:t>
            </a:r>
            <a:r>
              <a:rPr lang="nb-NO" sz="3000" kern="0" dirty="0" err="1">
                <a:solidFill>
                  <a:srgbClr val="C00000"/>
                </a:solidFill>
                <a:latin typeface="Arial" panose="020B0604020202020204" pitchFamily="34" charset="0"/>
              </a:rPr>
              <a:t>you</a:t>
            </a:r>
            <a:r>
              <a:rPr lang="nb-NO" sz="3000" kern="0" dirty="0">
                <a:solidFill>
                  <a:srgbClr val="C00000"/>
                </a:solidFill>
                <a:latin typeface="Arial" panose="020B0604020202020204" pitchFamily="34" charset="0"/>
              </a:rPr>
              <a:t> </a:t>
            </a:r>
            <a:r>
              <a:rPr lang="nb-NO" sz="3000" kern="0" dirty="0" err="1">
                <a:solidFill>
                  <a:srgbClr val="C00000"/>
                </a:solidFill>
                <a:latin typeface="Arial" panose="020B0604020202020204" pitchFamily="34" charset="0"/>
              </a:rPr>
              <a:t>come</a:t>
            </a:r>
            <a:r>
              <a:rPr lang="nb-NO" sz="3000" kern="0" dirty="0">
                <a:solidFill>
                  <a:srgbClr val="C00000"/>
                </a:solidFill>
                <a:latin typeface="Arial" panose="020B0604020202020204" pitchFamily="34" charset="0"/>
              </a:rPr>
              <a:t> </a:t>
            </a:r>
            <a:r>
              <a:rPr lang="nb-NO" sz="3000" kern="0" dirty="0" err="1">
                <a:solidFill>
                  <a:srgbClr val="C00000"/>
                </a:solidFill>
                <a:latin typeface="Arial" panose="020B0604020202020204" pitchFamily="34" charset="0"/>
              </a:rPr>
              <a:t>into</a:t>
            </a:r>
            <a:r>
              <a:rPr lang="nb-NO" sz="3000" kern="0" dirty="0">
                <a:solidFill>
                  <a:srgbClr val="C00000"/>
                </a:solidFill>
                <a:latin typeface="Arial" panose="020B0604020202020204" pitchFamily="34" charset="0"/>
              </a:rPr>
              <a:t> </a:t>
            </a:r>
            <a:r>
              <a:rPr lang="nb-NO" sz="3000" kern="0" dirty="0" err="1">
                <a:solidFill>
                  <a:srgbClr val="C00000"/>
                </a:solidFill>
                <a:latin typeface="Arial" panose="020B0604020202020204" pitchFamily="34" charset="0"/>
              </a:rPr>
              <a:t>life</a:t>
            </a:r>
            <a:r>
              <a:rPr lang="nb-NO" sz="3000" kern="0" dirty="0">
                <a:solidFill>
                  <a:srgbClr val="C00000"/>
                </a:solidFill>
                <a:latin typeface="Arial" panose="020B0604020202020204" pitchFamily="34" charset="0"/>
              </a:rPr>
              <a:t> </a:t>
            </a:r>
            <a:r>
              <a:rPr lang="nb-NO" sz="3000" kern="0" dirty="0" err="1">
                <a:solidFill>
                  <a:srgbClr val="C00000"/>
                </a:solidFill>
                <a:latin typeface="Arial" panose="020B0604020202020204" pitchFamily="34" charset="0"/>
              </a:rPr>
              <a:t>energy</a:t>
            </a:r>
            <a:r>
              <a:rPr lang="nb-NO" sz="3000" kern="0" dirty="0">
                <a:solidFill>
                  <a:srgbClr val="C00000"/>
                </a:solidFill>
                <a:latin typeface="Arial" panose="020B0604020202020204" pitchFamily="34" charset="0"/>
              </a:rPr>
              <a:t>– Natural </a:t>
            </a:r>
            <a:r>
              <a:rPr lang="nb-NO" sz="3000" kern="0" dirty="0" err="1">
                <a:solidFill>
                  <a:srgbClr val="C00000"/>
                </a:solidFill>
                <a:latin typeface="Arial" panose="020B0604020202020204" pitchFamily="34" charset="0"/>
              </a:rPr>
              <a:t>being</a:t>
            </a:r>
            <a:r>
              <a:rPr lang="nb-NO" sz="3000" kern="0" dirty="0">
                <a:solidFill>
                  <a:srgbClr val="C00000"/>
                </a:solidFill>
                <a:latin typeface="Arial" panose="020B0604020202020204" pitchFamily="34" charset="0"/>
              </a:rPr>
              <a:t>?</a:t>
            </a:r>
          </a:p>
        </p:txBody>
      </p:sp>
      <p:sp>
        <p:nvSpPr>
          <p:cNvPr id="5" name="TekstSylinder 4">
            <a:extLst>
              <a:ext uri="{FF2B5EF4-FFF2-40B4-BE49-F238E27FC236}">
                <a16:creationId xmlns:a16="http://schemas.microsoft.com/office/drawing/2014/main" id="{166967D4-1115-BAF8-4D0E-FD5163DC5FFE}"/>
              </a:ext>
            </a:extLst>
          </p:cNvPr>
          <p:cNvSpPr txBox="1"/>
          <p:nvPr/>
        </p:nvSpPr>
        <p:spPr>
          <a:xfrm>
            <a:off x="275422" y="2276838"/>
            <a:ext cx="5757825" cy="3831818"/>
          </a:xfrm>
          <a:prstGeom prst="rect">
            <a:avLst/>
          </a:prstGeom>
          <a:noFill/>
        </p:spPr>
        <p:txBody>
          <a:bodyPr wrap="square" rtlCol="0">
            <a:spAutoFit/>
          </a:bodyPr>
          <a:lstStyle/>
          <a:p>
            <a:pPr algn="ctr">
              <a:spcAft>
                <a:spcPts val="600"/>
              </a:spcAft>
            </a:pPr>
            <a:r>
              <a:rPr lang="en-US" sz="2000" b="1" dirty="0"/>
              <a:t>Therefore, the method is "doing nothing"</a:t>
            </a:r>
          </a:p>
          <a:p>
            <a:pPr marL="285750" indent="-285750">
              <a:spcAft>
                <a:spcPts val="600"/>
              </a:spcAft>
              <a:buFont typeface="Arial" panose="020B0604020202020204" pitchFamily="34" charset="0"/>
              <a:buChar char="•"/>
            </a:pPr>
            <a:r>
              <a:rPr lang="en-US" dirty="0"/>
              <a:t>Seek outer peace so that you can feel within yourself, not be disturbed (security) and not have to do anything.</a:t>
            </a:r>
          </a:p>
          <a:p>
            <a:pPr marL="285750" indent="-285750">
              <a:spcAft>
                <a:spcPts val="600"/>
              </a:spcAft>
              <a:buFont typeface="Arial" panose="020B0604020202020204" pitchFamily="34" charset="0"/>
              <a:buChar char="•"/>
            </a:pPr>
            <a:r>
              <a:rPr lang="en-US" dirty="0"/>
              <a:t>Do not do anything that lasts over time and becomes a project that must be completed. Go from doing to being.</a:t>
            </a:r>
          </a:p>
          <a:p>
            <a:pPr marL="285750" indent="-285750">
              <a:spcAft>
                <a:spcPts val="600"/>
              </a:spcAft>
              <a:buFont typeface="Arial" panose="020B0604020202020204" pitchFamily="34" charset="0"/>
              <a:buChar char="•"/>
            </a:pPr>
            <a:r>
              <a:rPr lang="en-US" dirty="0"/>
              <a:t>Feel your feelings well. Only do what you feel like, which you are sure is not positive mask energy.</a:t>
            </a:r>
          </a:p>
          <a:p>
            <a:pPr marL="285750" indent="-285750">
              <a:spcAft>
                <a:spcPts val="600"/>
              </a:spcAft>
              <a:buFont typeface="Arial" panose="020B0604020202020204" pitchFamily="34" charset="0"/>
              <a:buChar char="•"/>
            </a:pPr>
            <a:r>
              <a:rPr lang="en-US" dirty="0"/>
              <a:t>Calm down, go slowly and feel more deeply. </a:t>
            </a:r>
            <a:br>
              <a:rPr lang="en-US" dirty="0"/>
            </a:br>
            <a:r>
              <a:rPr lang="en-US" dirty="0"/>
              <a:t>What do you feel?</a:t>
            </a:r>
          </a:p>
          <a:p>
            <a:pPr algn="ctr">
              <a:spcAft>
                <a:spcPts val="600"/>
              </a:spcAft>
            </a:pPr>
            <a:r>
              <a:rPr lang="en-US" b="1" dirty="0"/>
              <a:t>This is how you enter a process of increased openness, increasing emotional contact and following your desires, heart and intuition.</a:t>
            </a:r>
            <a:endParaRPr lang="nb-NO" sz="1600" b="1" dirty="0"/>
          </a:p>
        </p:txBody>
      </p:sp>
      <p:sp>
        <p:nvSpPr>
          <p:cNvPr id="6" name="TekstSylinder 5">
            <a:extLst>
              <a:ext uri="{FF2B5EF4-FFF2-40B4-BE49-F238E27FC236}">
                <a16:creationId xmlns:a16="http://schemas.microsoft.com/office/drawing/2014/main" id="{6C9753DE-5E8F-9D74-8739-C129E575D6A4}"/>
              </a:ext>
            </a:extLst>
          </p:cNvPr>
          <p:cNvSpPr txBox="1"/>
          <p:nvPr/>
        </p:nvSpPr>
        <p:spPr>
          <a:xfrm>
            <a:off x="6033247" y="2423032"/>
            <a:ext cx="2967534" cy="2708434"/>
          </a:xfrm>
          <a:prstGeom prst="rect">
            <a:avLst/>
          </a:prstGeom>
          <a:solidFill>
            <a:schemeClr val="accent6">
              <a:lumMod val="20000"/>
              <a:lumOff val="80000"/>
            </a:schemeClr>
          </a:solidFill>
          <a:ln>
            <a:solidFill>
              <a:schemeClr val="tx1"/>
            </a:solidFill>
          </a:ln>
        </p:spPr>
        <p:txBody>
          <a:bodyPr wrap="square" rtlCol="0">
            <a:spAutoFit/>
          </a:bodyPr>
          <a:lstStyle/>
          <a:p>
            <a:pPr algn="ctr"/>
            <a:r>
              <a:rPr lang="nb-NO" b="1" dirty="0" err="1"/>
              <a:t>When</a:t>
            </a:r>
            <a:r>
              <a:rPr lang="nb-NO" b="1" dirty="0"/>
              <a:t> </a:t>
            </a:r>
            <a:r>
              <a:rPr lang="nb-NO" b="1" dirty="0" err="1"/>
              <a:t>you</a:t>
            </a:r>
            <a:r>
              <a:rPr lang="nb-NO" b="1" dirty="0"/>
              <a:t> do </a:t>
            </a:r>
            <a:r>
              <a:rPr lang="nb-NO" b="1" dirty="0" err="1"/>
              <a:t>this</a:t>
            </a:r>
            <a:r>
              <a:rPr lang="nb-NO" b="1" dirty="0"/>
              <a:t>:</a:t>
            </a:r>
          </a:p>
          <a:p>
            <a:r>
              <a:rPr lang="nb-NO" dirty="0"/>
              <a:t>-  </a:t>
            </a:r>
            <a:r>
              <a:rPr lang="nb-NO" dirty="0" err="1"/>
              <a:t>You</a:t>
            </a:r>
            <a:r>
              <a:rPr lang="nb-NO" dirty="0"/>
              <a:t> </a:t>
            </a:r>
            <a:r>
              <a:rPr lang="nb-NO" dirty="0" err="1"/>
              <a:t>will</a:t>
            </a:r>
            <a:r>
              <a:rPr lang="nb-NO" dirty="0"/>
              <a:t> have </a:t>
            </a:r>
            <a:r>
              <a:rPr lang="nb-NO" dirty="0" err="1"/>
              <a:t>alpha</a:t>
            </a:r>
            <a:r>
              <a:rPr lang="nb-NO" dirty="0"/>
              <a:t> </a:t>
            </a:r>
            <a:r>
              <a:rPr lang="nb-NO" dirty="0" err="1"/>
              <a:t>waves</a:t>
            </a:r>
            <a:br>
              <a:rPr lang="nb-NO" dirty="0"/>
            </a:br>
            <a:r>
              <a:rPr lang="nb-NO" dirty="0"/>
              <a:t>-  Blood </a:t>
            </a:r>
            <a:r>
              <a:rPr lang="nb-NO" dirty="0" err="1"/>
              <a:t>pressure</a:t>
            </a:r>
            <a:r>
              <a:rPr lang="nb-NO" dirty="0"/>
              <a:t> sinks </a:t>
            </a:r>
            <a:br>
              <a:rPr lang="nb-NO" dirty="0"/>
            </a:br>
            <a:r>
              <a:rPr lang="nb-NO" dirty="0"/>
              <a:t> - Heart </a:t>
            </a:r>
            <a:r>
              <a:rPr lang="nb-NO" dirty="0" err="1"/>
              <a:t>rythm</a:t>
            </a:r>
            <a:r>
              <a:rPr lang="nb-NO" dirty="0"/>
              <a:t> </a:t>
            </a:r>
            <a:r>
              <a:rPr lang="nb-NO" dirty="0" err="1"/>
              <a:t>slows</a:t>
            </a:r>
            <a:r>
              <a:rPr lang="nb-NO" dirty="0"/>
              <a:t> </a:t>
            </a:r>
            <a:r>
              <a:rPr lang="nb-NO" dirty="0" err="1"/>
              <a:t>down</a:t>
            </a:r>
            <a:br>
              <a:rPr lang="nb-NO" dirty="0"/>
            </a:br>
            <a:r>
              <a:rPr lang="nb-NO" dirty="0"/>
              <a:t>-  </a:t>
            </a:r>
            <a:r>
              <a:rPr lang="nb-NO" dirty="0" err="1"/>
              <a:t>Oxygen</a:t>
            </a:r>
            <a:r>
              <a:rPr lang="nb-NO" dirty="0"/>
              <a:t> </a:t>
            </a:r>
            <a:r>
              <a:rPr lang="nb-NO" dirty="0" err="1"/>
              <a:t>consumption</a:t>
            </a:r>
            <a:r>
              <a:rPr lang="nb-NO" dirty="0"/>
              <a:t> </a:t>
            </a:r>
            <a:r>
              <a:rPr lang="nb-NO" dirty="0" err="1"/>
              <a:t>lower</a:t>
            </a:r>
            <a:endParaRPr lang="nb-NO" dirty="0"/>
          </a:p>
          <a:p>
            <a:pPr algn="ctr"/>
            <a:r>
              <a:rPr lang="nb-NO" sz="1600" i="1" dirty="0"/>
              <a:t>MD. </a:t>
            </a:r>
            <a:r>
              <a:rPr lang="nb-NO" sz="1600" i="1" dirty="0" err="1"/>
              <a:t>Deepak</a:t>
            </a:r>
            <a:r>
              <a:rPr lang="nb-NO" sz="1600" i="1" dirty="0"/>
              <a:t> </a:t>
            </a:r>
            <a:r>
              <a:rPr lang="nb-NO" sz="1600" i="1" dirty="0" err="1"/>
              <a:t>Chopra</a:t>
            </a:r>
            <a:endParaRPr lang="nb-NO" sz="1600" i="1" dirty="0"/>
          </a:p>
          <a:p>
            <a:pPr algn="ctr"/>
            <a:endParaRPr lang="nb-NO" sz="1600" i="1" dirty="0"/>
          </a:p>
          <a:p>
            <a:pPr algn="ctr"/>
            <a:r>
              <a:rPr lang="nb-NO" sz="1600" dirty="0">
                <a:sym typeface="Wingdings" panose="05000000000000000000" pitchFamily="2" charset="2"/>
              </a:rPr>
              <a:t> </a:t>
            </a:r>
            <a:r>
              <a:rPr lang="en-US" sz="1600" dirty="0">
                <a:sym typeface="Wingdings" panose="05000000000000000000" pitchFamily="2" charset="2"/>
              </a:rPr>
              <a:t>The body rests while sensitivity and awareness increase.</a:t>
            </a:r>
            <a:endParaRPr lang="nb-NO" dirty="0"/>
          </a:p>
        </p:txBody>
      </p:sp>
      <p:pic>
        <p:nvPicPr>
          <p:cNvPr id="16" name="Bilde 15">
            <a:extLst>
              <a:ext uri="{FF2B5EF4-FFF2-40B4-BE49-F238E27FC236}">
                <a16:creationId xmlns:a16="http://schemas.microsoft.com/office/drawing/2014/main" id="{9429DD5C-69A1-E111-51B8-A02B9049FB83}"/>
              </a:ext>
            </a:extLst>
          </p:cNvPr>
          <p:cNvPicPr>
            <a:picLocks noChangeAspect="1"/>
          </p:cNvPicPr>
          <p:nvPr/>
        </p:nvPicPr>
        <p:blipFill>
          <a:blip r:embed="rId2"/>
          <a:stretch>
            <a:fillRect/>
          </a:stretch>
        </p:blipFill>
        <p:spPr>
          <a:xfrm>
            <a:off x="6610120" y="678118"/>
            <a:ext cx="1465244" cy="1387910"/>
          </a:xfrm>
          <a:prstGeom prst="rect">
            <a:avLst/>
          </a:prstGeom>
        </p:spPr>
      </p:pic>
    </p:spTree>
    <p:extLst>
      <p:ext uri="{BB962C8B-B14F-4D97-AF65-F5344CB8AC3E}">
        <p14:creationId xmlns:p14="http://schemas.microsoft.com/office/powerpoint/2010/main" val="3315175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Tema4-3">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a4-3" id="{AC1DF43B-AD2F-45E7-8B39-61901D7307F5}" vid="{C883D7D2-2D5F-47EA-B994-B54336BDAE16}"/>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13250</TotalTime>
  <Words>3563</Words>
  <Application>Microsoft Office PowerPoint</Application>
  <PresentationFormat>Skjermfremvisning (4:3)</PresentationFormat>
  <Paragraphs>280</Paragraphs>
  <Slides>25</Slides>
  <Notes>0</Notes>
  <HiddenSlides>0</HiddenSlides>
  <MMClips>0</MMClips>
  <ScaleCrop>false</ScaleCrop>
  <HeadingPairs>
    <vt:vector size="8" baseType="variant">
      <vt:variant>
        <vt:lpstr>Brukte skrifter</vt:lpstr>
      </vt:variant>
      <vt:variant>
        <vt:i4>7</vt:i4>
      </vt:variant>
      <vt:variant>
        <vt:lpstr>Tema</vt:lpstr>
      </vt:variant>
      <vt:variant>
        <vt:i4>1</vt:i4>
      </vt:variant>
      <vt:variant>
        <vt:lpstr>Innebygde OLE-servere</vt:lpstr>
      </vt:variant>
      <vt:variant>
        <vt:i4>1</vt:i4>
      </vt:variant>
      <vt:variant>
        <vt:lpstr>Lysbildetitler</vt:lpstr>
      </vt:variant>
      <vt:variant>
        <vt:i4>25</vt:i4>
      </vt:variant>
    </vt:vector>
  </HeadingPairs>
  <TitlesOfParts>
    <vt:vector size="34" baseType="lpstr">
      <vt:lpstr>Arial</vt:lpstr>
      <vt:lpstr>Calibri</vt:lpstr>
      <vt:lpstr>Calibri Light</vt:lpstr>
      <vt:lpstr>Courier New</vt:lpstr>
      <vt:lpstr>Monotype Corsiva</vt:lpstr>
      <vt:lpstr>Times New Roman</vt:lpstr>
      <vt:lpstr>Wingdings</vt:lpstr>
      <vt:lpstr>Tema4-3</vt:lpstr>
      <vt:lpstr>Document</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Per Hjalmar Svae</dc:creator>
  <cp:lastModifiedBy>Per Hjalmar Svae</cp:lastModifiedBy>
  <cp:revision>259</cp:revision>
  <cp:lastPrinted>2023-12-09T08:31:31Z</cp:lastPrinted>
  <dcterms:created xsi:type="dcterms:W3CDTF">2023-01-20T09:45:07Z</dcterms:created>
  <dcterms:modified xsi:type="dcterms:W3CDTF">2026-06-21T05:41:02Z</dcterms:modified>
</cp:coreProperties>
</file>