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812" r:id="rId2"/>
    <p:sldId id="799" r:id="rId3"/>
    <p:sldId id="810" r:id="rId4"/>
    <p:sldId id="806" r:id="rId5"/>
    <p:sldId id="811" r:id="rId6"/>
    <p:sldId id="805" r:id="rId7"/>
    <p:sldId id="791" r:id="rId8"/>
    <p:sldId id="784" r:id="rId9"/>
    <p:sldId id="798" r:id="rId10"/>
    <p:sldId id="809" r:id="rId11"/>
    <p:sldId id="808" r:id="rId12"/>
    <p:sldId id="797" r:id="rId13"/>
    <p:sldId id="801" r:id="rId14"/>
    <p:sldId id="796" r:id="rId1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EF0FE"/>
    <a:srgbClr val="FBD1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7" d="100"/>
          <a:sy n="87" d="100"/>
        </p:scale>
        <p:origin x="8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29.01.2026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410927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29.01.2026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3252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29.01.2026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90272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29.01.2026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54730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C08C31-2778-40D7-A2D0-8571A923BC74}" type="datetimeFigureOut">
              <a:rPr lang="nb-NO" smtClean="0"/>
              <a:t>29.01.2026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11102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EC08C31-2778-40D7-A2D0-8571A923BC74}" type="datetimeFigureOut">
              <a:rPr lang="nb-NO" smtClean="0"/>
              <a:t>29.01.2026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98916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9EC08C31-2778-40D7-A2D0-8571A923BC74}" type="datetimeFigureOut">
              <a:rPr lang="nb-NO" smtClean="0"/>
              <a:t>29.01.2026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35542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9EC08C31-2778-40D7-A2D0-8571A923BC74}" type="datetimeFigureOut">
              <a:rPr lang="nb-NO" smtClean="0"/>
              <a:t>29.01.2026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40683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08C31-2778-40D7-A2D0-8571A923BC74}" type="datetimeFigureOut">
              <a:rPr lang="nb-NO" smtClean="0"/>
              <a:t>29.01.2026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098726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29.01.2026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63020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29.01.2026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824587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08C31-2778-40D7-A2D0-8571A923BC74}" type="datetimeFigureOut">
              <a:rPr lang="nb-NO" smtClean="0"/>
              <a:t>29.01.2026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4B10EB-5889-4CB3-982E-38A74B47C7AC}" type="slidenum">
              <a:rPr lang="nb-NO" smtClean="0"/>
              <a:t>‹#›</a:t>
            </a:fld>
            <a:endParaRPr lang="nb-NO"/>
          </a:p>
        </p:txBody>
      </p:sp>
    </p:spTree>
    <p:extLst>
      <p:ext uri="{BB962C8B-B14F-4D97-AF65-F5344CB8AC3E}">
        <p14:creationId xmlns:p14="http://schemas.microsoft.com/office/powerpoint/2010/main" val="3013288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ung.no/psykisk/Sorg-og-krise/2605_Slik_kan_du_takle_en_krise.html"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sykepleien.no/forskning/2017/10/slik-kan-du-mote-mennesker-i-krise"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favne.no/samtaleterapi/livskris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traumebehandling.no/behandle/psykoedukasjon/toleransevinduet/"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nhi.no/forstehjelp/akuttmedisin/diverse/krisehjelp-psykisk?page=8"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utforsksinnet.no/handtere-livskriser/"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Rektangel: avrundede hjørner 5">
            <a:extLst>
              <a:ext uri="{FF2B5EF4-FFF2-40B4-BE49-F238E27FC236}">
                <a16:creationId xmlns:a16="http://schemas.microsoft.com/office/drawing/2014/main" id="{8BBC88D6-02FA-87F2-E5F5-B0AA5E8EF215}"/>
              </a:ext>
            </a:extLst>
          </p:cNvPr>
          <p:cNvSpPr/>
          <p:nvPr/>
        </p:nvSpPr>
        <p:spPr>
          <a:xfrm>
            <a:off x="1889178" y="3480590"/>
            <a:ext cx="5338988" cy="1628681"/>
          </a:xfrm>
          <a:prstGeom prst="roundRect">
            <a:avLst>
              <a:gd name="adj" fmla="val 20175"/>
            </a:avLst>
          </a:prstGeom>
          <a:solidFill>
            <a:srgbClr val="BCF6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4748E1FB-6BAC-2254-737D-C44BF82E2B75}"/>
              </a:ext>
            </a:extLst>
          </p:cNvPr>
          <p:cNvSpPr txBox="1"/>
          <p:nvPr/>
        </p:nvSpPr>
        <p:spPr>
          <a:xfrm>
            <a:off x="1948094" y="3611443"/>
            <a:ext cx="5191827" cy="1384995"/>
          </a:xfrm>
          <a:prstGeom prst="rect">
            <a:avLst/>
          </a:prstGeom>
          <a:noFill/>
        </p:spPr>
        <p:txBody>
          <a:bodyPr wrap="square">
            <a:spAutoFit/>
          </a:bodyPr>
          <a:lstStyle/>
          <a:p>
            <a:pPr algn="ctr">
              <a:spcAft>
                <a:spcPts val="0"/>
              </a:spcAft>
            </a:pPr>
            <a:r>
              <a:rPr lang="en-US" sz="2800" kern="0" dirty="0">
                <a:solidFill>
                  <a:srgbClr val="0070C0"/>
                </a:solidFill>
                <a:latin typeface="Arial" panose="020B0604020202020204" pitchFamily="34" charset="0"/>
              </a:rPr>
              <a:t>Session 6: </a:t>
            </a:r>
            <a:br>
              <a:rPr lang="en-US" sz="2800" kern="0" dirty="0">
                <a:solidFill>
                  <a:srgbClr val="0070C0"/>
                </a:solidFill>
                <a:latin typeface="Arial" panose="020B0604020202020204" pitchFamily="34" charset="0"/>
              </a:rPr>
            </a:br>
            <a:r>
              <a:rPr lang="en-US" sz="2800" kern="0" dirty="0">
                <a:solidFill>
                  <a:srgbClr val="0070C0"/>
                </a:solidFill>
                <a:latin typeface="Arial" panose="020B0604020202020204" pitchFamily="34" charset="0"/>
              </a:rPr>
              <a:t>Coping with Life Crises </a:t>
            </a:r>
            <a:br>
              <a:rPr lang="en-US" sz="2800" kern="0" dirty="0">
                <a:solidFill>
                  <a:srgbClr val="0070C0"/>
                </a:solidFill>
                <a:latin typeface="Arial" panose="020B0604020202020204" pitchFamily="34" charset="0"/>
              </a:rPr>
            </a:br>
            <a:r>
              <a:rPr lang="en-US" sz="2800" kern="0" dirty="0">
                <a:solidFill>
                  <a:srgbClr val="0070C0"/>
                </a:solidFill>
                <a:latin typeface="Arial" panose="020B0604020202020204" pitchFamily="34" charset="0"/>
              </a:rPr>
              <a:t>and Moving Forward in Life</a:t>
            </a:r>
            <a:endParaRPr lang="nb-NO" sz="2800" kern="0" dirty="0">
              <a:solidFill>
                <a:srgbClr val="C00000"/>
              </a:solidFill>
              <a:latin typeface="Arial" panose="020B0604020202020204" pitchFamily="34" charset="0"/>
            </a:endParaRPr>
          </a:p>
        </p:txBody>
      </p:sp>
      <p:sp>
        <p:nvSpPr>
          <p:cNvPr id="7" name="TekstSylinder 27">
            <a:extLst>
              <a:ext uri="{FF2B5EF4-FFF2-40B4-BE49-F238E27FC236}">
                <a16:creationId xmlns:a16="http://schemas.microsoft.com/office/drawing/2014/main" id="{0BAE8361-966F-EE1E-A2BF-518E01D6FB51}"/>
              </a:ext>
            </a:extLst>
          </p:cNvPr>
          <p:cNvSpPr txBox="1"/>
          <p:nvPr/>
        </p:nvSpPr>
        <p:spPr>
          <a:xfrm>
            <a:off x="2857354" y="5585140"/>
            <a:ext cx="5657995" cy="996940"/>
          </a:xfrm>
          <a:prstGeom prst="rect">
            <a:avLst/>
          </a:prstGeom>
          <a:noFill/>
        </p:spPr>
        <p:txBody>
          <a:bodyPr wrap="square" rtlCol="0">
            <a:spAutoFit/>
          </a:bodyPr>
          <a:lstStyle/>
          <a:p>
            <a:pPr algn="ctr">
              <a:lnSpc>
                <a:spcPct val="107000"/>
              </a:lnSpc>
              <a:spcAft>
                <a:spcPts val="800"/>
              </a:spcAft>
            </a:pP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Heart Room </a:t>
            </a:r>
            <a:r>
              <a:rPr lang="nb-NO" sz="3200" dirty="0" err="1">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err="1">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elf-development</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 </a:t>
            </a:r>
            <a:r>
              <a:rPr lang="nb-NO" sz="3200" dirty="0">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chool </a:t>
            </a:r>
            <a:r>
              <a:rPr lang="nb-NO" sz="2400" kern="100" dirty="0">
                <a:effectLst/>
                <a:latin typeface="Calibri" panose="020F0502020204030204" pitchFamily="34" charset="0"/>
                <a:ea typeface="Calibri" panose="020F0502020204030204" pitchFamily="34" charset="0"/>
                <a:cs typeface="Calibri" panose="020F0502020204030204" pitchFamily="34" charset="0"/>
              </a:rPr>
              <a:t>hjerterommet.no</a:t>
            </a:r>
            <a:endParaRPr lang="nb-NO"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Bilde 10">
            <a:extLst>
              <a:ext uri="{FF2B5EF4-FFF2-40B4-BE49-F238E27FC236}">
                <a16:creationId xmlns:a16="http://schemas.microsoft.com/office/drawing/2014/main" id="{BC824C6D-0FD4-F17F-6C30-2986185CEFE7}"/>
              </a:ext>
            </a:extLst>
          </p:cNvPr>
          <p:cNvPicPr>
            <a:picLocks noChangeAspect="1"/>
          </p:cNvPicPr>
          <p:nvPr/>
        </p:nvPicPr>
        <p:blipFill rotWithShape="1">
          <a:blip r:embed="rId2">
            <a:extLst>
              <a:ext uri="{28A0092B-C50C-407E-A947-70E740481C1C}">
                <a14:useLocalDpi xmlns:a14="http://schemas.microsoft.com/office/drawing/2010/main" val="0"/>
              </a:ext>
            </a:extLst>
          </a:blip>
          <a:srcRect t="30456"/>
          <a:stretch/>
        </p:blipFill>
        <p:spPr>
          <a:xfrm>
            <a:off x="1250366" y="5517151"/>
            <a:ext cx="1406267" cy="1173730"/>
          </a:xfrm>
          <a:prstGeom prst="rect">
            <a:avLst/>
          </a:prstGeom>
        </p:spPr>
      </p:pic>
      <p:sp>
        <p:nvSpPr>
          <p:cNvPr id="12" name="Rektangel: avrundede hjørner 11">
            <a:extLst>
              <a:ext uri="{FF2B5EF4-FFF2-40B4-BE49-F238E27FC236}">
                <a16:creationId xmlns:a16="http://schemas.microsoft.com/office/drawing/2014/main" id="{463BE5F6-264A-868C-1FB6-C436F5E68860}"/>
              </a:ext>
            </a:extLst>
          </p:cNvPr>
          <p:cNvSpPr/>
          <p:nvPr/>
        </p:nvSpPr>
        <p:spPr>
          <a:xfrm>
            <a:off x="1784195" y="452140"/>
            <a:ext cx="5575610" cy="2302077"/>
          </a:xfrm>
          <a:prstGeom prst="roundRect">
            <a:avLst/>
          </a:prstGeom>
          <a:solidFill>
            <a:srgbClr val="F0F7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89D26236-21AE-60D0-37D3-BEAFAA1339DE}"/>
              </a:ext>
            </a:extLst>
          </p:cNvPr>
          <p:cNvSpPr/>
          <p:nvPr/>
        </p:nvSpPr>
        <p:spPr>
          <a:xfrm>
            <a:off x="1784195" y="484412"/>
            <a:ext cx="5575610" cy="2077492"/>
          </a:xfrm>
          <a:prstGeom prst="rect">
            <a:avLst/>
          </a:prstGeom>
          <a:noFill/>
          <a:ln>
            <a:noFill/>
          </a:ln>
        </p:spPr>
        <p:txBody>
          <a:bodyPr wrap="square">
            <a:spAutoFit/>
          </a:bodyPr>
          <a:lstStyle/>
          <a:p>
            <a:pPr algn="ctr">
              <a:spcAft>
                <a:spcPts val="0"/>
              </a:spcAft>
            </a:pPr>
            <a:endParaRPr lang="nb-NO" sz="900" b="1" kern="0" dirty="0">
              <a:solidFill>
                <a:srgbClr val="0070C0"/>
              </a:solidFill>
              <a:latin typeface="Arial" panose="020B0604020202020204" pitchFamily="34" charset="0"/>
            </a:endParaRPr>
          </a:p>
          <a:p>
            <a:pPr algn="ctr">
              <a:spcAft>
                <a:spcPts val="0"/>
              </a:spcAft>
            </a:pPr>
            <a:r>
              <a:rPr lang="en-US" sz="3200" b="1" kern="0" dirty="0">
                <a:solidFill>
                  <a:srgbClr val="0070C0"/>
                </a:solidFill>
                <a:latin typeface="Arial" panose="020B0604020202020204" pitchFamily="34" charset="0"/>
              </a:rPr>
              <a:t>Life guidance for our time</a:t>
            </a:r>
          </a:p>
          <a:p>
            <a:pPr algn="ctr">
              <a:spcAft>
                <a:spcPts val="0"/>
              </a:spcAft>
            </a:pPr>
            <a:r>
              <a:rPr lang="en-US" sz="2400" kern="0" dirty="0">
                <a:latin typeface="Arial" panose="020B0604020202020204" pitchFamily="34" charset="0"/>
              </a:rPr>
              <a:t>Lecture series for increased life mastery and enjoyment of life</a:t>
            </a:r>
          </a:p>
          <a:p>
            <a:pPr algn="ctr">
              <a:spcAft>
                <a:spcPts val="0"/>
              </a:spcAft>
            </a:pPr>
            <a:endParaRPr lang="en-US" sz="1600" kern="0" dirty="0">
              <a:latin typeface="Arial" panose="020B0604020202020204" pitchFamily="34" charset="0"/>
            </a:endParaRPr>
          </a:p>
          <a:p>
            <a:pPr algn="ctr">
              <a:spcAft>
                <a:spcPts val="0"/>
              </a:spcAft>
            </a:pPr>
            <a:r>
              <a:rPr lang="en-US" sz="2400" kern="0" dirty="0">
                <a:latin typeface="Arial" panose="020B0604020202020204" pitchFamily="34" charset="0"/>
              </a:rPr>
              <a:t>Course instructor: Per Hjalmar Svae</a:t>
            </a:r>
            <a:endParaRPr lang="nb-NO"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710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96AFE1AE-F28D-8A7E-D926-369076D94272}"/>
              </a:ext>
            </a:extLst>
          </p:cNvPr>
          <p:cNvSpPr txBox="1"/>
          <p:nvPr/>
        </p:nvSpPr>
        <p:spPr>
          <a:xfrm>
            <a:off x="1667435" y="218651"/>
            <a:ext cx="6131859" cy="1077218"/>
          </a:xfrm>
          <a:prstGeom prst="rect">
            <a:avLst/>
          </a:prstGeom>
          <a:noFill/>
        </p:spPr>
        <p:txBody>
          <a:bodyPr wrap="square" rtlCol="0">
            <a:spAutoFit/>
          </a:bodyPr>
          <a:lstStyle/>
          <a:p>
            <a:pPr algn="ctr"/>
            <a:r>
              <a:rPr lang="en-US" sz="3200" dirty="0">
                <a:solidFill>
                  <a:srgbClr val="C00000"/>
                </a:solidFill>
              </a:rPr>
              <a:t>What can you do if the </a:t>
            </a:r>
            <a:br>
              <a:rPr lang="en-US" sz="3200" dirty="0">
                <a:solidFill>
                  <a:srgbClr val="C00000"/>
                </a:solidFill>
              </a:rPr>
            </a:br>
            <a:r>
              <a:rPr lang="en-US" sz="3200" dirty="0">
                <a:solidFill>
                  <a:srgbClr val="C00000"/>
                </a:solidFill>
              </a:rPr>
              <a:t>emotions do not subside?</a:t>
            </a:r>
          </a:p>
        </p:txBody>
      </p:sp>
      <p:sp>
        <p:nvSpPr>
          <p:cNvPr id="3" name="TekstSylinder 2">
            <a:extLst>
              <a:ext uri="{FF2B5EF4-FFF2-40B4-BE49-F238E27FC236}">
                <a16:creationId xmlns:a16="http://schemas.microsoft.com/office/drawing/2014/main" id="{AC0897CD-ACAD-FE38-00AB-17EE8E22E968}"/>
              </a:ext>
            </a:extLst>
          </p:cNvPr>
          <p:cNvSpPr txBox="1"/>
          <p:nvPr/>
        </p:nvSpPr>
        <p:spPr>
          <a:xfrm>
            <a:off x="1416423" y="1613118"/>
            <a:ext cx="6696636" cy="4247317"/>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2000" b="1" dirty="0"/>
              <a:t>Meditation </a:t>
            </a:r>
            <a:r>
              <a:rPr lang="en-US" sz="2000" dirty="0"/>
              <a:t>– Witness the feelings – Let them be there, observe them without ‘listening to them’ or thinking from them.</a:t>
            </a:r>
          </a:p>
          <a:p>
            <a:pPr marL="285750" indent="-285750">
              <a:spcBef>
                <a:spcPts val="1200"/>
              </a:spcBef>
              <a:buFont typeface="Arial" panose="020B0604020202020204" pitchFamily="34" charset="0"/>
              <a:buChar char="•"/>
            </a:pPr>
            <a:r>
              <a:rPr lang="en-US" sz="2000" b="1" dirty="0"/>
              <a:t>Talk with someone about it.</a:t>
            </a:r>
            <a:br>
              <a:rPr lang="en-US" sz="2000" dirty="0"/>
            </a:br>
            <a:r>
              <a:rPr lang="en-US" sz="2000" dirty="0"/>
              <a:t>Or write what you feel in a journal, read it, and reflect on it.</a:t>
            </a:r>
          </a:p>
          <a:p>
            <a:pPr marL="285750" indent="-285750">
              <a:spcBef>
                <a:spcPts val="1200"/>
              </a:spcBef>
              <a:buFont typeface="Arial" panose="020B0604020202020204" pitchFamily="34" charset="0"/>
              <a:buChar char="•"/>
            </a:pPr>
            <a:r>
              <a:rPr lang="en-US" sz="2000" b="1" dirty="0"/>
              <a:t>Distraction </a:t>
            </a:r>
            <a:r>
              <a:rPr lang="en-US" sz="2000" dirty="0"/>
              <a:t>– Watch a pleasant movie, read a book, take a trip, etc.</a:t>
            </a:r>
          </a:p>
          <a:p>
            <a:pPr marL="285750" indent="-285750">
              <a:spcBef>
                <a:spcPts val="1200"/>
              </a:spcBef>
              <a:buFont typeface="Arial" panose="020B0604020202020204" pitchFamily="34" charset="0"/>
              <a:buChar char="•"/>
            </a:pPr>
            <a:r>
              <a:rPr lang="en-US" sz="2000" b="1" dirty="0"/>
              <a:t>Symbolic expression </a:t>
            </a:r>
            <a:r>
              <a:rPr lang="en-US" sz="2000" dirty="0"/>
              <a:t>– e.g., take out anger on what you are angry at by ‘beating up’ a pillow, ‘strangling’ a towel, ‘kicking a pillow to death,’ etc. Or write a letter expressing what you truly feel and think, but never send it—burn it instead.</a:t>
            </a:r>
            <a:endParaRPr lang="nb-NO" sz="2000" dirty="0"/>
          </a:p>
        </p:txBody>
      </p:sp>
    </p:spTree>
    <p:extLst>
      <p:ext uri="{BB962C8B-B14F-4D97-AF65-F5344CB8AC3E}">
        <p14:creationId xmlns:p14="http://schemas.microsoft.com/office/powerpoint/2010/main" val="3621946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50D7C606-E153-9B29-5ED7-5E82309EB480}"/>
              </a:ext>
            </a:extLst>
          </p:cNvPr>
          <p:cNvSpPr txBox="1"/>
          <p:nvPr/>
        </p:nvSpPr>
        <p:spPr>
          <a:xfrm>
            <a:off x="770963" y="986117"/>
            <a:ext cx="6797625" cy="301621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Be especially careful with alcohol use during this period.</a:t>
            </a:r>
            <a:br>
              <a:rPr lang="en-US" sz="2000" dirty="0"/>
            </a:br>
            <a:r>
              <a:rPr lang="en-US" sz="2000" dirty="0"/>
              <a:t>Reduce caffeine intake, which can cause restlessness and sleep difficulties.</a:t>
            </a:r>
          </a:p>
          <a:p>
            <a:pPr marL="285750" indent="-285750">
              <a:spcAft>
                <a:spcPts val="1200"/>
              </a:spcAft>
              <a:buFont typeface="Arial" panose="020B0604020202020204" pitchFamily="34" charset="0"/>
              <a:buChar char="•"/>
            </a:pPr>
            <a:r>
              <a:rPr lang="en-US" sz="2000" dirty="0"/>
              <a:t>Remember to eat normally and maintain regular sleep routines.</a:t>
            </a:r>
          </a:p>
          <a:p>
            <a:pPr marL="285750" indent="-285750">
              <a:spcAft>
                <a:spcPts val="1200"/>
              </a:spcAft>
              <a:buFont typeface="Arial" panose="020B0604020202020204" pitchFamily="34" charset="0"/>
              <a:buChar char="•"/>
            </a:pPr>
            <a:r>
              <a:rPr lang="en-US" sz="2000" dirty="0"/>
              <a:t>This helps you return to your normal life rhythm.</a:t>
            </a:r>
          </a:p>
          <a:p>
            <a:pPr marL="285750" indent="-285750">
              <a:spcAft>
                <a:spcPts val="1200"/>
              </a:spcAft>
              <a:buFont typeface="Arial" panose="020B0604020202020204" pitchFamily="34" charset="0"/>
              <a:buChar char="•"/>
            </a:pPr>
            <a:r>
              <a:rPr lang="en-US" sz="2000" dirty="0"/>
              <a:t>It is important to resume physical activity and other things you did before.</a:t>
            </a:r>
            <a:endParaRPr lang="nb-NO" sz="2000" dirty="0"/>
          </a:p>
        </p:txBody>
      </p:sp>
      <p:sp>
        <p:nvSpPr>
          <p:cNvPr id="3" name="TekstSylinder 2">
            <a:extLst>
              <a:ext uri="{FF2B5EF4-FFF2-40B4-BE49-F238E27FC236}">
                <a16:creationId xmlns:a16="http://schemas.microsoft.com/office/drawing/2014/main" id="{9AE846D3-2830-018E-2992-C5CC4BB23FCB}"/>
              </a:ext>
            </a:extLst>
          </p:cNvPr>
          <p:cNvSpPr txBox="1"/>
          <p:nvPr/>
        </p:nvSpPr>
        <p:spPr>
          <a:xfrm>
            <a:off x="255716" y="141739"/>
            <a:ext cx="8632567"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Some practical tips during life crises.</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58D1A871-256E-4FA6-7DF0-A6B89445673A}"/>
              </a:ext>
            </a:extLst>
          </p:cNvPr>
          <p:cNvSpPr txBox="1"/>
          <p:nvPr/>
        </p:nvSpPr>
        <p:spPr>
          <a:xfrm>
            <a:off x="932544" y="4735854"/>
            <a:ext cx="7117977" cy="338554"/>
          </a:xfrm>
          <a:prstGeom prst="rect">
            <a:avLst/>
          </a:prstGeom>
          <a:noFill/>
        </p:spPr>
        <p:txBody>
          <a:bodyPr wrap="square">
            <a:spAutoFit/>
          </a:bodyPr>
          <a:lstStyle/>
          <a:p>
            <a:r>
              <a:rPr lang="nb-NO" sz="1600" dirty="0">
                <a:hlinkClick r:id="rId2"/>
              </a:rPr>
              <a:t>https://www.ung.no/psykisk/Sorg-og-krise/2605_Slik_kan_du_takle_en_krise.html</a:t>
            </a:r>
            <a:r>
              <a:rPr lang="nb-NO" sz="1600" dirty="0"/>
              <a:t> </a:t>
            </a:r>
          </a:p>
        </p:txBody>
      </p:sp>
    </p:spTree>
    <p:extLst>
      <p:ext uri="{BB962C8B-B14F-4D97-AF65-F5344CB8AC3E}">
        <p14:creationId xmlns:p14="http://schemas.microsoft.com/office/powerpoint/2010/main" val="3119723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849E377B-7336-53F8-E292-CF582F2400BC}"/>
              </a:ext>
            </a:extLst>
          </p:cNvPr>
          <p:cNvSpPr txBox="1"/>
          <p:nvPr/>
        </p:nvSpPr>
        <p:spPr>
          <a:xfrm>
            <a:off x="1586754" y="496513"/>
            <a:ext cx="5627482"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What if the years pass and it is heavier than you can bear?</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89B6145C-5981-5FAC-3956-3BCFD68DB35C}"/>
              </a:ext>
            </a:extLst>
          </p:cNvPr>
          <p:cNvSpPr txBox="1"/>
          <p:nvPr/>
        </p:nvSpPr>
        <p:spPr>
          <a:xfrm>
            <a:off x="1242977" y="2340284"/>
            <a:ext cx="6658046" cy="1554272"/>
          </a:xfrm>
          <a:prstGeom prst="rect">
            <a:avLst/>
          </a:prstGeom>
          <a:solidFill>
            <a:srgbClr val="FFFFCC"/>
          </a:solidFill>
          <a:ln>
            <a:solidFill>
              <a:srgbClr val="002060"/>
            </a:solidFill>
          </a:ln>
        </p:spPr>
        <p:txBody>
          <a:bodyPr wrap="square" rtlCol="0">
            <a:spAutoFit/>
          </a:bodyPr>
          <a:lstStyle/>
          <a:p>
            <a:pPr algn="ctr">
              <a:spcAft>
                <a:spcPts val="1200"/>
              </a:spcAft>
            </a:pPr>
            <a:r>
              <a:rPr lang="en-US" sz="3200" dirty="0"/>
              <a:t>Then you can try following this advice:</a:t>
            </a:r>
            <a:endParaRPr lang="nb-NO" sz="2000" dirty="0"/>
          </a:p>
          <a:p>
            <a:pPr algn="ctr">
              <a:spcAft>
                <a:spcPts val="600"/>
              </a:spcAft>
            </a:pPr>
            <a:r>
              <a:rPr lang="en-US" sz="2400" dirty="0"/>
              <a:t>If the years pass and it is heavier than you can bear,</a:t>
            </a:r>
          </a:p>
          <a:p>
            <a:pPr algn="ctr">
              <a:spcAft>
                <a:spcPts val="600"/>
              </a:spcAft>
            </a:pPr>
            <a:r>
              <a:rPr lang="en-US" sz="2400" dirty="0"/>
              <a:t> you must put it aside and move on with life!</a:t>
            </a:r>
            <a:endParaRPr lang="nb-NO" sz="2400" dirty="0"/>
          </a:p>
        </p:txBody>
      </p:sp>
    </p:spTree>
    <p:extLst>
      <p:ext uri="{BB962C8B-B14F-4D97-AF65-F5344CB8AC3E}">
        <p14:creationId xmlns:p14="http://schemas.microsoft.com/office/powerpoint/2010/main" val="18916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50D7C606-E153-9B29-5ED7-5E82309EB480}"/>
              </a:ext>
            </a:extLst>
          </p:cNvPr>
          <p:cNvSpPr txBox="1"/>
          <p:nvPr/>
        </p:nvSpPr>
        <p:spPr>
          <a:xfrm>
            <a:off x="694763" y="1426859"/>
            <a:ext cx="7754472" cy="4708981"/>
          </a:xfrm>
          <a:prstGeom prst="rect">
            <a:avLst/>
          </a:prstGeom>
          <a:noFill/>
        </p:spPr>
        <p:txBody>
          <a:bodyPr wrap="square" rtlCol="0">
            <a:spAutoFit/>
          </a:bodyPr>
          <a:lstStyle/>
          <a:p>
            <a:pPr algn="ctr">
              <a:spcAft>
                <a:spcPts val="1200"/>
              </a:spcAft>
            </a:pPr>
            <a:r>
              <a:rPr lang="en-US" sz="2000" b="1" dirty="0"/>
              <a:t>The most important thing is not what you say or do, </a:t>
            </a:r>
            <a:br>
              <a:rPr lang="en-US" sz="2000" b="1" dirty="0"/>
            </a:br>
            <a:r>
              <a:rPr lang="en-US" sz="2000" b="1" dirty="0"/>
              <a:t>but that you are there for the other person </a:t>
            </a:r>
            <a:br>
              <a:rPr lang="en-US" sz="2000" b="1" dirty="0"/>
            </a:br>
            <a:r>
              <a:rPr lang="en-US" sz="2000" b="1" dirty="0"/>
              <a:t>as a fellow human being: </a:t>
            </a:r>
          </a:p>
          <a:p>
            <a:pPr marL="285750" indent="-285750">
              <a:spcAft>
                <a:spcPts val="1200"/>
              </a:spcAft>
              <a:buFont typeface="Wingdings" panose="05000000000000000000" pitchFamily="2" charset="2"/>
              <a:buChar char="Ø"/>
            </a:pPr>
            <a:r>
              <a:rPr lang="en-US" dirty="0"/>
              <a:t>Through listening, understanding, human connection, empathy, care, support.</a:t>
            </a:r>
          </a:p>
          <a:p>
            <a:pPr marL="285750" indent="-285750">
              <a:spcAft>
                <a:spcPts val="1200"/>
              </a:spcAft>
              <a:buFont typeface="Wingdings" panose="05000000000000000000" pitchFamily="2" charset="2"/>
              <a:buChar char="Ø"/>
            </a:pPr>
            <a:r>
              <a:rPr lang="en-US" dirty="0"/>
              <a:t>By being someone to share thoughts and feelings with.</a:t>
            </a:r>
          </a:p>
          <a:p>
            <a:pPr marL="285750" indent="-285750">
              <a:spcAft>
                <a:spcPts val="1200"/>
              </a:spcAft>
              <a:buFont typeface="Wingdings" panose="05000000000000000000" pitchFamily="2" charset="2"/>
              <a:buChar char="Ø"/>
            </a:pPr>
            <a:r>
              <a:rPr lang="en-US" dirty="0"/>
              <a:t>By letting the other person know you are there for them whenever needed.</a:t>
            </a:r>
          </a:p>
          <a:p>
            <a:pPr marL="285750" indent="-285750">
              <a:spcAft>
                <a:spcPts val="1200"/>
              </a:spcAft>
              <a:buFont typeface="Wingdings" panose="05000000000000000000" pitchFamily="2" charset="2"/>
              <a:buChar char="Ø"/>
            </a:pPr>
            <a:r>
              <a:rPr lang="en-US" dirty="0"/>
              <a:t>By being honest and saying, for example: ‘I don’t know what to say right now.’</a:t>
            </a:r>
            <a:br>
              <a:rPr lang="en-US" dirty="0"/>
            </a:br>
            <a:r>
              <a:rPr lang="en-US" dirty="0"/>
              <a:t>‘Is there something I can say, do, or be for you in this situation?’</a:t>
            </a:r>
          </a:p>
          <a:p>
            <a:pPr marL="285750" indent="-285750">
              <a:spcAft>
                <a:spcPts val="1200"/>
              </a:spcAft>
              <a:buFont typeface="Wingdings" panose="05000000000000000000" pitchFamily="2" charset="2"/>
              <a:buChar char="Ø"/>
            </a:pPr>
            <a:r>
              <a:rPr lang="en-US" dirty="0"/>
              <a:t>Sometimes it is best not to say anything. Dare to be in silence.</a:t>
            </a:r>
            <a:br>
              <a:rPr lang="en-US" dirty="0"/>
            </a:br>
            <a:r>
              <a:rPr lang="en-US" dirty="0"/>
              <a:t>Let tears or other emotions come. It is okay to cry yourself.</a:t>
            </a:r>
          </a:p>
          <a:p>
            <a:pPr marL="285750" indent="-285750">
              <a:spcAft>
                <a:spcPts val="1200"/>
              </a:spcAft>
              <a:buFont typeface="Wingdings" panose="05000000000000000000" pitchFamily="2" charset="2"/>
              <a:buChar char="Ø"/>
            </a:pPr>
            <a:r>
              <a:rPr lang="en-US" dirty="0"/>
              <a:t>The most important thing is to receive and listen to the feelings, not try to remove them. Do not say things like: ‘Don’t take it so hard,’ ‘It will pass,’ ‘You’ll get through this like others have,’ etc.</a:t>
            </a:r>
            <a:endParaRPr lang="nb-NO" dirty="0">
              <a:solidFill>
                <a:srgbClr val="000000"/>
              </a:solidFill>
            </a:endParaRPr>
          </a:p>
        </p:txBody>
      </p:sp>
      <p:sp>
        <p:nvSpPr>
          <p:cNvPr id="3" name="TekstSylinder 2">
            <a:extLst>
              <a:ext uri="{FF2B5EF4-FFF2-40B4-BE49-F238E27FC236}">
                <a16:creationId xmlns:a16="http://schemas.microsoft.com/office/drawing/2014/main" id="{3B3EF77F-80CF-C2C6-1812-33B8ECB8509D}"/>
              </a:ext>
            </a:extLst>
          </p:cNvPr>
          <p:cNvSpPr txBox="1"/>
          <p:nvPr/>
        </p:nvSpPr>
        <p:spPr>
          <a:xfrm>
            <a:off x="255716" y="141739"/>
            <a:ext cx="8632567"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What do you do when others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are struck by a life crisis?</a:t>
            </a:r>
            <a:endParaRPr lang="nb-NO" sz="3200" kern="0" dirty="0">
              <a:solidFill>
                <a:srgbClr val="C00000"/>
              </a:solidFill>
              <a:latin typeface="Arial" panose="020B0604020202020204" pitchFamily="34" charset="0"/>
            </a:endParaRPr>
          </a:p>
        </p:txBody>
      </p:sp>
      <p:sp>
        <p:nvSpPr>
          <p:cNvPr id="7" name="TekstSylinder 6">
            <a:extLst>
              <a:ext uri="{FF2B5EF4-FFF2-40B4-BE49-F238E27FC236}">
                <a16:creationId xmlns:a16="http://schemas.microsoft.com/office/drawing/2014/main" id="{D22B9B3F-531E-015F-A1C0-327BBC921B14}"/>
              </a:ext>
            </a:extLst>
          </p:cNvPr>
          <p:cNvSpPr txBox="1"/>
          <p:nvPr/>
        </p:nvSpPr>
        <p:spPr>
          <a:xfrm>
            <a:off x="1062537" y="6412119"/>
            <a:ext cx="6826404" cy="338554"/>
          </a:xfrm>
          <a:prstGeom prst="rect">
            <a:avLst/>
          </a:prstGeom>
          <a:noFill/>
        </p:spPr>
        <p:txBody>
          <a:bodyPr wrap="square">
            <a:spAutoFit/>
          </a:bodyPr>
          <a:lstStyle/>
          <a:p>
            <a:r>
              <a:rPr lang="nb-NO" sz="1600" dirty="0">
                <a:hlinkClick r:id="rId2"/>
              </a:rPr>
              <a:t>https://sykepleien.no/forskning/2017/10/slik-kan-du-mote-mennesker-i-krise</a:t>
            </a:r>
            <a:r>
              <a:rPr lang="nb-NO" sz="1600" dirty="0"/>
              <a:t> </a:t>
            </a:r>
          </a:p>
        </p:txBody>
      </p:sp>
    </p:spTree>
    <p:extLst>
      <p:ext uri="{BB962C8B-B14F-4D97-AF65-F5344CB8AC3E}">
        <p14:creationId xmlns:p14="http://schemas.microsoft.com/office/powerpoint/2010/main" val="310636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charRg st="124" end="20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charRg st="200" end="25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charRg st="254" end="32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charRg st="327" end="47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charRg st="475" end="60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charRg st="602" end="80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C7AFC514-4C49-6ACA-D1E7-86BEEC0A2B2D}"/>
              </a:ext>
            </a:extLst>
          </p:cNvPr>
          <p:cNvSpPr txBox="1"/>
          <p:nvPr/>
        </p:nvSpPr>
        <p:spPr>
          <a:xfrm>
            <a:off x="0" y="37912"/>
            <a:ext cx="9143999" cy="1077218"/>
          </a:xfrm>
          <a:prstGeom prst="rect">
            <a:avLst/>
          </a:prstGeom>
          <a:noFill/>
        </p:spPr>
        <p:txBody>
          <a:bodyPr wrap="square">
            <a:spAutoFit/>
          </a:bodyPr>
          <a:lstStyle/>
          <a:p>
            <a:pPr algn="ctr"/>
            <a:r>
              <a:rPr lang="en-US" sz="3200" dirty="0">
                <a:solidFill>
                  <a:srgbClr val="C00000"/>
                </a:solidFill>
              </a:rPr>
              <a:t>Being there for someone outside </a:t>
            </a:r>
            <a:br>
              <a:rPr lang="en-US" sz="3200" dirty="0">
                <a:solidFill>
                  <a:srgbClr val="C00000"/>
                </a:solidFill>
              </a:rPr>
            </a:br>
            <a:r>
              <a:rPr lang="en-US" sz="3200" dirty="0">
                <a:solidFill>
                  <a:srgbClr val="C00000"/>
                </a:solidFill>
              </a:rPr>
              <a:t>the window of tolerance</a:t>
            </a:r>
            <a:endParaRPr lang="nb-NO" sz="3200" dirty="0">
              <a:solidFill>
                <a:srgbClr val="C00000"/>
              </a:solidFill>
            </a:endParaRPr>
          </a:p>
        </p:txBody>
      </p:sp>
      <p:sp>
        <p:nvSpPr>
          <p:cNvPr id="4" name="TekstSylinder 3">
            <a:extLst>
              <a:ext uri="{FF2B5EF4-FFF2-40B4-BE49-F238E27FC236}">
                <a16:creationId xmlns:a16="http://schemas.microsoft.com/office/drawing/2014/main" id="{53BA3884-ACCE-9478-D418-5E36550D4B51}"/>
              </a:ext>
            </a:extLst>
          </p:cNvPr>
          <p:cNvSpPr txBox="1"/>
          <p:nvPr/>
        </p:nvSpPr>
        <p:spPr>
          <a:xfrm>
            <a:off x="771181" y="1003132"/>
            <a:ext cx="7960441" cy="4832092"/>
          </a:xfrm>
          <a:prstGeom prst="rect">
            <a:avLst/>
          </a:prstGeom>
          <a:noFill/>
        </p:spPr>
        <p:txBody>
          <a:bodyPr wrap="square" rtlCol="0">
            <a:spAutoFit/>
          </a:bodyPr>
          <a:lstStyle/>
          <a:p>
            <a:pPr algn="ctr">
              <a:spcAft>
                <a:spcPts val="600"/>
              </a:spcAft>
            </a:pPr>
            <a:r>
              <a:rPr lang="en-US" sz="2400" dirty="0"/>
              <a:t>The person in a life crisis is overwhelmed </a:t>
            </a:r>
            <a:br>
              <a:rPr lang="en-US" sz="2400" dirty="0"/>
            </a:br>
            <a:r>
              <a:rPr lang="en-US" sz="2400" dirty="0"/>
              <a:t>and therefore, outside the window of tolerance.</a:t>
            </a:r>
          </a:p>
          <a:p>
            <a:pPr marL="342900" indent="-342900">
              <a:spcAft>
                <a:spcPts val="600"/>
              </a:spcAft>
              <a:buFont typeface="Wingdings" panose="05000000000000000000" pitchFamily="2" charset="2"/>
              <a:buChar char="ü"/>
            </a:pPr>
            <a:r>
              <a:rPr lang="en-US" sz="2000" dirty="0"/>
              <a:t>To be there as a fellow human being for someone outside the window of tolerance, you must yourself be within the window of tolerance. </a:t>
            </a:r>
          </a:p>
          <a:p>
            <a:pPr marL="342900" indent="-342900">
              <a:spcAft>
                <a:spcPts val="600"/>
              </a:spcAft>
              <a:buFont typeface="Wingdings" panose="05000000000000000000" pitchFamily="2" charset="2"/>
              <a:buChar char="ü"/>
            </a:pPr>
            <a:r>
              <a:rPr lang="en-US" sz="2000" dirty="0"/>
              <a:t>What you must do is receive the emotion/affect through sensitive listening. You are accepting and attentive. With nods, sounds, or words, you confirm that you have heard and taken in what is said. With gentle, exploratory questions, you can also listen more deeply to what the other feels, thinks, and wants.</a:t>
            </a:r>
          </a:p>
          <a:p>
            <a:pPr marL="342900" indent="-342900">
              <a:spcAft>
                <a:spcPts val="600"/>
              </a:spcAft>
              <a:buFont typeface="Wingdings" panose="05000000000000000000" pitchFamily="2" charset="2"/>
              <a:buChar char="ü"/>
            </a:pPr>
            <a:r>
              <a:rPr lang="en-US" sz="2000" dirty="0"/>
              <a:t>This creates a safe base where the other feels seen and met.</a:t>
            </a:r>
            <a:br>
              <a:rPr lang="en-US" sz="2000" dirty="0"/>
            </a:br>
            <a:r>
              <a:rPr lang="en-US" sz="2000" dirty="0"/>
              <a:t>This helps the other return to the window of tolerance—back to coping.</a:t>
            </a:r>
          </a:p>
          <a:p>
            <a:pPr marL="342900" indent="-342900">
              <a:spcAft>
                <a:spcPts val="600"/>
              </a:spcAft>
              <a:buFont typeface="Wingdings" panose="05000000000000000000" pitchFamily="2" charset="2"/>
              <a:buChar char="ü"/>
            </a:pPr>
            <a:r>
              <a:rPr lang="en-US" sz="2000" dirty="0"/>
              <a:t>Only when the other is safe, calm, and within the window of tolerance again can you address the matter. What can and should the person do? But this may take days, weeks, or months.</a:t>
            </a:r>
            <a:endParaRPr lang="nb-NO" sz="2000" dirty="0"/>
          </a:p>
        </p:txBody>
      </p:sp>
      <p:sp>
        <p:nvSpPr>
          <p:cNvPr id="2" name="Plassholder for lysbildenummer 1">
            <a:extLst>
              <a:ext uri="{FF2B5EF4-FFF2-40B4-BE49-F238E27FC236}">
                <a16:creationId xmlns:a16="http://schemas.microsoft.com/office/drawing/2014/main" id="{87EE89FA-A138-780E-EC9A-8260D33A2A7E}"/>
              </a:ext>
            </a:extLst>
          </p:cNvPr>
          <p:cNvSpPr>
            <a:spLocks noGrp="1"/>
          </p:cNvSpPr>
          <p:nvPr>
            <p:ph type="sldNum" sz="quarter" idx="12"/>
          </p:nvPr>
        </p:nvSpPr>
        <p:spPr/>
        <p:txBody>
          <a:bodyPr/>
          <a:lstStyle/>
          <a:p>
            <a:fld id="{CD4B10EB-5889-4CB3-982E-38A74B47C7AC}" type="slidenum">
              <a:rPr lang="nb-NO" smtClean="0"/>
              <a:t>14</a:t>
            </a:fld>
            <a:endParaRPr lang="nb-NO"/>
          </a:p>
        </p:txBody>
      </p:sp>
      <p:sp>
        <p:nvSpPr>
          <p:cNvPr id="6" name="TekstSylinder 5">
            <a:extLst>
              <a:ext uri="{FF2B5EF4-FFF2-40B4-BE49-F238E27FC236}">
                <a16:creationId xmlns:a16="http://schemas.microsoft.com/office/drawing/2014/main" id="{5041888F-B9E2-CCCE-8918-C393EF3218E1}"/>
              </a:ext>
            </a:extLst>
          </p:cNvPr>
          <p:cNvSpPr txBox="1"/>
          <p:nvPr/>
        </p:nvSpPr>
        <p:spPr>
          <a:xfrm>
            <a:off x="1564493" y="6063963"/>
            <a:ext cx="5816809" cy="584775"/>
          </a:xfrm>
          <a:prstGeom prst="rect">
            <a:avLst/>
          </a:prstGeom>
          <a:noFill/>
          <a:ln>
            <a:solidFill>
              <a:schemeClr val="tx1"/>
            </a:solidFill>
          </a:ln>
        </p:spPr>
        <p:txBody>
          <a:bodyPr wrap="square">
            <a:spAutoFit/>
          </a:bodyPr>
          <a:lstStyle/>
          <a:p>
            <a:pPr algn="ctr"/>
            <a:r>
              <a:rPr lang="en-US" sz="1600" dirty="0"/>
              <a:t>The concepts of the </a:t>
            </a:r>
            <a:r>
              <a:rPr lang="en-US" sz="1600" b="1" dirty="0"/>
              <a:t>window of tolerance </a:t>
            </a:r>
            <a:r>
              <a:rPr lang="en-US" sz="1600" dirty="0"/>
              <a:t>and </a:t>
            </a:r>
            <a:r>
              <a:rPr lang="en-US" sz="1600" b="1" dirty="0"/>
              <a:t>sensitive listening </a:t>
            </a:r>
            <a:r>
              <a:rPr lang="en-US" sz="1600" dirty="0"/>
              <a:t>come from the </a:t>
            </a:r>
            <a:r>
              <a:rPr lang="en-US" sz="1600" i="1" dirty="0"/>
              <a:t>Secure Base Model </a:t>
            </a:r>
            <a:r>
              <a:rPr lang="en-US" sz="1600" dirty="0"/>
              <a:t>for raising children.</a:t>
            </a:r>
            <a:endParaRPr lang="nb-NO" sz="1600" i="1" dirty="0"/>
          </a:p>
        </p:txBody>
      </p:sp>
    </p:spTree>
    <p:extLst>
      <p:ext uri="{BB962C8B-B14F-4D97-AF65-F5344CB8AC3E}">
        <p14:creationId xmlns:p14="http://schemas.microsoft.com/office/powerpoint/2010/main" val="422252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9D94A2E0-E995-0842-5955-2E3DC19E4848}"/>
              </a:ext>
            </a:extLst>
          </p:cNvPr>
          <p:cNvSpPr txBox="1"/>
          <p:nvPr/>
        </p:nvSpPr>
        <p:spPr>
          <a:xfrm>
            <a:off x="255715" y="89192"/>
            <a:ext cx="8632567" cy="584775"/>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Life </a:t>
            </a:r>
            <a:r>
              <a:rPr lang="nb-NO" sz="3200" kern="0" dirty="0" err="1">
                <a:solidFill>
                  <a:srgbClr val="C00000"/>
                </a:solidFill>
                <a:latin typeface="Arial" panose="020B0604020202020204" pitchFamily="34" charset="0"/>
              </a:rPr>
              <a:t>Crisis</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82521F67-F61F-1E33-1C0E-221388C6F3CC}"/>
              </a:ext>
            </a:extLst>
          </p:cNvPr>
          <p:cNvSpPr txBox="1"/>
          <p:nvPr/>
        </p:nvSpPr>
        <p:spPr>
          <a:xfrm>
            <a:off x="1151963" y="3091762"/>
            <a:ext cx="7836761" cy="3262432"/>
          </a:xfrm>
          <a:prstGeom prst="rect">
            <a:avLst/>
          </a:prstGeom>
          <a:noFill/>
        </p:spPr>
        <p:txBody>
          <a:bodyPr wrap="square" rtlCol="0">
            <a:spAutoFit/>
          </a:bodyPr>
          <a:lstStyle/>
          <a:p>
            <a:pPr algn="ctr">
              <a:spcAft>
                <a:spcPts val="600"/>
              </a:spcAft>
            </a:pPr>
            <a:r>
              <a:rPr lang="en-US" sz="2400" b="1" dirty="0"/>
              <a:t>Life crises are a natural part of life</a:t>
            </a:r>
          </a:p>
          <a:p>
            <a:pPr marL="285750" indent="-285750">
              <a:spcAft>
                <a:spcPts val="600"/>
              </a:spcAft>
              <a:buFont typeface="Arial" panose="020B0604020202020204" pitchFamily="34" charset="0"/>
              <a:buChar char="•"/>
            </a:pPr>
            <a:r>
              <a:rPr lang="en-US" dirty="0"/>
              <a:t>Life crises occur </a:t>
            </a:r>
            <a:r>
              <a:rPr lang="en-US" b="1" dirty="0"/>
              <a:t>in every human life</a:t>
            </a:r>
            <a:r>
              <a:rPr lang="en-US" dirty="0"/>
              <a:t>.</a:t>
            </a:r>
            <a:br>
              <a:rPr lang="en-US" dirty="0"/>
            </a:br>
            <a:r>
              <a:rPr lang="en-US" dirty="0"/>
              <a:t>The crises are not equally severe or profound for everyone, but they do come.</a:t>
            </a:r>
          </a:p>
          <a:p>
            <a:pPr marL="285750" indent="-285750">
              <a:spcAft>
                <a:spcPts val="600"/>
              </a:spcAft>
              <a:buFont typeface="Arial" panose="020B0604020202020204" pitchFamily="34" charset="0"/>
              <a:buChar char="•"/>
            </a:pPr>
            <a:r>
              <a:rPr lang="en-US" dirty="0"/>
              <a:t>They may be </a:t>
            </a:r>
            <a:r>
              <a:rPr lang="en-US" b="1" dirty="0">
                <a:solidFill>
                  <a:srgbClr val="C00000"/>
                </a:solidFill>
              </a:rPr>
              <a:t>sudden and unexpected burdens</a:t>
            </a:r>
            <a:r>
              <a:rPr lang="en-US" dirty="0"/>
              <a:t>, such as serious illness or accident, the death of someone we love, losing one’s job, relationship breakdown, betrayal and loss of trust, financial loss, fire/natural disaster.</a:t>
            </a:r>
          </a:p>
          <a:p>
            <a:pPr marL="285750" indent="-285750">
              <a:spcAft>
                <a:spcPts val="600"/>
              </a:spcAft>
              <a:buFont typeface="Arial" panose="020B0604020202020204" pitchFamily="34" charset="0"/>
              <a:buChar char="•"/>
            </a:pPr>
            <a:r>
              <a:rPr lang="en-US" dirty="0"/>
              <a:t>They may be </a:t>
            </a:r>
            <a:r>
              <a:rPr lang="en-US" b="1" dirty="0">
                <a:solidFill>
                  <a:srgbClr val="C00000"/>
                </a:solidFill>
              </a:rPr>
              <a:t>traumatic crises</a:t>
            </a:r>
            <a:r>
              <a:rPr lang="en-US" dirty="0"/>
              <a:t>, such as rape, violence, accidents, bullying and harassment, suicide of someone close, or war.</a:t>
            </a:r>
          </a:p>
          <a:p>
            <a:pPr marL="285750" indent="-285750">
              <a:spcAft>
                <a:spcPts val="600"/>
              </a:spcAft>
              <a:buFont typeface="Arial" panose="020B0604020202020204" pitchFamily="34" charset="0"/>
              <a:buChar char="•"/>
            </a:pPr>
            <a:r>
              <a:rPr lang="en-US" dirty="0"/>
              <a:t>They may be </a:t>
            </a:r>
            <a:r>
              <a:rPr lang="en-US" b="1" dirty="0">
                <a:solidFill>
                  <a:srgbClr val="C00000"/>
                </a:solidFill>
              </a:rPr>
              <a:t>major life transitions</a:t>
            </a:r>
            <a:r>
              <a:rPr lang="en-US" dirty="0"/>
              <a:t>, such as moving away from home, starting a new education, earning one’s own income, having children, or retiring.</a:t>
            </a:r>
            <a:endParaRPr lang="nb-NO" dirty="0"/>
          </a:p>
        </p:txBody>
      </p:sp>
      <p:sp>
        <p:nvSpPr>
          <p:cNvPr id="5" name="TekstSylinder 4">
            <a:extLst>
              <a:ext uri="{FF2B5EF4-FFF2-40B4-BE49-F238E27FC236}">
                <a16:creationId xmlns:a16="http://schemas.microsoft.com/office/drawing/2014/main" id="{DF0964A6-4E45-8DE2-025B-C367BDC32BFD}"/>
              </a:ext>
            </a:extLst>
          </p:cNvPr>
          <p:cNvSpPr txBox="1"/>
          <p:nvPr/>
        </p:nvSpPr>
        <p:spPr>
          <a:xfrm>
            <a:off x="1588195" y="774869"/>
            <a:ext cx="6443002" cy="2215991"/>
          </a:xfrm>
          <a:prstGeom prst="rect">
            <a:avLst/>
          </a:prstGeom>
          <a:solidFill>
            <a:schemeClr val="accent2">
              <a:lumMod val="20000"/>
              <a:lumOff val="80000"/>
            </a:schemeClr>
          </a:solidFill>
        </p:spPr>
        <p:txBody>
          <a:bodyPr wrap="square">
            <a:spAutoFit/>
          </a:bodyPr>
          <a:lstStyle/>
          <a:p>
            <a:pPr algn="ctr">
              <a:spcAft>
                <a:spcPts val="600"/>
              </a:spcAft>
            </a:pPr>
            <a:r>
              <a:rPr lang="en-US" sz="2400" b="1" dirty="0"/>
              <a:t>A life crisis is a situation or </a:t>
            </a:r>
            <a:br>
              <a:rPr lang="en-US" sz="2400" b="1" dirty="0"/>
            </a:br>
            <a:r>
              <a:rPr lang="en-US" sz="2400" b="1" dirty="0"/>
              <a:t>transition that is </a:t>
            </a:r>
            <a:r>
              <a:rPr lang="en-US" sz="2400" b="1" dirty="0">
                <a:solidFill>
                  <a:srgbClr val="FF0000"/>
                </a:solidFill>
              </a:rPr>
              <a:t>overwhelming</a:t>
            </a:r>
            <a:r>
              <a:rPr lang="en-US" sz="2400" b="1" dirty="0"/>
              <a:t>. </a:t>
            </a:r>
          </a:p>
          <a:p>
            <a:pPr marL="449263" indent="-342900" defTabSz="361950">
              <a:spcAft>
                <a:spcPts val="600"/>
              </a:spcAft>
              <a:buFont typeface="Wingdings" panose="05000000000000000000" pitchFamily="2" charset="2"/>
              <a:buChar char="Ø"/>
            </a:pPr>
            <a:r>
              <a:rPr lang="en-US" sz="2000" dirty="0"/>
              <a:t>It is experienced as a greater burden than one has the resources or strength to handle. </a:t>
            </a:r>
          </a:p>
          <a:p>
            <a:pPr marL="449263" indent="-449263">
              <a:spcAft>
                <a:spcPts val="600"/>
              </a:spcAft>
              <a:buFont typeface="Wingdings" panose="05000000000000000000" pitchFamily="2" charset="2"/>
              <a:buChar char="Ø"/>
            </a:pPr>
            <a:r>
              <a:rPr lang="en-US" sz="2000" dirty="0"/>
              <a:t>Often, a sense of mastery, self-worth and social identity are threatened, and our self-esteem is challenged.</a:t>
            </a:r>
            <a:endParaRPr lang="nb-NO" dirty="0"/>
          </a:p>
        </p:txBody>
      </p:sp>
      <p:sp>
        <p:nvSpPr>
          <p:cNvPr id="9" name="TekstSylinder 8">
            <a:extLst>
              <a:ext uri="{FF2B5EF4-FFF2-40B4-BE49-F238E27FC236}">
                <a16:creationId xmlns:a16="http://schemas.microsoft.com/office/drawing/2014/main" id="{9F3649AF-F273-14E0-5507-E4BF7360158D}"/>
              </a:ext>
            </a:extLst>
          </p:cNvPr>
          <p:cNvSpPr txBox="1"/>
          <p:nvPr/>
        </p:nvSpPr>
        <p:spPr>
          <a:xfrm>
            <a:off x="4020669" y="6325420"/>
            <a:ext cx="3693458" cy="338554"/>
          </a:xfrm>
          <a:prstGeom prst="rect">
            <a:avLst/>
          </a:prstGeom>
          <a:noFill/>
        </p:spPr>
        <p:txBody>
          <a:bodyPr wrap="square">
            <a:spAutoFit/>
          </a:bodyPr>
          <a:lstStyle/>
          <a:p>
            <a:r>
              <a:rPr lang="nb-NO" sz="1600" dirty="0">
                <a:hlinkClick r:id="rId2"/>
              </a:rPr>
              <a:t>https://favne.no/samtaleterapi/livskrise/</a:t>
            </a:r>
            <a:r>
              <a:rPr lang="nb-NO" sz="1600" dirty="0"/>
              <a:t> </a:t>
            </a:r>
          </a:p>
        </p:txBody>
      </p:sp>
    </p:spTree>
    <p:extLst>
      <p:ext uri="{BB962C8B-B14F-4D97-AF65-F5344CB8AC3E}">
        <p14:creationId xmlns:p14="http://schemas.microsoft.com/office/powerpoint/2010/main" val="235527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odell av toleransevinduet. Toleransevinduet i midten (hvor man kan tenke, reflektere og føle samtidig), overaktivering over (mobilisering/kamp/flukt), underaktivering under (utkobling/frys/kollaps).">
            <a:extLst>
              <a:ext uri="{FF2B5EF4-FFF2-40B4-BE49-F238E27FC236}">
                <a16:creationId xmlns:a16="http://schemas.microsoft.com/office/drawing/2014/main" id="{94378A98-3953-7748-1198-E7FD3C3244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627" y="1729177"/>
            <a:ext cx="5140710" cy="3826156"/>
          </a:xfrm>
          <a:prstGeom prst="rect">
            <a:avLst/>
          </a:prstGeom>
          <a:solidFill>
            <a:schemeClr val="bg1"/>
          </a:solidFill>
        </p:spPr>
      </p:pic>
      <p:sp>
        <p:nvSpPr>
          <p:cNvPr id="3" name="TekstSylinder 2">
            <a:extLst>
              <a:ext uri="{FF2B5EF4-FFF2-40B4-BE49-F238E27FC236}">
                <a16:creationId xmlns:a16="http://schemas.microsoft.com/office/drawing/2014/main" id="{D7A7E216-7C72-0A0D-9777-697FFEB3EE07}"/>
              </a:ext>
            </a:extLst>
          </p:cNvPr>
          <p:cNvSpPr txBox="1"/>
          <p:nvPr/>
        </p:nvSpPr>
        <p:spPr>
          <a:xfrm>
            <a:off x="1700625" y="591375"/>
            <a:ext cx="5789492" cy="923330"/>
          </a:xfrm>
          <a:prstGeom prst="rect">
            <a:avLst/>
          </a:prstGeom>
          <a:solidFill>
            <a:schemeClr val="accent4">
              <a:lumMod val="20000"/>
              <a:lumOff val="80000"/>
            </a:schemeClr>
          </a:solidFill>
        </p:spPr>
        <p:txBody>
          <a:bodyPr wrap="square">
            <a:spAutoFit/>
          </a:bodyPr>
          <a:lstStyle/>
          <a:p>
            <a:r>
              <a:rPr lang="en-US" b="1" dirty="0">
                <a:solidFill>
                  <a:srgbClr val="262626"/>
                </a:solidFill>
                <a:latin typeface="MuseoSlab-500"/>
              </a:rPr>
              <a:t>Overactivation – Negative outward-directed mask energy</a:t>
            </a:r>
            <a:br>
              <a:rPr lang="en-US" b="1" dirty="0">
                <a:solidFill>
                  <a:srgbClr val="262626"/>
                </a:solidFill>
                <a:latin typeface="MuseoSlab-500"/>
              </a:rPr>
            </a:br>
            <a:r>
              <a:rPr lang="en-US" dirty="0">
                <a:solidFill>
                  <a:srgbClr val="262626"/>
                </a:solidFill>
                <a:latin typeface="MuseoSlab-500"/>
              </a:rPr>
              <a:t>Often recognized as restlessness, anger, bitterness, acting out, racing thoughts, etc.</a:t>
            </a:r>
            <a:endParaRPr lang="nb-NO" i="0" dirty="0">
              <a:solidFill>
                <a:srgbClr val="262626"/>
              </a:solidFill>
              <a:effectLst/>
              <a:latin typeface="Source Sans Pro" panose="020B0503030403020204" pitchFamily="34" charset="0"/>
            </a:endParaRPr>
          </a:p>
        </p:txBody>
      </p:sp>
      <p:sp>
        <p:nvSpPr>
          <p:cNvPr id="5" name="TekstSylinder 4">
            <a:extLst>
              <a:ext uri="{FF2B5EF4-FFF2-40B4-BE49-F238E27FC236}">
                <a16:creationId xmlns:a16="http://schemas.microsoft.com/office/drawing/2014/main" id="{18BE4B49-E744-AA05-0C9B-63A80A8EB57C}"/>
              </a:ext>
            </a:extLst>
          </p:cNvPr>
          <p:cNvSpPr txBox="1"/>
          <p:nvPr/>
        </p:nvSpPr>
        <p:spPr>
          <a:xfrm>
            <a:off x="1674690" y="5493001"/>
            <a:ext cx="6093817" cy="923330"/>
          </a:xfrm>
          <a:prstGeom prst="rect">
            <a:avLst/>
          </a:prstGeom>
          <a:solidFill>
            <a:schemeClr val="accent4">
              <a:lumMod val="20000"/>
              <a:lumOff val="80000"/>
            </a:schemeClr>
          </a:solidFill>
        </p:spPr>
        <p:txBody>
          <a:bodyPr wrap="square">
            <a:spAutoFit/>
          </a:bodyPr>
          <a:lstStyle/>
          <a:p>
            <a:r>
              <a:rPr lang="en-US" b="1" dirty="0" err="1">
                <a:solidFill>
                  <a:srgbClr val="262626"/>
                </a:solidFill>
                <a:latin typeface="MuseoSlab-500"/>
              </a:rPr>
              <a:t>Underactivation</a:t>
            </a:r>
            <a:r>
              <a:rPr lang="en-US" b="1" dirty="0">
                <a:solidFill>
                  <a:srgbClr val="262626"/>
                </a:solidFill>
                <a:latin typeface="MuseoSlab-500"/>
              </a:rPr>
              <a:t> – Negative inward-directed mask energy</a:t>
            </a:r>
            <a:br>
              <a:rPr lang="en-US" b="1" dirty="0">
                <a:solidFill>
                  <a:srgbClr val="262626"/>
                </a:solidFill>
                <a:latin typeface="MuseoSlab-500"/>
              </a:rPr>
            </a:br>
            <a:r>
              <a:rPr lang="en-US" dirty="0">
                <a:solidFill>
                  <a:srgbClr val="262626"/>
                </a:solidFill>
                <a:latin typeface="MuseoSlab-500"/>
              </a:rPr>
              <a:t>Often recognized as low mood, emptiness, dissociation, distance, shame, guilt, embarrassment, etc.</a:t>
            </a:r>
            <a:endParaRPr lang="nb-NO" i="0" dirty="0">
              <a:solidFill>
                <a:srgbClr val="262626"/>
              </a:solidFill>
              <a:effectLst/>
              <a:latin typeface="Source Sans Pro" panose="020B0503030403020204" pitchFamily="34" charset="0"/>
            </a:endParaRPr>
          </a:p>
        </p:txBody>
      </p:sp>
      <p:sp>
        <p:nvSpPr>
          <p:cNvPr id="7" name="TekstSylinder 6">
            <a:extLst>
              <a:ext uri="{FF2B5EF4-FFF2-40B4-BE49-F238E27FC236}">
                <a16:creationId xmlns:a16="http://schemas.microsoft.com/office/drawing/2014/main" id="{6FBCD585-7AAA-615C-CC5E-A8BE9DFF7D78}"/>
              </a:ext>
            </a:extLst>
          </p:cNvPr>
          <p:cNvSpPr txBox="1"/>
          <p:nvPr/>
        </p:nvSpPr>
        <p:spPr>
          <a:xfrm>
            <a:off x="0" y="11913"/>
            <a:ext cx="9043639" cy="523220"/>
          </a:xfrm>
          <a:prstGeom prst="rect">
            <a:avLst/>
          </a:prstGeom>
          <a:noFill/>
        </p:spPr>
        <p:txBody>
          <a:bodyPr wrap="square">
            <a:spAutoFit/>
          </a:bodyPr>
          <a:lstStyle/>
          <a:p>
            <a:pPr algn="ctr"/>
            <a:r>
              <a:rPr lang="nb-NO" sz="2800" dirty="0">
                <a:solidFill>
                  <a:srgbClr val="C00000"/>
                </a:solidFill>
              </a:rPr>
              <a:t>In a </a:t>
            </a:r>
            <a:r>
              <a:rPr lang="nb-NO" sz="2800" dirty="0" err="1">
                <a:solidFill>
                  <a:srgbClr val="C00000"/>
                </a:solidFill>
              </a:rPr>
              <a:t>life</a:t>
            </a:r>
            <a:r>
              <a:rPr lang="nb-NO" sz="2800" dirty="0">
                <a:solidFill>
                  <a:srgbClr val="C00000"/>
                </a:solidFill>
              </a:rPr>
              <a:t> </a:t>
            </a:r>
            <a:r>
              <a:rPr lang="nb-NO" sz="2800" dirty="0" err="1">
                <a:solidFill>
                  <a:srgbClr val="C00000"/>
                </a:solidFill>
              </a:rPr>
              <a:t>crisis</a:t>
            </a:r>
            <a:r>
              <a:rPr lang="nb-NO" sz="2800" dirty="0">
                <a:solidFill>
                  <a:srgbClr val="C00000"/>
                </a:solidFill>
              </a:rPr>
              <a:t> </a:t>
            </a:r>
            <a:r>
              <a:rPr lang="nb-NO" sz="2800" dirty="0" err="1">
                <a:solidFill>
                  <a:srgbClr val="C00000"/>
                </a:solidFill>
              </a:rPr>
              <a:t>you</a:t>
            </a:r>
            <a:r>
              <a:rPr lang="nb-NO" sz="2800" dirty="0">
                <a:solidFill>
                  <a:srgbClr val="C00000"/>
                </a:solidFill>
              </a:rPr>
              <a:t> </a:t>
            </a:r>
            <a:r>
              <a:rPr lang="nb-NO" sz="2800" dirty="0" err="1">
                <a:solidFill>
                  <a:srgbClr val="C00000"/>
                </a:solidFill>
              </a:rPr>
              <a:t>are</a:t>
            </a:r>
            <a:r>
              <a:rPr lang="nb-NO" sz="2800" dirty="0">
                <a:solidFill>
                  <a:srgbClr val="C00000"/>
                </a:solidFill>
              </a:rPr>
              <a:t> </a:t>
            </a:r>
            <a:r>
              <a:rPr lang="nb-NO" sz="2800" dirty="0" err="1">
                <a:solidFill>
                  <a:srgbClr val="C00000"/>
                </a:solidFill>
              </a:rPr>
              <a:t>outside</a:t>
            </a:r>
            <a:r>
              <a:rPr lang="nb-NO" sz="2800" dirty="0">
                <a:solidFill>
                  <a:srgbClr val="C00000"/>
                </a:solidFill>
              </a:rPr>
              <a:t> </a:t>
            </a:r>
            <a:r>
              <a:rPr lang="nb-NO" sz="2800" dirty="0" err="1">
                <a:solidFill>
                  <a:srgbClr val="C00000"/>
                </a:solidFill>
              </a:rPr>
              <a:t>the</a:t>
            </a:r>
            <a:r>
              <a:rPr lang="nb-NO" sz="2800" dirty="0">
                <a:solidFill>
                  <a:srgbClr val="C00000"/>
                </a:solidFill>
              </a:rPr>
              <a:t> </a:t>
            </a:r>
            <a:r>
              <a:rPr lang="nb-NO" sz="2800" dirty="0" err="1">
                <a:solidFill>
                  <a:srgbClr val="C00000"/>
                </a:solidFill>
              </a:rPr>
              <a:t>window</a:t>
            </a:r>
            <a:r>
              <a:rPr lang="nb-NO" sz="2800" dirty="0">
                <a:solidFill>
                  <a:srgbClr val="C00000"/>
                </a:solidFill>
              </a:rPr>
              <a:t> </a:t>
            </a:r>
            <a:r>
              <a:rPr lang="nb-NO" sz="2800" dirty="0" err="1">
                <a:solidFill>
                  <a:srgbClr val="C00000"/>
                </a:solidFill>
              </a:rPr>
              <a:t>of</a:t>
            </a:r>
            <a:r>
              <a:rPr lang="nb-NO" sz="2800" dirty="0">
                <a:solidFill>
                  <a:srgbClr val="C00000"/>
                </a:solidFill>
              </a:rPr>
              <a:t> </a:t>
            </a:r>
            <a:r>
              <a:rPr lang="nb-NO" sz="2800" dirty="0" err="1">
                <a:solidFill>
                  <a:srgbClr val="C00000"/>
                </a:solidFill>
              </a:rPr>
              <a:t>tolerance</a:t>
            </a:r>
            <a:endParaRPr lang="nb-NO" sz="2800" dirty="0">
              <a:solidFill>
                <a:srgbClr val="C00000"/>
              </a:solidFill>
            </a:endParaRPr>
          </a:p>
        </p:txBody>
      </p:sp>
      <p:sp>
        <p:nvSpPr>
          <p:cNvPr id="8" name="TekstSylinder 7">
            <a:extLst>
              <a:ext uri="{FF2B5EF4-FFF2-40B4-BE49-F238E27FC236}">
                <a16:creationId xmlns:a16="http://schemas.microsoft.com/office/drawing/2014/main" id="{A3BB16ED-382B-4C12-FDDB-46E194E1D5D2}"/>
              </a:ext>
            </a:extLst>
          </p:cNvPr>
          <p:cNvSpPr txBox="1"/>
          <p:nvPr/>
        </p:nvSpPr>
        <p:spPr>
          <a:xfrm>
            <a:off x="5068151" y="1976338"/>
            <a:ext cx="2464529" cy="830997"/>
          </a:xfrm>
          <a:prstGeom prst="rect">
            <a:avLst/>
          </a:prstGeom>
          <a:solidFill>
            <a:srgbClr val="FFFF00"/>
          </a:solidFill>
        </p:spPr>
        <p:txBody>
          <a:bodyPr wrap="square" rtlCol="0">
            <a:spAutoFit/>
          </a:bodyPr>
          <a:lstStyle/>
          <a:p>
            <a:r>
              <a:rPr lang="en-US" sz="1600" dirty="0"/>
              <a:t>Emotionally existentially insecure – Over-willed (Undernourished)</a:t>
            </a:r>
            <a:endParaRPr lang="nb-NO" sz="1600" dirty="0"/>
          </a:p>
        </p:txBody>
      </p:sp>
      <p:sp>
        <p:nvSpPr>
          <p:cNvPr id="9" name="TekstSylinder 8">
            <a:extLst>
              <a:ext uri="{FF2B5EF4-FFF2-40B4-BE49-F238E27FC236}">
                <a16:creationId xmlns:a16="http://schemas.microsoft.com/office/drawing/2014/main" id="{2CD4A5B3-9223-566B-C237-926D5888E83A}"/>
              </a:ext>
            </a:extLst>
          </p:cNvPr>
          <p:cNvSpPr txBox="1"/>
          <p:nvPr/>
        </p:nvSpPr>
        <p:spPr>
          <a:xfrm>
            <a:off x="5684896" y="4189252"/>
            <a:ext cx="2173092" cy="830997"/>
          </a:xfrm>
          <a:prstGeom prst="rect">
            <a:avLst/>
          </a:prstGeom>
          <a:solidFill>
            <a:srgbClr val="FFFF00"/>
          </a:solidFill>
        </p:spPr>
        <p:txBody>
          <a:bodyPr wrap="square" rtlCol="0">
            <a:spAutoFit/>
          </a:bodyPr>
          <a:lstStyle>
            <a:defPPr>
              <a:defRPr lang="en-US"/>
            </a:defPPr>
            <a:lvl1pPr>
              <a:defRPr sz="1600"/>
            </a:lvl1pPr>
          </a:lstStyle>
          <a:p>
            <a:r>
              <a:rPr lang="en-US" dirty="0"/>
              <a:t>Mentally existentially insecure – Submissive (Undernourished)</a:t>
            </a:r>
            <a:endParaRPr lang="nb-NO" dirty="0"/>
          </a:p>
        </p:txBody>
      </p:sp>
      <p:sp>
        <p:nvSpPr>
          <p:cNvPr id="10" name="TekstSylinder 9">
            <a:extLst>
              <a:ext uri="{FF2B5EF4-FFF2-40B4-BE49-F238E27FC236}">
                <a16:creationId xmlns:a16="http://schemas.microsoft.com/office/drawing/2014/main" id="{7E9BCA91-6800-97F0-DF06-C3BB91DD8D1F}"/>
              </a:ext>
            </a:extLst>
          </p:cNvPr>
          <p:cNvSpPr txBox="1"/>
          <p:nvPr/>
        </p:nvSpPr>
        <p:spPr>
          <a:xfrm>
            <a:off x="6564611" y="3125996"/>
            <a:ext cx="2350395" cy="830997"/>
          </a:xfrm>
          <a:prstGeom prst="rect">
            <a:avLst/>
          </a:prstGeom>
          <a:solidFill>
            <a:srgbClr val="FFFF00"/>
          </a:solidFill>
        </p:spPr>
        <p:txBody>
          <a:bodyPr wrap="square" rtlCol="0">
            <a:spAutoFit/>
          </a:bodyPr>
          <a:lstStyle>
            <a:defPPr>
              <a:defRPr lang="en-US"/>
            </a:defPPr>
            <a:lvl1pPr>
              <a:defRPr sz="1600"/>
            </a:lvl1pPr>
          </a:lstStyle>
          <a:p>
            <a:r>
              <a:rPr lang="nb-NO" dirty="0"/>
              <a:t>Overperforming </a:t>
            </a:r>
            <a:r>
              <a:rPr lang="nb-NO" dirty="0" err="1"/>
              <a:t>pattern</a:t>
            </a:r>
            <a:r>
              <a:rPr lang="nb-NO" dirty="0"/>
              <a:t>, </a:t>
            </a:r>
            <a:r>
              <a:rPr lang="nb-NO" dirty="0" err="1"/>
              <a:t>while</a:t>
            </a:r>
            <a:r>
              <a:rPr lang="nb-NO" dirty="0"/>
              <a:t> </a:t>
            </a:r>
            <a:r>
              <a:rPr lang="nb-NO" dirty="0" err="1"/>
              <a:t>suppressing</a:t>
            </a:r>
            <a:r>
              <a:rPr lang="nb-NO" dirty="0"/>
              <a:t> </a:t>
            </a:r>
            <a:r>
              <a:rPr lang="nb-NO" dirty="0" err="1"/>
              <a:t>emotions</a:t>
            </a:r>
            <a:endParaRPr lang="nb-NO" dirty="0"/>
          </a:p>
        </p:txBody>
      </p:sp>
      <p:sp>
        <p:nvSpPr>
          <p:cNvPr id="2" name="TekstSylinder 1">
            <a:extLst>
              <a:ext uri="{FF2B5EF4-FFF2-40B4-BE49-F238E27FC236}">
                <a16:creationId xmlns:a16="http://schemas.microsoft.com/office/drawing/2014/main" id="{5B72404F-38B1-169A-E8C6-C7092A522CC2}"/>
              </a:ext>
            </a:extLst>
          </p:cNvPr>
          <p:cNvSpPr txBox="1"/>
          <p:nvPr/>
        </p:nvSpPr>
        <p:spPr>
          <a:xfrm>
            <a:off x="900719" y="6447726"/>
            <a:ext cx="7044060" cy="338554"/>
          </a:xfrm>
          <a:prstGeom prst="rect">
            <a:avLst/>
          </a:prstGeom>
          <a:noFill/>
        </p:spPr>
        <p:txBody>
          <a:bodyPr wrap="square">
            <a:spAutoFit/>
          </a:bodyPr>
          <a:lstStyle/>
          <a:p>
            <a:r>
              <a:rPr lang="nb-NO" sz="1600" dirty="0">
                <a:hlinkClick r:id="rId3"/>
              </a:rPr>
              <a:t>https://www.traumebehandling.no/behandle/psykoedukasjon/toleransevinduet/</a:t>
            </a:r>
            <a:r>
              <a:rPr lang="nb-NO" sz="1600" dirty="0"/>
              <a:t> </a:t>
            </a:r>
          </a:p>
        </p:txBody>
      </p:sp>
      <p:sp>
        <p:nvSpPr>
          <p:cNvPr id="12" name="TekstSylinder 11">
            <a:extLst>
              <a:ext uri="{FF2B5EF4-FFF2-40B4-BE49-F238E27FC236}">
                <a16:creationId xmlns:a16="http://schemas.microsoft.com/office/drawing/2014/main" id="{907B177C-2E28-621A-04CF-DB56291D9D13}"/>
              </a:ext>
            </a:extLst>
          </p:cNvPr>
          <p:cNvSpPr txBox="1"/>
          <p:nvPr/>
        </p:nvSpPr>
        <p:spPr>
          <a:xfrm>
            <a:off x="3585385" y="1571098"/>
            <a:ext cx="3783905" cy="338554"/>
          </a:xfrm>
          <a:prstGeom prst="rect">
            <a:avLst/>
          </a:prstGeom>
          <a:solidFill>
            <a:srgbClr val="FFFF00"/>
          </a:solidFill>
        </p:spPr>
        <p:txBody>
          <a:bodyPr wrap="square" rtlCol="0">
            <a:spAutoFit/>
          </a:bodyPr>
          <a:lstStyle/>
          <a:p>
            <a:r>
              <a:rPr lang="en-US" sz="1600" dirty="0"/>
              <a:t>Typical reactions for different ego patterns</a:t>
            </a:r>
            <a:r>
              <a:rPr lang="nb-NO" sz="1600" b="1" dirty="0"/>
              <a:t>:</a:t>
            </a:r>
          </a:p>
        </p:txBody>
      </p:sp>
      <p:sp>
        <p:nvSpPr>
          <p:cNvPr id="15" name="TekstSylinder 14">
            <a:extLst>
              <a:ext uri="{FF2B5EF4-FFF2-40B4-BE49-F238E27FC236}">
                <a16:creationId xmlns:a16="http://schemas.microsoft.com/office/drawing/2014/main" id="{2B206707-F4C4-0201-CED9-8E6ADA1F9976}"/>
              </a:ext>
            </a:extLst>
          </p:cNvPr>
          <p:cNvSpPr txBox="1"/>
          <p:nvPr/>
        </p:nvSpPr>
        <p:spPr>
          <a:xfrm>
            <a:off x="1012433" y="1771628"/>
            <a:ext cx="413314" cy="3416320"/>
          </a:xfrm>
          <a:prstGeom prst="rect">
            <a:avLst/>
          </a:prstGeom>
          <a:solidFill>
            <a:schemeClr val="bg1"/>
          </a:solidFill>
        </p:spPr>
        <p:txBody>
          <a:bodyPr wrap="square" rtlCol="0">
            <a:spAutoFit/>
          </a:bodyPr>
          <a:lstStyle/>
          <a:p>
            <a:pPr algn="ctr"/>
            <a:r>
              <a:rPr lang="nb-NO" dirty="0"/>
              <a:t>A</a:t>
            </a:r>
          </a:p>
          <a:p>
            <a:pPr algn="ctr"/>
            <a:r>
              <a:rPr lang="nb-NO" dirty="0"/>
              <a:t>K</a:t>
            </a:r>
          </a:p>
          <a:p>
            <a:pPr algn="ctr"/>
            <a:r>
              <a:rPr lang="nb-NO" dirty="0"/>
              <a:t>T</a:t>
            </a:r>
          </a:p>
          <a:p>
            <a:pPr algn="ctr"/>
            <a:r>
              <a:rPr lang="nb-NO" dirty="0"/>
              <a:t>I</a:t>
            </a:r>
          </a:p>
          <a:p>
            <a:pPr algn="ctr"/>
            <a:r>
              <a:rPr lang="nb-NO" dirty="0"/>
              <a:t>V</a:t>
            </a:r>
          </a:p>
          <a:p>
            <a:pPr algn="ctr"/>
            <a:r>
              <a:rPr lang="nb-NO" dirty="0"/>
              <a:t>I</a:t>
            </a:r>
          </a:p>
          <a:p>
            <a:pPr algn="ctr"/>
            <a:r>
              <a:rPr lang="nb-NO" dirty="0"/>
              <a:t>S</a:t>
            </a:r>
          </a:p>
          <a:p>
            <a:pPr algn="ctr"/>
            <a:r>
              <a:rPr lang="nb-NO" dirty="0"/>
              <a:t>A</a:t>
            </a:r>
          </a:p>
          <a:p>
            <a:pPr algn="ctr"/>
            <a:r>
              <a:rPr lang="nb-NO" dirty="0"/>
              <a:t>T</a:t>
            </a:r>
          </a:p>
          <a:p>
            <a:pPr algn="ctr"/>
            <a:r>
              <a:rPr lang="nb-NO" dirty="0"/>
              <a:t>I</a:t>
            </a:r>
          </a:p>
          <a:p>
            <a:pPr algn="ctr"/>
            <a:r>
              <a:rPr lang="nb-NO" dirty="0"/>
              <a:t>O</a:t>
            </a:r>
          </a:p>
          <a:p>
            <a:pPr algn="ctr"/>
            <a:r>
              <a:rPr lang="nb-NO" dirty="0"/>
              <a:t>N</a:t>
            </a:r>
          </a:p>
        </p:txBody>
      </p:sp>
      <p:sp>
        <p:nvSpPr>
          <p:cNvPr id="18" name="TekstSylinder 17">
            <a:extLst>
              <a:ext uri="{FF2B5EF4-FFF2-40B4-BE49-F238E27FC236}">
                <a16:creationId xmlns:a16="http://schemas.microsoft.com/office/drawing/2014/main" id="{F4B7A1AE-3335-2A77-ABCD-BB3E0277CFBC}"/>
              </a:ext>
            </a:extLst>
          </p:cNvPr>
          <p:cNvSpPr txBox="1"/>
          <p:nvPr/>
        </p:nvSpPr>
        <p:spPr>
          <a:xfrm>
            <a:off x="1674807" y="1864515"/>
            <a:ext cx="3393344" cy="646331"/>
          </a:xfrm>
          <a:prstGeom prst="rect">
            <a:avLst/>
          </a:prstGeom>
          <a:solidFill>
            <a:schemeClr val="bg1"/>
          </a:solidFill>
        </p:spPr>
        <p:txBody>
          <a:bodyPr wrap="square" rtlCol="0">
            <a:spAutoFit/>
          </a:bodyPr>
          <a:lstStyle/>
          <a:p>
            <a:r>
              <a:rPr lang="nb-NO" b="1" dirty="0"/>
              <a:t>OVERACTIVATION</a:t>
            </a:r>
          </a:p>
          <a:p>
            <a:r>
              <a:rPr lang="nb-NO" b="1" dirty="0" err="1"/>
              <a:t>Mobilizing</a:t>
            </a:r>
            <a:r>
              <a:rPr lang="nb-NO" b="1" dirty="0"/>
              <a:t>/ fight / </a:t>
            </a:r>
            <a:r>
              <a:rPr lang="nb-NO" b="1" dirty="0" err="1"/>
              <a:t>physical</a:t>
            </a:r>
            <a:r>
              <a:rPr lang="nb-NO" b="1" dirty="0"/>
              <a:t> </a:t>
            </a:r>
            <a:r>
              <a:rPr lang="nb-NO" b="1" dirty="0" err="1"/>
              <a:t>flight</a:t>
            </a:r>
            <a:endParaRPr lang="nb-NO" dirty="0"/>
          </a:p>
        </p:txBody>
      </p:sp>
      <p:sp>
        <p:nvSpPr>
          <p:cNvPr id="11" name="Rektangel 10">
            <a:extLst>
              <a:ext uri="{FF2B5EF4-FFF2-40B4-BE49-F238E27FC236}">
                <a16:creationId xmlns:a16="http://schemas.microsoft.com/office/drawing/2014/main" id="{DF1CD913-C198-C0C0-DF3A-1757CB9ADB89}"/>
              </a:ext>
            </a:extLst>
          </p:cNvPr>
          <p:cNvSpPr/>
          <p:nvPr/>
        </p:nvSpPr>
        <p:spPr>
          <a:xfrm>
            <a:off x="1762826" y="4615767"/>
            <a:ext cx="2044492" cy="41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44E88AAB-721B-9406-8E9C-114A4FE05256}"/>
              </a:ext>
            </a:extLst>
          </p:cNvPr>
          <p:cNvSpPr txBox="1"/>
          <p:nvPr/>
        </p:nvSpPr>
        <p:spPr>
          <a:xfrm>
            <a:off x="1564199" y="4591421"/>
            <a:ext cx="4416212" cy="646331"/>
          </a:xfrm>
          <a:prstGeom prst="rect">
            <a:avLst/>
          </a:prstGeom>
          <a:noFill/>
        </p:spPr>
        <p:txBody>
          <a:bodyPr wrap="square" rtlCol="0">
            <a:spAutoFit/>
          </a:bodyPr>
          <a:lstStyle/>
          <a:p>
            <a:r>
              <a:rPr lang="nb-NO" b="1" dirty="0"/>
              <a:t>UNDERACTIVATION</a:t>
            </a:r>
          </a:p>
          <a:p>
            <a:r>
              <a:rPr lang="nb-NO" b="1" dirty="0" err="1"/>
              <a:t>Disconnect</a:t>
            </a:r>
            <a:r>
              <a:rPr lang="nb-NO" b="1" dirty="0"/>
              <a:t> /</a:t>
            </a:r>
            <a:r>
              <a:rPr lang="nb-NO" b="1" dirty="0" err="1"/>
              <a:t>Freeze</a:t>
            </a:r>
            <a:r>
              <a:rPr lang="nb-NO" b="1" dirty="0"/>
              <a:t>/ </a:t>
            </a:r>
            <a:r>
              <a:rPr lang="nb-NO" b="1" dirty="0" err="1"/>
              <a:t>Collaps</a:t>
            </a:r>
            <a:r>
              <a:rPr lang="nb-NO" b="1" dirty="0"/>
              <a:t> / </a:t>
            </a:r>
            <a:r>
              <a:rPr lang="nb-NO" b="1" dirty="0" err="1"/>
              <a:t>Psycic</a:t>
            </a:r>
            <a:r>
              <a:rPr lang="nb-NO" b="1" dirty="0"/>
              <a:t> </a:t>
            </a:r>
            <a:r>
              <a:rPr lang="nb-NO" b="1" dirty="0" err="1"/>
              <a:t>flight</a:t>
            </a:r>
            <a:endParaRPr lang="nb-NO" dirty="0"/>
          </a:p>
        </p:txBody>
      </p:sp>
      <p:sp>
        <p:nvSpPr>
          <p:cNvPr id="14" name="Rektangel 13">
            <a:extLst>
              <a:ext uri="{FF2B5EF4-FFF2-40B4-BE49-F238E27FC236}">
                <a16:creationId xmlns:a16="http://schemas.microsoft.com/office/drawing/2014/main" id="{86626382-F030-44B4-D285-9297011BD435}"/>
              </a:ext>
            </a:extLst>
          </p:cNvPr>
          <p:cNvSpPr/>
          <p:nvPr/>
        </p:nvSpPr>
        <p:spPr>
          <a:xfrm>
            <a:off x="3618434" y="3125996"/>
            <a:ext cx="2516520" cy="529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15">
            <a:extLst>
              <a:ext uri="{FF2B5EF4-FFF2-40B4-BE49-F238E27FC236}">
                <a16:creationId xmlns:a16="http://schemas.microsoft.com/office/drawing/2014/main" id="{BF950A3A-D541-3E72-14FF-A12D6AB731BC}"/>
              </a:ext>
            </a:extLst>
          </p:cNvPr>
          <p:cNvSpPr/>
          <p:nvPr/>
        </p:nvSpPr>
        <p:spPr>
          <a:xfrm>
            <a:off x="3699025" y="3627935"/>
            <a:ext cx="1258260" cy="2832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ekstSylinder 12">
            <a:extLst>
              <a:ext uri="{FF2B5EF4-FFF2-40B4-BE49-F238E27FC236}">
                <a16:creationId xmlns:a16="http://schemas.microsoft.com/office/drawing/2014/main" id="{1336A711-2F3C-0378-D18A-D4956605D21F}"/>
              </a:ext>
            </a:extLst>
          </p:cNvPr>
          <p:cNvSpPr txBox="1"/>
          <p:nvPr/>
        </p:nvSpPr>
        <p:spPr>
          <a:xfrm>
            <a:off x="3578440" y="2893737"/>
            <a:ext cx="3183874" cy="923330"/>
          </a:xfrm>
          <a:prstGeom prst="rect">
            <a:avLst/>
          </a:prstGeom>
          <a:noFill/>
        </p:spPr>
        <p:txBody>
          <a:bodyPr wrap="square" rtlCol="0">
            <a:spAutoFit/>
          </a:bodyPr>
          <a:lstStyle/>
          <a:p>
            <a:r>
              <a:rPr lang="nb-NO" b="1" dirty="0"/>
              <a:t>THE WINDOW OF TOLERANCE</a:t>
            </a:r>
            <a:br>
              <a:rPr lang="nb-NO" b="1" dirty="0"/>
            </a:br>
            <a:r>
              <a:rPr lang="nb-NO" dirty="0"/>
              <a:t>Are </a:t>
            </a:r>
            <a:r>
              <a:rPr lang="nb-NO" dirty="0" err="1"/>
              <a:t>abel</a:t>
            </a:r>
            <a:r>
              <a:rPr lang="nb-NO" dirty="0"/>
              <a:t> to </a:t>
            </a:r>
            <a:r>
              <a:rPr lang="nb-NO" dirty="0" err="1"/>
              <a:t>think</a:t>
            </a:r>
            <a:r>
              <a:rPr lang="nb-NO" dirty="0"/>
              <a:t>, </a:t>
            </a:r>
            <a:r>
              <a:rPr lang="nb-NO" dirty="0" err="1"/>
              <a:t>reflect</a:t>
            </a:r>
            <a:r>
              <a:rPr lang="nb-NO" dirty="0"/>
              <a:t> and </a:t>
            </a:r>
            <a:r>
              <a:rPr lang="nb-NO" dirty="0" err="1"/>
              <a:t>feel</a:t>
            </a:r>
            <a:r>
              <a:rPr lang="nb-NO" dirty="0"/>
              <a:t> at </a:t>
            </a:r>
            <a:r>
              <a:rPr lang="nb-NO" dirty="0" err="1"/>
              <a:t>the</a:t>
            </a:r>
            <a:r>
              <a:rPr lang="nb-NO" dirty="0"/>
              <a:t> same time</a:t>
            </a:r>
          </a:p>
        </p:txBody>
      </p:sp>
    </p:spTree>
    <p:extLst>
      <p:ext uri="{BB962C8B-B14F-4D97-AF65-F5344CB8AC3E}">
        <p14:creationId xmlns:p14="http://schemas.microsoft.com/office/powerpoint/2010/main" val="297952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9" grpId="0" animBg="1"/>
      <p:bldP spid="10"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50D7C606-E153-9B29-5ED7-5E82309EB480}"/>
              </a:ext>
            </a:extLst>
          </p:cNvPr>
          <p:cNvSpPr txBox="1"/>
          <p:nvPr/>
        </p:nvSpPr>
        <p:spPr>
          <a:xfrm>
            <a:off x="784410" y="722031"/>
            <a:ext cx="8207190" cy="5940088"/>
          </a:xfrm>
          <a:prstGeom prst="rect">
            <a:avLst/>
          </a:prstGeom>
          <a:noFill/>
        </p:spPr>
        <p:txBody>
          <a:bodyPr wrap="square" rtlCol="0">
            <a:spAutoFit/>
          </a:bodyPr>
          <a:lstStyle/>
          <a:p>
            <a:pPr marL="342900" indent="-342900">
              <a:spcAft>
                <a:spcPts val="600"/>
              </a:spcAft>
              <a:buFont typeface="+mj-lt"/>
              <a:buAutoNum type="arabicPeriod"/>
            </a:pPr>
            <a:r>
              <a:rPr lang="en-US" b="1" dirty="0"/>
              <a:t>Shock Phase – </a:t>
            </a:r>
            <a:r>
              <a:rPr lang="en-US" b="1" dirty="0">
                <a:solidFill>
                  <a:srgbClr val="C00000"/>
                </a:solidFill>
              </a:rPr>
              <a:t>Hours or days</a:t>
            </a:r>
            <a:br>
              <a:rPr lang="en-US" dirty="0"/>
            </a:br>
            <a:r>
              <a:rPr lang="en-US" dirty="0"/>
              <a:t>-  Inner chaos, panic, or apathy. Sense of unreality.</a:t>
            </a:r>
            <a:br>
              <a:rPr lang="en-US" dirty="0"/>
            </a:br>
            <a:r>
              <a:rPr lang="en-US" dirty="0"/>
              <a:t>-  Physical stress reactions such as sweating, nausea, heart palpitations, trembling,</a:t>
            </a:r>
            <a:br>
              <a:rPr lang="en-US" dirty="0"/>
            </a:br>
            <a:r>
              <a:rPr lang="en-US" dirty="0"/>
              <a:t>   stomach pain.</a:t>
            </a:r>
          </a:p>
          <a:p>
            <a:pPr marL="342900" indent="-342900">
              <a:spcAft>
                <a:spcPts val="600"/>
              </a:spcAft>
              <a:buFont typeface="+mj-lt"/>
              <a:buAutoNum type="arabicPeriod"/>
            </a:pPr>
            <a:r>
              <a:rPr lang="en-US" b="1" dirty="0"/>
              <a:t>Reaction Phase – </a:t>
            </a:r>
            <a:r>
              <a:rPr lang="en-US" b="1" dirty="0">
                <a:solidFill>
                  <a:srgbClr val="C00000"/>
                </a:solidFill>
              </a:rPr>
              <a:t>Days to weeks</a:t>
            </a:r>
            <a:br>
              <a:rPr lang="en-US" dirty="0"/>
            </a:br>
            <a:r>
              <a:rPr lang="en-US" dirty="0"/>
              <a:t>-  Fear, anxiety, and anger. Guilt or blaming others/fate/God. Possible denial and</a:t>
            </a:r>
            <a:br>
              <a:rPr lang="en-US" dirty="0"/>
            </a:br>
            <a:r>
              <a:rPr lang="en-US" dirty="0"/>
              <a:t>    repression. Rumination about whether it could have been avoided.</a:t>
            </a:r>
            <a:br>
              <a:rPr lang="en-US" dirty="0"/>
            </a:br>
            <a:r>
              <a:rPr lang="en-US" dirty="0"/>
              <a:t>-  Re-experiencing the crisis event with despair, anger, crying, grief, and pain.</a:t>
            </a:r>
            <a:br>
              <a:rPr lang="en-US" dirty="0"/>
            </a:br>
            <a:r>
              <a:rPr lang="en-US" dirty="0"/>
              <a:t>-  Helplessness, depression, sleep disturbances, and nightmares.</a:t>
            </a:r>
            <a:br>
              <a:rPr lang="en-US" dirty="0"/>
            </a:br>
            <a:r>
              <a:rPr lang="en-US" dirty="0"/>
              <a:t>-  Reduced tolerance for psychological stress and reduced work capacity.</a:t>
            </a:r>
          </a:p>
          <a:p>
            <a:pPr marL="342900" indent="-342900">
              <a:spcAft>
                <a:spcPts val="600"/>
              </a:spcAft>
              <a:buFont typeface="+mj-lt"/>
              <a:buAutoNum type="arabicPeriod"/>
            </a:pPr>
            <a:r>
              <a:rPr lang="en-US" b="1" dirty="0"/>
              <a:t>Repair and Processing Phase – </a:t>
            </a:r>
            <a:r>
              <a:rPr lang="en-US" b="1" dirty="0">
                <a:solidFill>
                  <a:srgbClr val="C00000"/>
                </a:solidFill>
              </a:rPr>
              <a:t>Weeks to months</a:t>
            </a:r>
            <a:br>
              <a:rPr lang="en-US" dirty="0"/>
            </a:br>
            <a:r>
              <a:rPr lang="en-US" dirty="0"/>
              <a:t>-  Gradually reconciling with what happened.</a:t>
            </a:r>
            <a:br>
              <a:rPr lang="en-US" dirty="0"/>
            </a:br>
            <a:r>
              <a:rPr lang="en-US" dirty="0"/>
              <a:t>-  Defense mechanisms decrease. Strong emotions lessen.</a:t>
            </a:r>
            <a:br>
              <a:rPr lang="en-US" dirty="0"/>
            </a:br>
            <a:r>
              <a:rPr lang="en-US" dirty="0"/>
              <a:t>-  Less rumination and increasing functioning again.</a:t>
            </a:r>
          </a:p>
          <a:p>
            <a:pPr marL="342900" indent="-342900">
              <a:spcAft>
                <a:spcPts val="600"/>
              </a:spcAft>
              <a:buFont typeface="+mj-lt"/>
              <a:buAutoNum type="arabicPeriod"/>
            </a:pPr>
            <a:r>
              <a:rPr lang="en-US" b="1" dirty="0"/>
              <a:t>Reorientation Phase – </a:t>
            </a:r>
            <a:r>
              <a:rPr lang="en-US" b="1" dirty="0">
                <a:solidFill>
                  <a:srgbClr val="C00000"/>
                </a:solidFill>
              </a:rPr>
              <a:t>Often after about 6 months</a:t>
            </a:r>
            <a:br>
              <a:rPr lang="en-US" dirty="0"/>
            </a:br>
            <a:r>
              <a:rPr lang="en-US" dirty="0"/>
              <a:t>-  Opening up to the world again. Old interests are resumed.</a:t>
            </a:r>
            <a:br>
              <a:rPr lang="en-US" dirty="0"/>
            </a:br>
            <a:r>
              <a:rPr lang="en-US" dirty="0"/>
              <a:t>-  Beginning to create a new life on new terms.</a:t>
            </a:r>
            <a:br>
              <a:rPr lang="en-US" dirty="0"/>
            </a:br>
            <a:r>
              <a:rPr lang="en-US" dirty="0"/>
              <a:t>-  Life goes on.</a:t>
            </a:r>
            <a:endParaRPr lang="nb-NO" dirty="0"/>
          </a:p>
          <a:p>
            <a:pPr algn="ctr">
              <a:spcAft>
                <a:spcPts val="1200"/>
              </a:spcAft>
            </a:pPr>
            <a:r>
              <a:rPr lang="en-US" dirty="0"/>
              <a:t>Late effects and relapses are not uncommon. </a:t>
            </a:r>
            <a:br>
              <a:rPr lang="en-US" dirty="0"/>
            </a:br>
            <a:r>
              <a:rPr lang="en-US" dirty="0"/>
              <a:t>New events can resurface old wounds.</a:t>
            </a:r>
            <a:r>
              <a:rPr lang="nb-NO" dirty="0"/>
              <a:t>.</a:t>
            </a:r>
          </a:p>
        </p:txBody>
      </p:sp>
      <p:sp>
        <p:nvSpPr>
          <p:cNvPr id="3" name="TekstSylinder 2">
            <a:extLst>
              <a:ext uri="{FF2B5EF4-FFF2-40B4-BE49-F238E27FC236}">
                <a16:creationId xmlns:a16="http://schemas.microsoft.com/office/drawing/2014/main" id="{9AE846D3-2830-018E-2992-C5CC4BB23FCB}"/>
              </a:ext>
            </a:extLst>
          </p:cNvPr>
          <p:cNvSpPr txBox="1"/>
          <p:nvPr/>
        </p:nvSpPr>
        <p:spPr>
          <a:xfrm>
            <a:off x="255716" y="85340"/>
            <a:ext cx="8632567"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Four typical phases in a life crisis</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4856C3C4-0FB4-2BAC-4167-2AF28D7A4146}"/>
              </a:ext>
            </a:extLst>
          </p:cNvPr>
          <p:cNvSpPr txBox="1"/>
          <p:nvPr/>
        </p:nvSpPr>
        <p:spPr>
          <a:xfrm>
            <a:off x="6855468" y="3707464"/>
            <a:ext cx="2032815" cy="1569660"/>
          </a:xfrm>
          <a:prstGeom prst="rect">
            <a:avLst/>
          </a:prstGeom>
          <a:noFill/>
        </p:spPr>
        <p:txBody>
          <a:bodyPr wrap="square">
            <a:spAutoFit/>
          </a:bodyPr>
          <a:lstStyle/>
          <a:p>
            <a:pPr>
              <a:spcAft>
                <a:spcPts val="1200"/>
              </a:spcAft>
            </a:pPr>
            <a:r>
              <a:rPr lang="nb-NO" sz="1600" dirty="0"/>
              <a:t>Source: </a:t>
            </a:r>
            <a:r>
              <a:rPr lang="nb-NO" sz="1600" dirty="0">
                <a:solidFill>
                  <a:srgbClr val="0D2915"/>
                </a:solidFill>
                <a:highlight>
                  <a:srgbClr val="FFFFFF"/>
                </a:highlight>
              </a:rPr>
              <a:t>P</a:t>
            </a:r>
            <a:r>
              <a:rPr lang="nb-NO" sz="1600" b="0" dirty="0">
                <a:solidFill>
                  <a:srgbClr val="0D2915"/>
                </a:solidFill>
                <a:effectLst/>
                <a:highlight>
                  <a:srgbClr val="FFFFFF"/>
                </a:highlight>
              </a:rPr>
              <a:t>sykiater Johan Cullberg (2003). </a:t>
            </a:r>
            <a:br>
              <a:rPr lang="nb-NO" sz="1600" b="0" dirty="0">
                <a:solidFill>
                  <a:srgbClr val="0D2915"/>
                </a:solidFill>
                <a:effectLst/>
                <a:highlight>
                  <a:srgbClr val="FFFFFF"/>
                </a:highlight>
              </a:rPr>
            </a:br>
            <a:r>
              <a:rPr lang="nb-NO" sz="1600" b="0" dirty="0">
                <a:solidFill>
                  <a:srgbClr val="0D2915"/>
                </a:solidFill>
                <a:effectLst/>
                <a:highlight>
                  <a:srgbClr val="FFFFFF"/>
                </a:highlight>
                <a:hlinkClick r:id="rId2"/>
              </a:rPr>
              <a:t>https://nhi.no/forstehjelp/akuttmedisin/diverse/krisehjelp-psykisk?page=8</a:t>
            </a:r>
            <a:r>
              <a:rPr lang="nb-NO" sz="1600" b="0" dirty="0">
                <a:solidFill>
                  <a:srgbClr val="0D2915"/>
                </a:solidFill>
                <a:effectLst/>
                <a:highlight>
                  <a:srgbClr val="FFFFFF"/>
                </a:highlight>
              </a:rPr>
              <a:t> </a:t>
            </a:r>
            <a:endParaRPr lang="nb-NO" sz="1600" dirty="0"/>
          </a:p>
        </p:txBody>
      </p:sp>
    </p:spTree>
    <p:extLst>
      <p:ext uri="{BB962C8B-B14F-4D97-AF65-F5344CB8AC3E}">
        <p14:creationId xmlns:p14="http://schemas.microsoft.com/office/powerpoint/2010/main" val="158061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EA89E291-C4A7-1B99-3F48-7AB2EDD877D1}"/>
              </a:ext>
            </a:extLst>
          </p:cNvPr>
          <p:cNvPicPr>
            <a:picLocks noChangeAspect="1"/>
          </p:cNvPicPr>
          <p:nvPr/>
        </p:nvPicPr>
        <p:blipFill>
          <a:blip r:embed="rId2"/>
          <a:srcRect l="38725" t="23500" r="38235" b="27088"/>
          <a:stretch/>
        </p:blipFill>
        <p:spPr>
          <a:xfrm>
            <a:off x="2008094" y="554019"/>
            <a:ext cx="4459541" cy="5749961"/>
          </a:xfrm>
          <a:prstGeom prst="rect">
            <a:avLst/>
          </a:prstGeom>
        </p:spPr>
      </p:pic>
    </p:spTree>
    <p:extLst>
      <p:ext uri="{BB962C8B-B14F-4D97-AF65-F5344CB8AC3E}">
        <p14:creationId xmlns:p14="http://schemas.microsoft.com/office/powerpoint/2010/main" val="3795765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50D7C606-E153-9B29-5ED7-5E82309EB480}"/>
              </a:ext>
            </a:extLst>
          </p:cNvPr>
          <p:cNvSpPr txBox="1"/>
          <p:nvPr/>
        </p:nvSpPr>
        <p:spPr>
          <a:xfrm>
            <a:off x="544717" y="778620"/>
            <a:ext cx="8489114" cy="5309146"/>
          </a:xfrm>
          <a:prstGeom prst="rect">
            <a:avLst/>
          </a:prstGeom>
          <a:noFill/>
        </p:spPr>
        <p:txBody>
          <a:bodyPr wrap="square" rtlCol="0">
            <a:spAutoFit/>
          </a:bodyPr>
          <a:lstStyle/>
          <a:p>
            <a:pPr marL="342900" indent="-342900">
              <a:spcAft>
                <a:spcPts val="600"/>
              </a:spcAft>
              <a:buFont typeface="+mj-lt"/>
              <a:buAutoNum type="arabicPeriod"/>
            </a:pPr>
            <a:r>
              <a:rPr lang="en-US" b="1" dirty="0">
                <a:highlight>
                  <a:srgbClr val="FFFFFF"/>
                </a:highlight>
              </a:rPr>
              <a:t>Do not fight the feelings. Accept them and move through them.</a:t>
            </a:r>
            <a:br>
              <a:rPr lang="en-US" b="1" dirty="0">
                <a:highlight>
                  <a:srgbClr val="FFFFFF"/>
                </a:highlight>
              </a:rPr>
            </a:br>
            <a:r>
              <a:rPr lang="en-US" b="1" dirty="0">
                <a:highlight>
                  <a:srgbClr val="FFFFFF"/>
                </a:highlight>
              </a:rPr>
              <a:t>-  </a:t>
            </a:r>
            <a:r>
              <a:rPr lang="en-US" dirty="0">
                <a:highlight>
                  <a:srgbClr val="FFFFFF"/>
                </a:highlight>
              </a:rPr>
              <a:t>What do you feel? Sadness, grief, fear, anxiety, pain, anger, regret, something else?</a:t>
            </a:r>
            <a:br>
              <a:rPr lang="en-US" dirty="0">
                <a:highlight>
                  <a:srgbClr val="FFFFFF"/>
                </a:highlight>
              </a:rPr>
            </a:br>
            <a:r>
              <a:rPr lang="en-US" dirty="0">
                <a:highlight>
                  <a:srgbClr val="FFFFFF"/>
                </a:highlight>
              </a:rPr>
              <a:t>-  Be aware that earlier negative experiences and traumas may be activated.</a:t>
            </a:r>
            <a:br>
              <a:rPr lang="en-US" dirty="0">
                <a:highlight>
                  <a:srgbClr val="FFFFFF"/>
                </a:highlight>
              </a:rPr>
            </a:br>
            <a:r>
              <a:rPr lang="en-US" dirty="0">
                <a:highlight>
                  <a:srgbClr val="FFFFFF"/>
                </a:highlight>
              </a:rPr>
              <a:t>-  Be open to reassessing values, beliefs, and goals.</a:t>
            </a:r>
          </a:p>
          <a:p>
            <a:pPr marL="342900" indent="-342900">
              <a:spcAft>
                <a:spcPts val="600"/>
              </a:spcAft>
              <a:buFont typeface="+mj-lt"/>
              <a:buAutoNum type="arabicPeriod"/>
            </a:pPr>
            <a:r>
              <a:rPr lang="en-US" b="1" dirty="0">
                <a:highlight>
                  <a:srgbClr val="FFFFFF"/>
                </a:highlight>
              </a:rPr>
              <a:t>Ask for help.</a:t>
            </a:r>
            <a:br>
              <a:rPr lang="en-US" dirty="0">
                <a:highlight>
                  <a:srgbClr val="FFFFFF"/>
                </a:highlight>
              </a:rPr>
            </a:br>
            <a:r>
              <a:rPr lang="en-US" dirty="0">
                <a:highlight>
                  <a:srgbClr val="FFFFFF"/>
                </a:highlight>
              </a:rPr>
              <a:t>-  Talking with others about what you are going through always helps emotionally.</a:t>
            </a:r>
            <a:br>
              <a:rPr lang="en-US" dirty="0">
                <a:highlight>
                  <a:srgbClr val="FFFFFF"/>
                </a:highlight>
              </a:rPr>
            </a:br>
            <a:r>
              <a:rPr lang="en-US" dirty="0">
                <a:highlight>
                  <a:srgbClr val="FFFFFF"/>
                </a:highlight>
              </a:rPr>
              <a:t>-  Talking with others who have been through something similar is useful.</a:t>
            </a:r>
            <a:br>
              <a:rPr lang="en-US" dirty="0">
                <a:highlight>
                  <a:srgbClr val="FFFFFF"/>
                </a:highlight>
              </a:rPr>
            </a:br>
            <a:r>
              <a:rPr lang="en-US" dirty="0">
                <a:highlight>
                  <a:srgbClr val="FFFFFF"/>
                </a:highlight>
              </a:rPr>
              <a:t>-  Asking for advice and help is allowed, and may be necessary.</a:t>
            </a:r>
          </a:p>
          <a:p>
            <a:pPr marL="342900" indent="-342900">
              <a:spcAft>
                <a:spcPts val="600"/>
              </a:spcAft>
              <a:buFont typeface="+mj-lt"/>
              <a:buAutoNum type="arabicPeriod"/>
            </a:pPr>
            <a:r>
              <a:rPr lang="en-US" b="1" dirty="0">
                <a:highlight>
                  <a:srgbClr val="FFFFFF"/>
                </a:highlight>
              </a:rPr>
              <a:t>Know that life crises are temporary.</a:t>
            </a:r>
            <a:br>
              <a:rPr lang="en-US" dirty="0">
                <a:highlight>
                  <a:srgbClr val="FFFFFF"/>
                </a:highlight>
              </a:rPr>
            </a:br>
            <a:r>
              <a:rPr lang="en-US" dirty="0">
                <a:highlight>
                  <a:srgbClr val="FFFFFF"/>
                </a:highlight>
              </a:rPr>
              <a:t>-  Life crises have a beginning, a development, a climax, and an end.</a:t>
            </a:r>
            <a:br>
              <a:rPr lang="en-US" dirty="0">
                <a:highlight>
                  <a:srgbClr val="FFFFFF"/>
                </a:highlight>
              </a:rPr>
            </a:br>
            <a:r>
              <a:rPr lang="en-US" dirty="0">
                <a:highlight>
                  <a:srgbClr val="FFFFFF"/>
                </a:highlight>
              </a:rPr>
              <a:t>-  Life crises are an opportunity for change, but the opportunity must be taken.</a:t>
            </a:r>
            <a:br>
              <a:rPr lang="en-US" dirty="0">
                <a:highlight>
                  <a:srgbClr val="FFFFFF"/>
                </a:highlight>
              </a:rPr>
            </a:br>
            <a:r>
              <a:rPr lang="en-US" dirty="0">
                <a:highlight>
                  <a:srgbClr val="FFFFFF"/>
                </a:highlight>
              </a:rPr>
              <a:t>-  Whether we come out stronger depends on ourselves.</a:t>
            </a:r>
          </a:p>
          <a:p>
            <a:pPr marL="342900" indent="-342900">
              <a:spcAft>
                <a:spcPts val="600"/>
              </a:spcAft>
              <a:buFont typeface="+mj-lt"/>
              <a:buAutoNum type="arabicPeriod"/>
            </a:pPr>
            <a:r>
              <a:rPr lang="en-US" b="1" dirty="0">
                <a:highlight>
                  <a:srgbClr val="FFFFFF"/>
                </a:highlight>
              </a:rPr>
              <a:t>Let go of the past to move forward.</a:t>
            </a:r>
            <a:br>
              <a:rPr lang="en-US" dirty="0">
                <a:highlight>
                  <a:srgbClr val="FFFFFF"/>
                </a:highlight>
              </a:rPr>
            </a:br>
            <a:r>
              <a:rPr lang="en-US" dirty="0">
                <a:highlight>
                  <a:srgbClr val="FFFFFF"/>
                </a:highlight>
              </a:rPr>
              <a:t>-  Previous solutions no longer work. “She is dead.” “I am divorced.” Etc.</a:t>
            </a:r>
            <a:br>
              <a:rPr lang="en-US" dirty="0">
                <a:highlight>
                  <a:srgbClr val="FFFFFF"/>
                </a:highlight>
              </a:rPr>
            </a:br>
            <a:r>
              <a:rPr lang="en-US" dirty="0">
                <a:highlight>
                  <a:srgbClr val="FFFFFF"/>
                </a:highlight>
              </a:rPr>
              <a:t>-  Past experiences are valuable, but not something we can cling to.</a:t>
            </a:r>
            <a:br>
              <a:rPr lang="en-US" dirty="0">
                <a:highlight>
                  <a:srgbClr val="FFFFFF"/>
                </a:highlight>
              </a:rPr>
            </a:br>
            <a:r>
              <a:rPr lang="en-US" dirty="0">
                <a:highlight>
                  <a:srgbClr val="FFFFFF"/>
                </a:highlight>
              </a:rPr>
              <a:t>-  Life crises force us to face our insecurity and weaknesses.</a:t>
            </a:r>
            <a:br>
              <a:rPr lang="en-US" dirty="0">
                <a:highlight>
                  <a:srgbClr val="FFFFFF"/>
                </a:highlight>
              </a:rPr>
            </a:br>
            <a:r>
              <a:rPr lang="en-US" dirty="0">
                <a:highlight>
                  <a:srgbClr val="FFFFFF"/>
                </a:highlight>
              </a:rPr>
              <a:t>-  By letting go of the past, acknowledging insecurity and weakness, and going</a:t>
            </a:r>
            <a:br>
              <a:rPr lang="en-US" dirty="0">
                <a:highlight>
                  <a:srgbClr val="FFFFFF"/>
                </a:highlight>
              </a:rPr>
            </a:br>
            <a:r>
              <a:rPr lang="en-US" dirty="0">
                <a:highlight>
                  <a:srgbClr val="FFFFFF"/>
                </a:highlight>
              </a:rPr>
              <a:t>   through the emotions, we can eventually focus on the future and move on.</a:t>
            </a:r>
          </a:p>
        </p:txBody>
      </p:sp>
      <p:sp>
        <p:nvSpPr>
          <p:cNvPr id="3" name="TekstSylinder 2">
            <a:extLst>
              <a:ext uri="{FF2B5EF4-FFF2-40B4-BE49-F238E27FC236}">
                <a16:creationId xmlns:a16="http://schemas.microsoft.com/office/drawing/2014/main" id="{06E7CC19-A4DD-4B63-0439-57049F0B66F5}"/>
              </a:ext>
            </a:extLst>
          </p:cNvPr>
          <p:cNvSpPr txBox="1"/>
          <p:nvPr/>
        </p:nvSpPr>
        <p:spPr>
          <a:xfrm>
            <a:off x="255716" y="141739"/>
            <a:ext cx="8632567"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Four keys to dealing with life crises</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2800EB82-C931-439F-D876-43499074ECF3}"/>
              </a:ext>
            </a:extLst>
          </p:cNvPr>
          <p:cNvSpPr txBox="1"/>
          <p:nvPr/>
        </p:nvSpPr>
        <p:spPr>
          <a:xfrm>
            <a:off x="2214283" y="6424047"/>
            <a:ext cx="4572000" cy="369332"/>
          </a:xfrm>
          <a:prstGeom prst="rect">
            <a:avLst/>
          </a:prstGeom>
          <a:noFill/>
        </p:spPr>
        <p:txBody>
          <a:bodyPr wrap="square">
            <a:spAutoFit/>
          </a:bodyPr>
          <a:lstStyle/>
          <a:p>
            <a:r>
              <a:rPr lang="nb-NO" dirty="0">
                <a:hlinkClick r:id="rId2"/>
              </a:rPr>
              <a:t>https://utforsksinnet.no/handtere-livskriser/</a:t>
            </a:r>
            <a:r>
              <a:rPr lang="nb-NO" dirty="0"/>
              <a:t> </a:t>
            </a:r>
          </a:p>
        </p:txBody>
      </p:sp>
    </p:spTree>
    <p:extLst>
      <p:ext uri="{BB962C8B-B14F-4D97-AF65-F5344CB8AC3E}">
        <p14:creationId xmlns:p14="http://schemas.microsoft.com/office/powerpoint/2010/main" val="299826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42B8645D-5C0A-0FE2-465D-58FBFE56B8D1}"/>
              </a:ext>
            </a:extLst>
          </p:cNvPr>
          <p:cNvSpPr txBox="1"/>
          <p:nvPr/>
        </p:nvSpPr>
        <p:spPr>
          <a:xfrm>
            <a:off x="959163" y="1188263"/>
            <a:ext cx="6895864" cy="5047536"/>
          </a:xfrm>
          <a:prstGeom prst="rect">
            <a:avLst/>
          </a:prstGeom>
          <a:noFill/>
        </p:spPr>
        <p:txBody>
          <a:bodyPr wrap="square">
            <a:spAutoFit/>
          </a:bodyPr>
          <a:lstStyle/>
          <a:p>
            <a:pPr algn="ctr"/>
            <a:r>
              <a:rPr lang="en-US" sz="2400" dirty="0">
                <a:solidFill>
                  <a:srgbClr val="C00000"/>
                </a:solidFill>
              </a:rPr>
              <a:t>Seek professional advice!</a:t>
            </a:r>
          </a:p>
          <a:p>
            <a:pPr marL="342900" indent="-342900">
              <a:buFont typeface="Wingdings" panose="05000000000000000000" pitchFamily="2" charset="2"/>
              <a:buChar char="Ø"/>
            </a:pPr>
            <a:r>
              <a:rPr lang="en-US" sz="2000" dirty="0"/>
              <a:t>Call an SOS hotline.</a:t>
            </a:r>
          </a:p>
          <a:p>
            <a:pPr marL="342900" indent="-342900">
              <a:buFont typeface="Wingdings" panose="05000000000000000000" pitchFamily="2" charset="2"/>
              <a:buChar char="Ø"/>
            </a:pPr>
            <a:r>
              <a:rPr lang="en-US" sz="2000" dirty="0"/>
              <a:t>Seek contact and advice from experts or peers.</a:t>
            </a:r>
          </a:p>
          <a:p>
            <a:pPr algn="ctr"/>
            <a:br>
              <a:rPr lang="en-US" dirty="0"/>
            </a:br>
            <a:br>
              <a:rPr lang="en-US" dirty="0"/>
            </a:br>
            <a:r>
              <a:rPr lang="en-US" sz="2400" dirty="0">
                <a:solidFill>
                  <a:srgbClr val="C00000"/>
                </a:solidFill>
              </a:rPr>
              <a:t>Seek professional help!</a:t>
            </a:r>
          </a:p>
          <a:p>
            <a:pPr marL="342900" indent="-342900">
              <a:buFont typeface="Wingdings" panose="05000000000000000000" pitchFamily="2" charset="2"/>
              <a:buChar char="Ø"/>
            </a:pPr>
            <a:r>
              <a:rPr lang="en-US" sz="2000" dirty="0"/>
              <a:t>Talk to your general practitioner.</a:t>
            </a:r>
          </a:p>
          <a:p>
            <a:pPr marL="342900" indent="-342900">
              <a:buFont typeface="Wingdings" panose="05000000000000000000" pitchFamily="2" charset="2"/>
              <a:buChar char="Ø"/>
            </a:pPr>
            <a:r>
              <a:rPr lang="en-US" sz="2000" dirty="0"/>
              <a:t>Seek professional help: psychologist, therapist, etc.</a:t>
            </a:r>
          </a:p>
          <a:p>
            <a:pPr marL="342900" indent="-342900">
              <a:buFont typeface="Wingdings" panose="05000000000000000000" pitchFamily="2" charset="2"/>
              <a:buChar char="Ø"/>
            </a:pPr>
            <a:r>
              <a:rPr lang="en-US" sz="2000" dirty="0"/>
              <a:t>Contact the municipality’s crisis support services.</a:t>
            </a:r>
          </a:p>
          <a:p>
            <a:pPr marL="342900" indent="-342900">
              <a:buFont typeface="Wingdings" panose="05000000000000000000" pitchFamily="2" charset="2"/>
              <a:buChar char="Ø"/>
            </a:pPr>
            <a:r>
              <a:rPr lang="en-US" sz="2000" dirty="0"/>
              <a:t>Contact a school counselor or safety representative in cases of bullying.</a:t>
            </a:r>
          </a:p>
          <a:p>
            <a:pPr marL="342900" indent="-342900">
              <a:buFont typeface="Wingdings" panose="05000000000000000000" pitchFamily="2" charset="2"/>
              <a:buChar char="Ø"/>
            </a:pPr>
            <a:r>
              <a:rPr lang="en-US" sz="2000" dirty="0"/>
              <a:t>Contact the police if you are exposed to threats or violence.</a:t>
            </a:r>
          </a:p>
          <a:p>
            <a:pPr marL="342900" indent="-342900">
              <a:buFont typeface="Wingdings" panose="05000000000000000000" pitchFamily="2" charset="2"/>
              <a:buChar char="Ø"/>
            </a:pPr>
            <a:r>
              <a:rPr lang="en-US" sz="2000" dirty="0"/>
              <a:t>Contact a crisis center if necessary.</a:t>
            </a:r>
          </a:p>
          <a:p>
            <a:pPr marL="342900" indent="-342900">
              <a:buFont typeface="Wingdings" panose="05000000000000000000" pitchFamily="2" charset="2"/>
              <a:buChar char="Ø"/>
            </a:pPr>
            <a:r>
              <a:rPr lang="en-US" sz="2000" dirty="0"/>
              <a:t>Etc. depending on the situation.</a:t>
            </a:r>
            <a:br>
              <a:rPr lang="en-US" dirty="0"/>
            </a:br>
            <a:br>
              <a:rPr lang="en-US" dirty="0"/>
            </a:br>
            <a:endParaRPr lang="en-US" sz="2000" dirty="0"/>
          </a:p>
        </p:txBody>
      </p:sp>
      <p:sp>
        <p:nvSpPr>
          <p:cNvPr id="4" name="TekstSylinder 3">
            <a:extLst>
              <a:ext uri="{FF2B5EF4-FFF2-40B4-BE49-F238E27FC236}">
                <a16:creationId xmlns:a16="http://schemas.microsoft.com/office/drawing/2014/main" id="{0D178986-4228-9347-3CB1-9B74687AF64E}"/>
              </a:ext>
            </a:extLst>
          </p:cNvPr>
          <p:cNvSpPr txBox="1"/>
          <p:nvPr/>
        </p:nvSpPr>
        <p:spPr>
          <a:xfrm>
            <a:off x="255716" y="308254"/>
            <a:ext cx="8632567"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Is the situation more than you can handle?</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1119118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B4C3B7B8-BAA8-CEC5-807A-A2C592D18226}"/>
              </a:ext>
            </a:extLst>
          </p:cNvPr>
          <p:cNvSpPr txBox="1"/>
          <p:nvPr/>
        </p:nvSpPr>
        <p:spPr>
          <a:xfrm>
            <a:off x="255716" y="182147"/>
            <a:ext cx="8632567"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Two ways to cope with a life crisis</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889DA2AB-9BF2-F9D2-750B-3F7D935C651A}"/>
              </a:ext>
            </a:extLst>
          </p:cNvPr>
          <p:cNvSpPr txBox="1"/>
          <p:nvPr/>
        </p:nvSpPr>
        <p:spPr>
          <a:xfrm>
            <a:off x="466165" y="766922"/>
            <a:ext cx="8166847" cy="3662541"/>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US" sz="2400" b="1" dirty="0">
                <a:solidFill>
                  <a:srgbClr val="C00000"/>
                </a:solidFill>
              </a:rPr>
              <a:t>By being like a fortress</a:t>
            </a:r>
            <a:br>
              <a:rPr lang="en-US" dirty="0"/>
            </a:br>
            <a:r>
              <a:rPr lang="en-US" b="1" dirty="0"/>
              <a:t>Shutting off emotions and suppressing them.</a:t>
            </a:r>
            <a:br>
              <a:rPr lang="en-US" dirty="0"/>
            </a:br>
            <a:r>
              <a:rPr lang="en-US" dirty="0"/>
              <a:t>    </a:t>
            </a:r>
            <a:r>
              <a:rPr lang="en-US" i="1" dirty="0"/>
              <a:t>Advantage: </a:t>
            </a:r>
            <a:r>
              <a:rPr lang="en-US" dirty="0"/>
              <a:t>You avoid feeling the negative emotions as strongly.</a:t>
            </a:r>
            <a:br>
              <a:rPr lang="en-US" dirty="0"/>
            </a:br>
            <a:r>
              <a:rPr lang="en-US" dirty="0"/>
              <a:t>    </a:t>
            </a:r>
            <a:r>
              <a:rPr lang="en-US" i="1" dirty="0"/>
              <a:t>Disadvantage: </a:t>
            </a:r>
            <a:r>
              <a:rPr lang="en-US" dirty="0"/>
              <a:t>You create a negative emotional memory in the psyche that you spend energy suppressing for the rest of your life.</a:t>
            </a:r>
          </a:p>
          <a:p>
            <a:pPr marL="363538" lvl="1">
              <a:spcBef>
                <a:spcPts val="600"/>
              </a:spcBef>
              <a:spcAft>
                <a:spcPts val="600"/>
              </a:spcAft>
            </a:pPr>
            <a:r>
              <a:rPr lang="en-US" b="1" dirty="0"/>
              <a:t>A variation is being a fortress that shoots at others.</a:t>
            </a:r>
            <a:br>
              <a:rPr lang="en-US" dirty="0"/>
            </a:br>
            <a:r>
              <a:rPr lang="en-US" dirty="0"/>
              <a:t>You blame others or external factors for what happened.</a:t>
            </a:r>
            <a:br>
              <a:rPr lang="en-US" dirty="0"/>
            </a:br>
            <a:r>
              <a:rPr lang="en-US" dirty="0"/>
              <a:t>    </a:t>
            </a:r>
            <a:r>
              <a:rPr lang="en-US" i="1" dirty="0"/>
              <a:t>Advantage: </a:t>
            </a:r>
            <a:r>
              <a:rPr lang="en-US" dirty="0"/>
              <a:t>By sending your strong inner emotions outward, you avoid feeling your inner despair, fear, grief, pain, regret, guilt, loss of self-worth, etc.</a:t>
            </a:r>
            <a:br>
              <a:rPr lang="en-US" dirty="0"/>
            </a:br>
            <a:r>
              <a:rPr lang="en-US" dirty="0"/>
              <a:t>    </a:t>
            </a:r>
            <a:r>
              <a:rPr lang="en-US" i="1" dirty="0"/>
              <a:t>Disadvantage: </a:t>
            </a:r>
            <a:r>
              <a:rPr lang="en-US" dirty="0"/>
              <a:t>Psychologist John Berglund says: “You choose to be a victim. You become a bystander in your own life. You hand over initiative and responsibility to others.”</a:t>
            </a:r>
            <a:endParaRPr lang="nb-NO" dirty="0"/>
          </a:p>
        </p:txBody>
      </p:sp>
      <p:grpSp>
        <p:nvGrpSpPr>
          <p:cNvPr id="12" name="Gruppe 11">
            <a:extLst>
              <a:ext uri="{FF2B5EF4-FFF2-40B4-BE49-F238E27FC236}">
                <a16:creationId xmlns:a16="http://schemas.microsoft.com/office/drawing/2014/main" id="{2CFE2DE6-37C8-F152-F963-6B684C249773}"/>
              </a:ext>
            </a:extLst>
          </p:cNvPr>
          <p:cNvGrpSpPr/>
          <p:nvPr/>
        </p:nvGrpSpPr>
        <p:grpSpPr>
          <a:xfrm>
            <a:off x="2429434" y="977152"/>
            <a:ext cx="3173507" cy="1335741"/>
            <a:chOff x="2124635" y="1335741"/>
            <a:chExt cx="3675530" cy="1730188"/>
          </a:xfrm>
        </p:grpSpPr>
        <p:cxnSp>
          <p:nvCxnSpPr>
            <p:cNvPr id="5" name="Rett linje 4">
              <a:extLst>
                <a:ext uri="{FF2B5EF4-FFF2-40B4-BE49-F238E27FC236}">
                  <a16:creationId xmlns:a16="http://schemas.microsoft.com/office/drawing/2014/main" id="{0429AB60-CEF4-FCFB-8612-7C6CFB8E6D83}"/>
                </a:ext>
              </a:extLst>
            </p:cNvPr>
            <p:cNvCxnSpPr>
              <a:cxnSpLocks/>
            </p:cNvCxnSpPr>
            <p:nvPr/>
          </p:nvCxnSpPr>
          <p:spPr>
            <a:xfrm>
              <a:off x="2124635" y="1335741"/>
              <a:ext cx="3675530" cy="1730188"/>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Rett linje 5">
              <a:extLst>
                <a:ext uri="{FF2B5EF4-FFF2-40B4-BE49-F238E27FC236}">
                  <a16:creationId xmlns:a16="http://schemas.microsoft.com/office/drawing/2014/main" id="{57BDD29D-003B-B0B8-174C-7B96C8A1C04D}"/>
                </a:ext>
              </a:extLst>
            </p:cNvPr>
            <p:cNvCxnSpPr>
              <a:cxnSpLocks/>
            </p:cNvCxnSpPr>
            <p:nvPr/>
          </p:nvCxnSpPr>
          <p:spPr>
            <a:xfrm flipH="1">
              <a:off x="2366682" y="1459230"/>
              <a:ext cx="2725271" cy="1579812"/>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 name="Gruppe 3">
            <a:extLst>
              <a:ext uri="{FF2B5EF4-FFF2-40B4-BE49-F238E27FC236}">
                <a16:creationId xmlns:a16="http://schemas.microsoft.com/office/drawing/2014/main" id="{E65886A7-8E25-4A3A-D67C-6FFAFC5580AB}"/>
              </a:ext>
            </a:extLst>
          </p:cNvPr>
          <p:cNvGrpSpPr/>
          <p:nvPr/>
        </p:nvGrpSpPr>
        <p:grpSpPr>
          <a:xfrm>
            <a:off x="2796989" y="2408228"/>
            <a:ext cx="4204446" cy="1912759"/>
            <a:chOff x="2124635" y="1335741"/>
            <a:chExt cx="3675530" cy="1730188"/>
          </a:xfrm>
        </p:grpSpPr>
        <p:cxnSp>
          <p:nvCxnSpPr>
            <p:cNvPr id="7" name="Rett linje 6">
              <a:extLst>
                <a:ext uri="{FF2B5EF4-FFF2-40B4-BE49-F238E27FC236}">
                  <a16:creationId xmlns:a16="http://schemas.microsoft.com/office/drawing/2014/main" id="{C70A417A-7B20-8BEE-5CC5-F8CEB06E16D1}"/>
                </a:ext>
              </a:extLst>
            </p:cNvPr>
            <p:cNvCxnSpPr>
              <a:cxnSpLocks/>
            </p:cNvCxnSpPr>
            <p:nvPr/>
          </p:nvCxnSpPr>
          <p:spPr>
            <a:xfrm>
              <a:off x="2124635" y="1335741"/>
              <a:ext cx="3675530" cy="1730188"/>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BA325BE5-6272-C50D-1094-7B83FD978746}"/>
                </a:ext>
              </a:extLst>
            </p:cNvPr>
            <p:cNvCxnSpPr>
              <a:cxnSpLocks/>
            </p:cNvCxnSpPr>
            <p:nvPr/>
          </p:nvCxnSpPr>
          <p:spPr>
            <a:xfrm flipH="1">
              <a:off x="2366682" y="1459230"/>
              <a:ext cx="2725271" cy="1579812"/>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 name="TekstSylinder 9">
            <a:extLst>
              <a:ext uri="{FF2B5EF4-FFF2-40B4-BE49-F238E27FC236}">
                <a16:creationId xmlns:a16="http://schemas.microsoft.com/office/drawing/2014/main" id="{2F21A697-0617-6BA1-D953-7DE4BDC8D520}"/>
              </a:ext>
            </a:extLst>
          </p:cNvPr>
          <p:cNvSpPr txBox="1"/>
          <p:nvPr/>
        </p:nvSpPr>
        <p:spPr>
          <a:xfrm>
            <a:off x="510989" y="4416322"/>
            <a:ext cx="8122024" cy="1846659"/>
          </a:xfrm>
          <a:prstGeom prst="rect">
            <a:avLst/>
          </a:prstGeom>
          <a:noFill/>
        </p:spPr>
        <p:txBody>
          <a:bodyPr wrap="square">
            <a:spAutoFit/>
          </a:bodyPr>
          <a:lstStyle/>
          <a:p>
            <a:pPr marL="285750" indent="-285750">
              <a:buFont typeface="Arial" panose="020B0604020202020204" pitchFamily="34" charset="0"/>
              <a:buChar char="•"/>
            </a:pPr>
            <a:r>
              <a:rPr lang="en-US" sz="2400" b="1" dirty="0">
                <a:solidFill>
                  <a:srgbClr val="C00000"/>
                </a:solidFill>
              </a:rPr>
              <a:t>By being like a beach – the recommended way</a:t>
            </a:r>
            <a:br>
              <a:rPr lang="en-US" dirty="0"/>
            </a:br>
            <a:r>
              <a:rPr lang="en-US" sz="1800" dirty="0"/>
              <a:t>Let the emotions wash over you and wash out again.</a:t>
            </a:r>
            <a:br>
              <a:rPr lang="en-US" dirty="0"/>
            </a:br>
            <a:r>
              <a:rPr lang="en-US" dirty="0"/>
              <a:t>    </a:t>
            </a:r>
            <a:r>
              <a:rPr lang="en-US" sz="1800" i="1" dirty="0"/>
              <a:t>Advantage: </a:t>
            </a:r>
            <a:r>
              <a:rPr lang="en-US" sz="1800" dirty="0"/>
              <a:t>You deepen your ability to feel, develop the ability to stand in demanding emotional tension, and avoid creating repressed emotional memories.</a:t>
            </a:r>
            <a:br>
              <a:rPr lang="en-US" dirty="0"/>
            </a:br>
            <a:r>
              <a:rPr lang="en-US" dirty="0"/>
              <a:t>    </a:t>
            </a:r>
            <a:r>
              <a:rPr lang="en-US" sz="1800" i="1" dirty="0"/>
              <a:t>Disadvantage: </a:t>
            </a:r>
            <a:r>
              <a:rPr lang="en-US" sz="1800" dirty="0"/>
              <a:t>You feel the strong painful emotions for as long as they last, which can be a long time during a life crisis.</a:t>
            </a:r>
            <a:endParaRPr lang="nb-NO" dirty="0"/>
          </a:p>
        </p:txBody>
      </p:sp>
    </p:spTree>
    <p:extLst>
      <p:ext uri="{BB962C8B-B14F-4D97-AF65-F5344CB8AC3E}">
        <p14:creationId xmlns:p14="http://schemas.microsoft.com/office/powerpoint/2010/main" val="66703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42B8645D-5C0A-0FE2-465D-58FBFE56B8D1}"/>
              </a:ext>
            </a:extLst>
          </p:cNvPr>
          <p:cNvSpPr txBox="1"/>
          <p:nvPr/>
        </p:nvSpPr>
        <p:spPr>
          <a:xfrm>
            <a:off x="632336" y="1375701"/>
            <a:ext cx="8290935" cy="2908489"/>
          </a:xfrm>
          <a:prstGeom prst="rect">
            <a:avLst/>
          </a:prstGeom>
          <a:noFill/>
        </p:spPr>
        <p:txBody>
          <a:bodyPr wrap="square">
            <a:spAutoFit/>
          </a:bodyPr>
          <a:lstStyle/>
          <a:p>
            <a:pPr algn="ctr"/>
            <a:r>
              <a:rPr lang="en-US" sz="2400" dirty="0"/>
              <a:t>You allow yourself to be emotionally affected </a:t>
            </a:r>
            <a:br>
              <a:rPr lang="en-US" sz="2400" dirty="0"/>
            </a:br>
            <a:r>
              <a:rPr lang="en-US" sz="2400" dirty="0"/>
              <a:t>by the situation, live through it, and endure </a:t>
            </a:r>
            <a:br>
              <a:rPr lang="en-US" sz="2400" dirty="0"/>
            </a:br>
            <a:r>
              <a:rPr lang="en-US" sz="2400" dirty="0"/>
              <a:t>the emotions for as long as they last.</a:t>
            </a:r>
            <a:endParaRPr lang="en-US" dirty="0"/>
          </a:p>
          <a:p>
            <a:pPr algn="ctr"/>
            <a:endParaRPr lang="en-US" sz="1100" dirty="0"/>
          </a:p>
          <a:p>
            <a:pPr marL="800100" lvl="1" indent="-342900">
              <a:buFont typeface="Arial" panose="020B0604020202020204" pitchFamily="34" charset="0"/>
              <a:buChar char="•"/>
            </a:pPr>
            <a:r>
              <a:rPr lang="en-US" sz="2000" dirty="0"/>
              <a:t>Be in despair about the situation and feel the fear.</a:t>
            </a:r>
          </a:p>
          <a:p>
            <a:pPr marL="800100" lvl="1" indent="-342900">
              <a:buFont typeface="Arial" panose="020B0604020202020204" pitchFamily="34" charset="0"/>
              <a:buChar char="•"/>
            </a:pPr>
            <a:r>
              <a:rPr lang="en-US" sz="2000" dirty="0"/>
              <a:t>Feel the sadness and cry.</a:t>
            </a:r>
          </a:p>
          <a:p>
            <a:pPr marL="800100" lvl="1" indent="-342900">
              <a:buFont typeface="Arial" panose="020B0604020202020204" pitchFamily="34" charset="0"/>
              <a:buChar char="•"/>
            </a:pPr>
            <a:r>
              <a:rPr lang="en-US" sz="2000" dirty="0"/>
              <a:t>Think that what the other person is doing is terrible and be angry.</a:t>
            </a:r>
          </a:p>
          <a:p>
            <a:pPr marL="800100" lvl="1" indent="-342900">
              <a:buFont typeface="Arial" panose="020B0604020202020204" pitchFamily="34" charset="0"/>
              <a:buChar char="•"/>
            </a:pPr>
            <a:r>
              <a:rPr lang="en-US" sz="2000" dirty="0"/>
              <a:t>Feel that you can't bear to live anymore, but don't take your own life.</a:t>
            </a:r>
          </a:p>
          <a:p>
            <a:pPr marL="800100" lvl="1" indent="-342900">
              <a:buFont typeface="Arial" panose="020B0604020202020204" pitchFamily="34" charset="0"/>
              <a:buChar char="•"/>
            </a:pPr>
            <a:r>
              <a:rPr lang="en-US" sz="2000" dirty="0"/>
              <a:t>Etc.</a:t>
            </a:r>
            <a:endParaRPr lang="nb-NO" sz="1200" dirty="0"/>
          </a:p>
        </p:txBody>
      </p:sp>
      <p:sp>
        <p:nvSpPr>
          <p:cNvPr id="4" name="TekstSylinder 3">
            <a:extLst>
              <a:ext uri="{FF2B5EF4-FFF2-40B4-BE49-F238E27FC236}">
                <a16:creationId xmlns:a16="http://schemas.microsoft.com/office/drawing/2014/main" id="{0D178986-4228-9347-3CB1-9B74687AF64E}"/>
              </a:ext>
            </a:extLst>
          </p:cNvPr>
          <p:cNvSpPr txBox="1"/>
          <p:nvPr/>
        </p:nvSpPr>
        <p:spPr>
          <a:xfrm>
            <a:off x="162296" y="84137"/>
            <a:ext cx="8632567"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Being like a beach where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emotions wash in and out</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32A4B8A2-4CB8-97D7-1D0E-3F5497CF00A9}"/>
              </a:ext>
            </a:extLst>
          </p:cNvPr>
          <p:cNvSpPr txBox="1"/>
          <p:nvPr/>
        </p:nvSpPr>
        <p:spPr>
          <a:xfrm>
            <a:off x="2196352" y="4334307"/>
            <a:ext cx="5162905" cy="1846659"/>
          </a:xfrm>
          <a:prstGeom prst="rect">
            <a:avLst/>
          </a:prstGeom>
          <a:solidFill>
            <a:srgbClr val="FFFF00"/>
          </a:solidFill>
          <a:ln>
            <a:solidFill>
              <a:schemeClr val="tx1"/>
            </a:solidFill>
          </a:ln>
        </p:spPr>
        <p:txBody>
          <a:bodyPr wrap="square">
            <a:spAutoFit/>
          </a:bodyPr>
          <a:lstStyle/>
          <a:p>
            <a:pPr algn="ctr">
              <a:spcAft>
                <a:spcPts val="600"/>
              </a:spcAft>
            </a:pPr>
            <a:r>
              <a:rPr lang="en-US" sz="2000" dirty="0"/>
              <a:t>The deeper life-energy emotions you must tolerate to heal emotionally are: </a:t>
            </a:r>
          </a:p>
          <a:p>
            <a:pPr algn="ctr">
              <a:spcAft>
                <a:spcPts val="600"/>
              </a:spcAft>
            </a:pPr>
            <a:r>
              <a:rPr lang="en-US" sz="2400" b="1" dirty="0"/>
              <a:t>Fear, grief, pain, and/or nausea.</a:t>
            </a:r>
          </a:p>
          <a:p>
            <a:pPr algn="ctr">
              <a:spcAft>
                <a:spcPts val="600"/>
              </a:spcAft>
            </a:pPr>
            <a:r>
              <a:rPr lang="en-US" sz="2000" dirty="0"/>
              <a:t>Try to contact and feel one of these </a:t>
            </a:r>
            <a:br>
              <a:rPr lang="en-US" sz="2000" dirty="0"/>
            </a:br>
            <a:r>
              <a:rPr lang="en-US" sz="2000" dirty="0"/>
              <a:t>emotions to move forward in the process</a:t>
            </a:r>
            <a:endParaRPr lang="nb-NO" sz="2000" dirty="0"/>
          </a:p>
        </p:txBody>
      </p:sp>
    </p:spTree>
    <p:extLst>
      <p:ext uri="{BB962C8B-B14F-4D97-AF65-F5344CB8AC3E}">
        <p14:creationId xmlns:p14="http://schemas.microsoft.com/office/powerpoint/2010/main" val="117791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Tema4-3">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4-3" id="{AC1DF43B-AD2F-45E7-8B39-61901D7307F5}" vid="{C883D7D2-2D5F-47EA-B994-B54336BDAE16}"/>
    </a:ext>
  </a:extLst>
</a:theme>
</file>

<file path=docProps/app.xml><?xml version="1.0" encoding="utf-8"?>
<Properties xmlns="http://schemas.openxmlformats.org/officeDocument/2006/extended-properties" xmlns:vt="http://schemas.openxmlformats.org/officeDocument/2006/docPropsVTypes">
  <Template>Default Theme</Template>
  <TotalTime>15673</TotalTime>
  <Words>2047</Words>
  <Application>Microsoft Office PowerPoint</Application>
  <PresentationFormat>Skjermfremvisning (4:3)</PresentationFormat>
  <Paragraphs>114</Paragraphs>
  <Slides>14</Slides>
  <Notes>0</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14</vt:i4>
      </vt:variant>
    </vt:vector>
  </HeadingPairs>
  <TitlesOfParts>
    <vt:vector size="22" baseType="lpstr">
      <vt:lpstr>Arial</vt:lpstr>
      <vt:lpstr>Calibri</vt:lpstr>
      <vt:lpstr>Calibri Light</vt:lpstr>
      <vt:lpstr>Monotype Corsiva</vt:lpstr>
      <vt:lpstr>MuseoSlab-500</vt:lpstr>
      <vt:lpstr>Source Sans Pro</vt:lpstr>
      <vt:lpstr>Wingdings</vt:lpstr>
      <vt:lpstr>Tema4-3</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Per Hjalmar Svae</dc:creator>
  <cp:lastModifiedBy>Per Hjalmar Svae</cp:lastModifiedBy>
  <cp:revision>200</cp:revision>
  <cp:lastPrinted>2025-06-11T18:58:48Z</cp:lastPrinted>
  <dcterms:created xsi:type="dcterms:W3CDTF">2023-01-20T09:45:07Z</dcterms:created>
  <dcterms:modified xsi:type="dcterms:W3CDTF">2026-01-29T12:02:38Z</dcterms:modified>
</cp:coreProperties>
</file>