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sldIdLst>
    <p:sldId id="782" r:id="rId2"/>
    <p:sldId id="673" r:id="rId3"/>
    <p:sldId id="801" r:id="rId4"/>
    <p:sldId id="781" r:id="rId5"/>
    <p:sldId id="791" r:id="rId6"/>
    <p:sldId id="714" r:id="rId7"/>
    <p:sldId id="832" r:id="rId8"/>
    <p:sldId id="715" r:id="rId9"/>
    <p:sldId id="719" r:id="rId10"/>
    <p:sldId id="720" r:id="rId11"/>
    <p:sldId id="800" r:id="rId12"/>
    <p:sldId id="721" r:id="rId13"/>
    <p:sldId id="716" r:id="rId14"/>
    <p:sldId id="717" r:id="rId15"/>
    <p:sldId id="718" r:id="rId16"/>
    <p:sldId id="722" r:id="rId17"/>
    <p:sldId id="723" r:id="rId18"/>
    <p:sldId id="724" r:id="rId19"/>
    <p:sldId id="725" r:id="rId20"/>
    <p:sldId id="728" r:id="rId21"/>
    <p:sldId id="726" r:id="rId22"/>
    <p:sldId id="727" r:id="rId23"/>
    <p:sldId id="729" r:id="rId24"/>
    <p:sldId id="835" r:id="rId25"/>
    <p:sldId id="833" r:id="rId26"/>
    <p:sldId id="836" r:id="rId27"/>
    <p:sldId id="733" r:id="rId28"/>
    <p:sldId id="834" r:id="rId29"/>
    <p:sldId id="798" r:id="rId3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EF0FE"/>
    <a:srgbClr val="FBD1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7" d="100"/>
          <a:sy n="87" d="100"/>
        </p:scale>
        <p:origin x="88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b-NO"/>
              <a:t>Klikk for å redigere tittelstil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9EC08C31-2778-40D7-A2D0-8571A923BC74}" type="datetimeFigureOut">
              <a:rPr lang="nb-NO" smtClean="0"/>
              <a:t>29.03.2025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D4B10EB-5889-4CB3-982E-38A74B47C7AC}" type="slidenum">
              <a:rPr lang="nb-NO" smtClean="0"/>
              <a:t>‹#›</a:t>
            </a:fld>
            <a:endParaRPr lang="nb-NO"/>
          </a:p>
        </p:txBody>
      </p:sp>
    </p:spTree>
    <p:extLst>
      <p:ext uri="{BB962C8B-B14F-4D97-AF65-F5344CB8AC3E}">
        <p14:creationId xmlns:p14="http://schemas.microsoft.com/office/powerpoint/2010/main" val="4109276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EC08C31-2778-40D7-A2D0-8571A923BC74}" type="datetimeFigureOut">
              <a:rPr lang="nb-NO" smtClean="0"/>
              <a:t>29.03.2025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D4B10EB-5889-4CB3-982E-38A74B47C7AC}" type="slidenum">
              <a:rPr lang="nb-NO" smtClean="0"/>
              <a:t>‹#›</a:t>
            </a:fld>
            <a:endParaRPr lang="nb-NO"/>
          </a:p>
        </p:txBody>
      </p:sp>
    </p:spTree>
    <p:extLst>
      <p:ext uri="{BB962C8B-B14F-4D97-AF65-F5344CB8AC3E}">
        <p14:creationId xmlns:p14="http://schemas.microsoft.com/office/powerpoint/2010/main" val="132528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EC08C31-2778-40D7-A2D0-8571A923BC74}" type="datetimeFigureOut">
              <a:rPr lang="nb-NO" smtClean="0"/>
              <a:t>29.03.2025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D4B10EB-5889-4CB3-982E-38A74B47C7AC}" type="slidenum">
              <a:rPr lang="nb-NO" smtClean="0"/>
              <a:t>‹#›</a:t>
            </a:fld>
            <a:endParaRPr lang="nb-NO"/>
          </a:p>
        </p:txBody>
      </p:sp>
    </p:spTree>
    <p:extLst>
      <p:ext uri="{BB962C8B-B14F-4D97-AF65-F5344CB8AC3E}">
        <p14:creationId xmlns:p14="http://schemas.microsoft.com/office/powerpoint/2010/main" val="3902724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EC08C31-2778-40D7-A2D0-8571A923BC74}" type="datetimeFigureOut">
              <a:rPr lang="nb-NO" smtClean="0"/>
              <a:t>29.03.2025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D4B10EB-5889-4CB3-982E-38A74B47C7AC}" type="slidenum">
              <a:rPr lang="nb-NO" smtClean="0"/>
              <a:t>‹#›</a:t>
            </a:fld>
            <a:endParaRPr lang="nb-NO"/>
          </a:p>
        </p:txBody>
      </p:sp>
    </p:spTree>
    <p:extLst>
      <p:ext uri="{BB962C8B-B14F-4D97-AF65-F5344CB8AC3E}">
        <p14:creationId xmlns:p14="http://schemas.microsoft.com/office/powerpoint/2010/main" val="1547301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b-NO"/>
              <a:t>Klikk for å redigere tittelstil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9EC08C31-2778-40D7-A2D0-8571A923BC74}" type="datetimeFigureOut">
              <a:rPr lang="nb-NO" smtClean="0"/>
              <a:t>29.03.2025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D4B10EB-5889-4CB3-982E-38A74B47C7AC}" type="slidenum">
              <a:rPr lang="nb-NO" smtClean="0"/>
              <a:t>‹#›</a:t>
            </a:fld>
            <a:endParaRPr lang="nb-NO"/>
          </a:p>
        </p:txBody>
      </p:sp>
    </p:spTree>
    <p:extLst>
      <p:ext uri="{BB962C8B-B14F-4D97-AF65-F5344CB8AC3E}">
        <p14:creationId xmlns:p14="http://schemas.microsoft.com/office/powerpoint/2010/main" val="1111027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9EC08C31-2778-40D7-A2D0-8571A923BC74}" type="datetimeFigureOut">
              <a:rPr lang="nb-NO" smtClean="0"/>
              <a:t>29.03.2025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CD4B10EB-5889-4CB3-982E-38A74B47C7AC}" type="slidenum">
              <a:rPr lang="nb-NO" smtClean="0"/>
              <a:t>‹#›</a:t>
            </a:fld>
            <a:endParaRPr lang="nb-NO"/>
          </a:p>
        </p:txBody>
      </p:sp>
    </p:spTree>
    <p:extLst>
      <p:ext uri="{BB962C8B-B14F-4D97-AF65-F5344CB8AC3E}">
        <p14:creationId xmlns:p14="http://schemas.microsoft.com/office/powerpoint/2010/main" val="1989162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b-NO"/>
              <a:t>Klikk for å redigere tittelstil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629842" y="2505075"/>
            <a:ext cx="3868340"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4629150" y="2505075"/>
            <a:ext cx="3887391"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9EC08C31-2778-40D7-A2D0-8571A923BC74}" type="datetimeFigureOut">
              <a:rPr lang="nb-NO" smtClean="0"/>
              <a:t>29.03.2025</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CD4B10EB-5889-4CB3-982E-38A74B47C7AC}" type="slidenum">
              <a:rPr lang="nb-NO" smtClean="0"/>
              <a:t>‹#›</a:t>
            </a:fld>
            <a:endParaRPr lang="nb-NO"/>
          </a:p>
        </p:txBody>
      </p:sp>
    </p:spTree>
    <p:extLst>
      <p:ext uri="{BB962C8B-B14F-4D97-AF65-F5344CB8AC3E}">
        <p14:creationId xmlns:p14="http://schemas.microsoft.com/office/powerpoint/2010/main" val="2355423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9EC08C31-2778-40D7-A2D0-8571A923BC74}" type="datetimeFigureOut">
              <a:rPr lang="nb-NO" smtClean="0"/>
              <a:t>29.03.2025</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CD4B10EB-5889-4CB3-982E-38A74B47C7AC}" type="slidenum">
              <a:rPr lang="nb-NO" smtClean="0"/>
              <a:t>‹#›</a:t>
            </a:fld>
            <a:endParaRPr lang="nb-NO"/>
          </a:p>
        </p:txBody>
      </p:sp>
    </p:spTree>
    <p:extLst>
      <p:ext uri="{BB962C8B-B14F-4D97-AF65-F5344CB8AC3E}">
        <p14:creationId xmlns:p14="http://schemas.microsoft.com/office/powerpoint/2010/main" val="3406838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C08C31-2778-40D7-A2D0-8571A923BC74}" type="datetimeFigureOut">
              <a:rPr lang="nb-NO" smtClean="0"/>
              <a:t>29.03.2025</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CD4B10EB-5889-4CB3-982E-38A74B47C7AC}" type="slidenum">
              <a:rPr lang="nb-NO" smtClean="0"/>
              <a:t>‹#›</a:t>
            </a:fld>
            <a:endParaRPr lang="nb-NO"/>
          </a:p>
        </p:txBody>
      </p:sp>
    </p:spTree>
    <p:extLst>
      <p:ext uri="{BB962C8B-B14F-4D97-AF65-F5344CB8AC3E}">
        <p14:creationId xmlns:p14="http://schemas.microsoft.com/office/powerpoint/2010/main" val="2098726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b-NO"/>
              <a:t>Klikk for å redigere tittelstil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9EC08C31-2778-40D7-A2D0-8571A923BC74}" type="datetimeFigureOut">
              <a:rPr lang="nb-NO" smtClean="0"/>
              <a:t>29.03.2025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CD4B10EB-5889-4CB3-982E-38A74B47C7AC}" type="slidenum">
              <a:rPr lang="nb-NO" smtClean="0"/>
              <a:t>‹#›</a:t>
            </a:fld>
            <a:endParaRPr lang="nb-NO"/>
          </a:p>
        </p:txBody>
      </p:sp>
    </p:spTree>
    <p:extLst>
      <p:ext uri="{BB962C8B-B14F-4D97-AF65-F5344CB8AC3E}">
        <p14:creationId xmlns:p14="http://schemas.microsoft.com/office/powerpoint/2010/main" val="1630202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b-NO"/>
              <a:t>Klikk for å redigere tittelstil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9EC08C31-2778-40D7-A2D0-8571A923BC74}" type="datetimeFigureOut">
              <a:rPr lang="nb-NO" smtClean="0"/>
              <a:t>29.03.2025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CD4B10EB-5889-4CB3-982E-38A74B47C7AC}" type="slidenum">
              <a:rPr lang="nb-NO" smtClean="0"/>
              <a:t>‹#›</a:t>
            </a:fld>
            <a:endParaRPr lang="nb-NO"/>
          </a:p>
        </p:txBody>
      </p:sp>
    </p:spTree>
    <p:extLst>
      <p:ext uri="{BB962C8B-B14F-4D97-AF65-F5344CB8AC3E}">
        <p14:creationId xmlns:p14="http://schemas.microsoft.com/office/powerpoint/2010/main" val="3824587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C08C31-2778-40D7-A2D0-8571A923BC74}" type="datetimeFigureOut">
              <a:rPr lang="nb-NO" smtClean="0"/>
              <a:t>29.03.2025</a:t>
            </a:fld>
            <a:endParaRPr lang="nb-N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4B10EB-5889-4CB3-982E-38A74B47C7AC}" type="slidenum">
              <a:rPr lang="nb-NO" smtClean="0"/>
              <a:t>‹#›</a:t>
            </a:fld>
            <a:endParaRPr lang="nb-NO"/>
          </a:p>
        </p:txBody>
      </p:sp>
    </p:spTree>
    <p:extLst>
      <p:ext uri="{BB962C8B-B14F-4D97-AF65-F5344CB8AC3E}">
        <p14:creationId xmlns:p14="http://schemas.microsoft.com/office/powerpoint/2010/main" val="30132883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hjerterommet.no/livsveiledning/" TargetMode="External"/><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emf"/></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Schema_therapy" TargetMode="External"/><Relationship Id="rId2" Type="http://schemas.openxmlformats.org/officeDocument/2006/relationships/hyperlink" Target="https://www.apa.org/ptsd-guideline/patients-and-families/cognitive-behavioral"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Rektangel: avrundede hjørner 5">
            <a:extLst>
              <a:ext uri="{FF2B5EF4-FFF2-40B4-BE49-F238E27FC236}">
                <a16:creationId xmlns:a16="http://schemas.microsoft.com/office/drawing/2014/main" id="{8BBC88D6-02FA-87F2-E5F5-B0AA5E8EF215}"/>
              </a:ext>
            </a:extLst>
          </p:cNvPr>
          <p:cNvSpPr/>
          <p:nvPr/>
        </p:nvSpPr>
        <p:spPr>
          <a:xfrm>
            <a:off x="2226378" y="3480590"/>
            <a:ext cx="4691244" cy="1628681"/>
          </a:xfrm>
          <a:prstGeom prst="roundRect">
            <a:avLst>
              <a:gd name="adj" fmla="val 20175"/>
            </a:avLst>
          </a:prstGeom>
          <a:solidFill>
            <a:srgbClr val="BCF6B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ekstSylinder 4">
            <a:extLst>
              <a:ext uri="{FF2B5EF4-FFF2-40B4-BE49-F238E27FC236}">
                <a16:creationId xmlns:a16="http://schemas.microsoft.com/office/drawing/2014/main" id="{4748E1FB-6BAC-2254-737D-C44BF82E2B75}"/>
              </a:ext>
            </a:extLst>
          </p:cNvPr>
          <p:cNvSpPr txBox="1"/>
          <p:nvPr/>
        </p:nvSpPr>
        <p:spPr>
          <a:xfrm>
            <a:off x="2226378" y="3611443"/>
            <a:ext cx="4749644" cy="1200329"/>
          </a:xfrm>
          <a:prstGeom prst="rect">
            <a:avLst/>
          </a:prstGeom>
          <a:noFill/>
        </p:spPr>
        <p:txBody>
          <a:bodyPr wrap="square">
            <a:spAutoFit/>
          </a:bodyPr>
          <a:lstStyle/>
          <a:p>
            <a:pPr algn="ctr">
              <a:spcAft>
                <a:spcPts val="0"/>
              </a:spcAft>
            </a:pPr>
            <a:r>
              <a:rPr lang="en-US" sz="2400" kern="0" dirty="0">
                <a:solidFill>
                  <a:srgbClr val="0070C0"/>
                </a:solidFill>
                <a:latin typeface="Arial" panose="020B0604020202020204" pitchFamily="34" charset="0"/>
              </a:rPr>
              <a:t>5th time: </a:t>
            </a:r>
            <a:br>
              <a:rPr lang="en-US" sz="2400" kern="0" dirty="0">
                <a:solidFill>
                  <a:srgbClr val="0070C0"/>
                </a:solidFill>
                <a:latin typeface="Arial" panose="020B0604020202020204" pitchFamily="34" charset="0"/>
              </a:rPr>
            </a:br>
            <a:r>
              <a:rPr lang="en-US" sz="2400" kern="0" dirty="0">
                <a:solidFill>
                  <a:srgbClr val="0070C0"/>
                </a:solidFill>
                <a:latin typeface="Arial" panose="020B0604020202020204" pitchFamily="34" charset="0"/>
              </a:rPr>
              <a:t>Living with and, at best, getting rid of personality challenges.</a:t>
            </a:r>
            <a:endParaRPr lang="nb-NO" sz="2400" kern="0" dirty="0">
              <a:solidFill>
                <a:srgbClr val="C00000"/>
              </a:solidFill>
              <a:latin typeface="Arial" panose="020B0604020202020204" pitchFamily="34" charset="0"/>
            </a:endParaRPr>
          </a:p>
        </p:txBody>
      </p:sp>
      <p:sp>
        <p:nvSpPr>
          <p:cNvPr id="7" name="TekstSylinder 27">
            <a:extLst>
              <a:ext uri="{FF2B5EF4-FFF2-40B4-BE49-F238E27FC236}">
                <a16:creationId xmlns:a16="http://schemas.microsoft.com/office/drawing/2014/main" id="{0BAE8361-966F-EE1E-A2BF-518E01D6FB51}"/>
              </a:ext>
            </a:extLst>
          </p:cNvPr>
          <p:cNvSpPr txBox="1"/>
          <p:nvPr/>
        </p:nvSpPr>
        <p:spPr>
          <a:xfrm>
            <a:off x="2857354" y="5585140"/>
            <a:ext cx="5657995" cy="996940"/>
          </a:xfrm>
          <a:prstGeom prst="rect">
            <a:avLst/>
          </a:prstGeom>
          <a:noFill/>
        </p:spPr>
        <p:txBody>
          <a:bodyPr wrap="square" rtlCol="0">
            <a:spAutoFit/>
          </a:bodyPr>
          <a:lstStyle/>
          <a:p>
            <a:pPr algn="ctr">
              <a:lnSpc>
                <a:spcPct val="107000"/>
              </a:lnSpc>
              <a:spcAft>
                <a:spcPts val="800"/>
              </a:spcAft>
            </a:pPr>
            <a:r>
              <a:rPr lang="nb-NO" sz="3200" kern="1200" dirty="0">
                <a:solidFill>
                  <a:srgbClr val="FF0000"/>
                </a:solidFill>
                <a:effectLst/>
                <a:latin typeface="Monotype Corsiva" panose="03010101010201010101" pitchFamily="66" charset="0"/>
                <a:ea typeface="Calibri" panose="020F0502020204030204" pitchFamily="34" charset="0"/>
                <a:cs typeface="Calibri" panose="020F0502020204030204" pitchFamily="34" charset="0"/>
              </a:rPr>
              <a:t>Heart Room </a:t>
            </a:r>
            <a:r>
              <a:rPr lang="nb-NO" sz="3200" dirty="0" err="1">
                <a:solidFill>
                  <a:srgbClr val="FF0000"/>
                </a:solidFill>
                <a:latin typeface="Monotype Corsiva" panose="03010101010201010101" pitchFamily="66" charset="0"/>
                <a:ea typeface="Calibri" panose="020F0502020204030204" pitchFamily="34" charset="0"/>
                <a:cs typeface="Calibri" panose="020F0502020204030204" pitchFamily="34" charset="0"/>
              </a:rPr>
              <a:t>S</a:t>
            </a:r>
            <a:r>
              <a:rPr lang="nb-NO" sz="3200" kern="1200" dirty="0" err="1">
                <a:solidFill>
                  <a:srgbClr val="FF0000"/>
                </a:solidFill>
                <a:effectLst/>
                <a:latin typeface="Monotype Corsiva" panose="03010101010201010101" pitchFamily="66" charset="0"/>
                <a:ea typeface="Calibri" panose="020F0502020204030204" pitchFamily="34" charset="0"/>
                <a:cs typeface="Calibri" panose="020F0502020204030204" pitchFamily="34" charset="0"/>
              </a:rPr>
              <a:t>elf-development</a:t>
            </a:r>
            <a:r>
              <a:rPr lang="nb-NO" sz="3200" kern="1200" dirty="0">
                <a:solidFill>
                  <a:srgbClr val="FF0000"/>
                </a:solidFill>
                <a:effectLst/>
                <a:latin typeface="Monotype Corsiva" panose="03010101010201010101" pitchFamily="66" charset="0"/>
                <a:ea typeface="Calibri" panose="020F0502020204030204" pitchFamily="34" charset="0"/>
                <a:cs typeface="Calibri" panose="020F0502020204030204" pitchFamily="34" charset="0"/>
              </a:rPr>
              <a:t> </a:t>
            </a:r>
            <a:r>
              <a:rPr lang="nb-NO" sz="3200" dirty="0">
                <a:solidFill>
                  <a:srgbClr val="FF0000"/>
                </a:solidFill>
                <a:latin typeface="Monotype Corsiva" panose="03010101010201010101" pitchFamily="66" charset="0"/>
                <a:ea typeface="Calibri" panose="020F0502020204030204" pitchFamily="34" charset="0"/>
                <a:cs typeface="Calibri" panose="020F0502020204030204" pitchFamily="34" charset="0"/>
              </a:rPr>
              <a:t>S</a:t>
            </a:r>
            <a:r>
              <a:rPr lang="nb-NO" sz="3200" kern="1200" dirty="0">
                <a:solidFill>
                  <a:srgbClr val="FF0000"/>
                </a:solidFill>
                <a:effectLst/>
                <a:latin typeface="Monotype Corsiva" panose="03010101010201010101" pitchFamily="66" charset="0"/>
                <a:ea typeface="Calibri" panose="020F0502020204030204" pitchFamily="34" charset="0"/>
                <a:cs typeface="Calibri" panose="020F0502020204030204" pitchFamily="34" charset="0"/>
              </a:rPr>
              <a:t>chool </a:t>
            </a:r>
            <a:r>
              <a:rPr lang="nb-NO" sz="2400" kern="100" dirty="0">
                <a:effectLst/>
                <a:latin typeface="Calibri" panose="020F0502020204030204" pitchFamily="34" charset="0"/>
                <a:ea typeface="Calibri" panose="020F0502020204030204" pitchFamily="34" charset="0"/>
                <a:cs typeface="Calibri" panose="020F0502020204030204" pitchFamily="34" charset="0"/>
              </a:rPr>
              <a:t>hjerterommet.no</a:t>
            </a:r>
            <a:endParaRPr lang="nb-NO"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Bilde 10">
            <a:extLst>
              <a:ext uri="{FF2B5EF4-FFF2-40B4-BE49-F238E27FC236}">
                <a16:creationId xmlns:a16="http://schemas.microsoft.com/office/drawing/2014/main" id="{BC824C6D-0FD4-F17F-6C30-2986185CEFE7}"/>
              </a:ext>
            </a:extLst>
          </p:cNvPr>
          <p:cNvPicPr>
            <a:picLocks noChangeAspect="1"/>
          </p:cNvPicPr>
          <p:nvPr/>
        </p:nvPicPr>
        <p:blipFill rotWithShape="1">
          <a:blip r:embed="rId2">
            <a:extLst>
              <a:ext uri="{28A0092B-C50C-407E-A947-70E740481C1C}">
                <a14:useLocalDpi xmlns:a14="http://schemas.microsoft.com/office/drawing/2010/main" val="0"/>
              </a:ext>
            </a:extLst>
          </a:blip>
          <a:srcRect t="30456"/>
          <a:stretch/>
        </p:blipFill>
        <p:spPr>
          <a:xfrm>
            <a:off x="1250366" y="5517151"/>
            <a:ext cx="1406267" cy="1173730"/>
          </a:xfrm>
          <a:prstGeom prst="rect">
            <a:avLst/>
          </a:prstGeom>
        </p:spPr>
      </p:pic>
      <p:sp>
        <p:nvSpPr>
          <p:cNvPr id="12" name="Rektangel: avrundede hjørner 11">
            <a:extLst>
              <a:ext uri="{FF2B5EF4-FFF2-40B4-BE49-F238E27FC236}">
                <a16:creationId xmlns:a16="http://schemas.microsoft.com/office/drawing/2014/main" id="{463BE5F6-264A-868C-1FB6-C436F5E68860}"/>
              </a:ext>
            </a:extLst>
          </p:cNvPr>
          <p:cNvSpPr/>
          <p:nvPr/>
        </p:nvSpPr>
        <p:spPr>
          <a:xfrm>
            <a:off x="1784195" y="452140"/>
            <a:ext cx="5575610" cy="2302077"/>
          </a:xfrm>
          <a:prstGeom prst="roundRect">
            <a:avLst/>
          </a:prstGeom>
          <a:solidFill>
            <a:srgbClr val="F0F7E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ktangel 12">
            <a:extLst>
              <a:ext uri="{FF2B5EF4-FFF2-40B4-BE49-F238E27FC236}">
                <a16:creationId xmlns:a16="http://schemas.microsoft.com/office/drawing/2014/main" id="{89D26236-21AE-60D0-37D3-BEAFAA1339DE}"/>
              </a:ext>
            </a:extLst>
          </p:cNvPr>
          <p:cNvSpPr/>
          <p:nvPr/>
        </p:nvSpPr>
        <p:spPr>
          <a:xfrm>
            <a:off x="1784195" y="484412"/>
            <a:ext cx="5575610" cy="2077492"/>
          </a:xfrm>
          <a:prstGeom prst="rect">
            <a:avLst/>
          </a:prstGeom>
          <a:noFill/>
          <a:ln>
            <a:noFill/>
          </a:ln>
        </p:spPr>
        <p:txBody>
          <a:bodyPr wrap="square">
            <a:spAutoFit/>
          </a:bodyPr>
          <a:lstStyle/>
          <a:p>
            <a:pPr algn="ctr">
              <a:spcAft>
                <a:spcPts val="0"/>
              </a:spcAft>
            </a:pPr>
            <a:endParaRPr lang="nb-NO" sz="900" b="1" kern="0" dirty="0">
              <a:solidFill>
                <a:srgbClr val="0070C0"/>
              </a:solidFill>
              <a:latin typeface="Arial" panose="020B0604020202020204" pitchFamily="34" charset="0"/>
            </a:endParaRPr>
          </a:p>
          <a:p>
            <a:pPr algn="ctr">
              <a:spcAft>
                <a:spcPts val="0"/>
              </a:spcAft>
            </a:pPr>
            <a:r>
              <a:rPr lang="en-US" sz="3200" b="1" kern="0" dirty="0">
                <a:solidFill>
                  <a:srgbClr val="0070C0"/>
                </a:solidFill>
                <a:latin typeface="Arial" panose="020B0604020202020204" pitchFamily="34" charset="0"/>
              </a:rPr>
              <a:t>Life guidance for our time</a:t>
            </a:r>
          </a:p>
          <a:p>
            <a:pPr algn="ctr">
              <a:spcAft>
                <a:spcPts val="0"/>
              </a:spcAft>
            </a:pPr>
            <a:r>
              <a:rPr lang="en-US" sz="2400" kern="0" dirty="0">
                <a:latin typeface="Arial" panose="020B0604020202020204" pitchFamily="34" charset="0"/>
              </a:rPr>
              <a:t>Lecture series for increased life mastery and enjoyment of life</a:t>
            </a:r>
          </a:p>
          <a:p>
            <a:pPr algn="ctr">
              <a:spcAft>
                <a:spcPts val="0"/>
              </a:spcAft>
            </a:pPr>
            <a:endParaRPr lang="en-US" sz="1600" kern="0" dirty="0">
              <a:latin typeface="Arial" panose="020B0604020202020204" pitchFamily="34" charset="0"/>
            </a:endParaRPr>
          </a:p>
          <a:p>
            <a:pPr algn="ctr">
              <a:spcAft>
                <a:spcPts val="0"/>
              </a:spcAft>
            </a:pPr>
            <a:r>
              <a:rPr lang="en-US" sz="2400" kern="0" dirty="0">
                <a:latin typeface="Arial" panose="020B0604020202020204" pitchFamily="34" charset="0"/>
              </a:rPr>
              <a:t>Course instructor: Per Hjalmar Svae</a:t>
            </a:r>
            <a:endParaRPr lang="nb-NO" kern="1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0201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7956D327-13DB-A9F8-C9B7-00457F21397A}"/>
              </a:ext>
            </a:extLst>
          </p:cNvPr>
          <p:cNvPicPr>
            <a:picLocks noChangeAspect="1"/>
          </p:cNvPicPr>
          <p:nvPr/>
        </p:nvPicPr>
        <p:blipFill rotWithShape="1">
          <a:blip r:embed="rId2"/>
          <a:srcRect l="27776" t="69562" r="25116" b="10353"/>
          <a:stretch/>
        </p:blipFill>
        <p:spPr>
          <a:xfrm>
            <a:off x="165253" y="1390379"/>
            <a:ext cx="8813494" cy="2038621"/>
          </a:xfrm>
          <a:prstGeom prst="rect">
            <a:avLst/>
          </a:prstGeom>
        </p:spPr>
      </p:pic>
      <p:sp>
        <p:nvSpPr>
          <p:cNvPr id="3" name="TekstSylinder 2">
            <a:extLst>
              <a:ext uri="{FF2B5EF4-FFF2-40B4-BE49-F238E27FC236}">
                <a16:creationId xmlns:a16="http://schemas.microsoft.com/office/drawing/2014/main" id="{93582E93-9921-9FFA-CF05-29851E1D833C}"/>
              </a:ext>
            </a:extLst>
          </p:cNvPr>
          <p:cNvSpPr txBox="1"/>
          <p:nvPr/>
        </p:nvSpPr>
        <p:spPr>
          <a:xfrm>
            <a:off x="0" y="272469"/>
            <a:ext cx="9144000" cy="584775"/>
          </a:xfrm>
          <a:prstGeom prst="rect">
            <a:avLst/>
          </a:prstGeom>
          <a:noFill/>
        </p:spPr>
        <p:txBody>
          <a:bodyPr wrap="square">
            <a:spAutoFit/>
          </a:bodyPr>
          <a:lstStyle/>
          <a:p>
            <a:pPr algn="ctr">
              <a:spcBef>
                <a:spcPts val="600"/>
              </a:spcBef>
            </a:pPr>
            <a:r>
              <a:rPr lang="en-US" sz="3200" kern="0" dirty="0">
                <a:solidFill>
                  <a:srgbClr val="C00000"/>
                </a:solidFill>
                <a:latin typeface="Arial" panose="020B0604020202020204" pitchFamily="34" charset="0"/>
              </a:rPr>
              <a:t>Hysteria pattern and coping with it</a:t>
            </a:r>
            <a:endParaRPr lang="nb-NO" sz="3200" kern="0" dirty="0">
              <a:solidFill>
                <a:srgbClr val="C00000"/>
              </a:solidFill>
              <a:latin typeface="Arial" panose="020B0604020202020204" pitchFamily="34" charset="0"/>
            </a:endParaRPr>
          </a:p>
        </p:txBody>
      </p:sp>
      <p:pic>
        <p:nvPicPr>
          <p:cNvPr id="4" name="Bilde 3">
            <a:extLst>
              <a:ext uri="{FF2B5EF4-FFF2-40B4-BE49-F238E27FC236}">
                <a16:creationId xmlns:a16="http://schemas.microsoft.com/office/drawing/2014/main" id="{3F8A1AB4-079C-B25C-9C5E-7FF42462DDE5}"/>
              </a:ext>
            </a:extLst>
          </p:cNvPr>
          <p:cNvPicPr>
            <a:picLocks noChangeAspect="1"/>
          </p:cNvPicPr>
          <p:nvPr/>
        </p:nvPicPr>
        <p:blipFill rotWithShape="1">
          <a:blip r:embed="rId2"/>
          <a:srcRect l="27776" t="89447" r="25116" b="3433"/>
          <a:stretch/>
        </p:blipFill>
        <p:spPr>
          <a:xfrm>
            <a:off x="165253" y="3415550"/>
            <a:ext cx="8813494" cy="722613"/>
          </a:xfrm>
          <a:prstGeom prst="rect">
            <a:avLst/>
          </a:prstGeom>
        </p:spPr>
      </p:pic>
    </p:spTree>
    <p:extLst>
      <p:ext uri="{BB962C8B-B14F-4D97-AF65-F5344CB8AC3E}">
        <p14:creationId xmlns:p14="http://schemas.microsoft.com/office/powerpoint/2010/main" val="407882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73EE642-9025-6A63-79BA-5CB781B55398}"/>
              </a:ext>
            </a:extLst>
          </p:cNvPr>
          <p:cNvPicPr>
            <a:picLocks noChangeAspect="1"/>
          </p:cNvPicPr>
          <p:nvPr/>
        </p:nvPicPr>
        <p:blipFill rotWithShape="1">
          <a:blip r:embed="rId2">
            <a:extLst>
              <a:ext uri="{28A0092B-C50C-407E-A947-70E740481C1C}">
                <a14:useLocalDpi xmlns:a14="http://schemas.microsoft.com/office/drawing/2010/main" val="0"/>
              </a:ext>
            </a:extLst>
          </a:blip>
          <a:srcRect l="8603" t="55694" r="3382" b="23622"/>
          <a:stretch/>
        </p:blipFill>
        <p:spPr>
          <a:xfrm>
            <a:off x="672661" y="1422315"/>
            <a:ext cx="7951386" cy="2665591"/>
          </a:xfrm>
          <a:prstGeom prst="rect">
            <a:avLst/>
          </a:prstGeom>
        </p:spPr>
      </p:pic>
      <p:sp>
        <p:nvSpPr>
          <p:cNvPr id="4" name="TekstSylinder 3">
            <a:extLst>
              <a:ext uri="{FF2B5EF4-FFF2-40B4-BE49-F238E27FC236}">
                <a16:creationId xmlns:a16="http://schemas.microsoft.com/office/drawing/2014/main" id="{09C99789-8955-37D2-03EB-79CAE0998BB9}"/>
              </a:ext>
            </a:extLst>
          </p:cNvPr>
          <p:cNvSpPr txBox="1"/>
          <p:nvPr/>
        </p:nvSpPr>
        <p:spPr>
          <a:xfrm>
            <a:off x="0" y="146963"/>
            <a:ext cx="9144000" cy="1015663"/>
          </a:xfrm>
          <a:prstGeom prst="rect">
            <a:avLst/>
          </a:prstGeom>
          <a:noFill/>
        </p:spPr>
        <p:txBody>
          <a:bodyPr wrap="square">
            <a:spAutoFit/>
          </a:bodyPr>
          <a:lstStyle/>
          <a:p>
            <a:pPr algn="ctr"/>
            <a:r>
              <a:rPr lang="nb-NO" sz="2800" kern="0" dirty="0" err="1">
                <a:solidFill>
                  <a:srgbClr val="C00000"/>
                </a:solidFill>
                <a:latin typeface="Arial" panose="020B0604020202020204" pitchFamily="34" charset="0"/>
              </a:rPr>
              <a:t>Existentially</a:t>
            </a:r>
            <a:r>
              <a:rPr lang="nb-NO" sz="2800" kern="0" dirty="0">
                <a:solidFill>
                  <a:srgbClr val="C00000"/>
                </a:solidFill>
                <a:latin typeface="Arial" panose="020B0604020202020204" pitchFamily="34" charset="0"/>
              </a:rPr>
              <a:t> </a:t>
            </a:r>
            <a:r>
              <a:rPr lang="nb-NO" sz="2800" kern="0" dirty="0" err="1">
                <a:solidFill>
                  <a:srgbClr val="C00000"/>
                </a:solidFill>
                <a:latin typeface="Arial" panose="020B0604020202020204" pitchFamily="34" charset="0"/>
              </a:rPr>
              <a:t>insecure</a:t>
            </a:r>
            <a:r>
              <a:rPr lang="nb-NO" sz="2800" kern="0" dirty="0">
                <a:solidFill>
                  <a:srgbClr val="C00000"/>
                </a:solidFill>
                <a:latin typeface="Arial" panose="020B0604020202020204" pitchFamily="34" charset="0"/>
              </a:rPr>
              <a:t> – </a:t>
            </a:r>
            <a:r>
              <a:rPr lang="nb-NO" sz="2800" kern="0" dirty="0" err="1">
                <a:solidFill>
                  <a:srgbClr val="C00000"/>
                </a:solidFill>
                <a:latin typeface="Arial" panose="020B0604020202020204" pitchFamily="34" charset="0"/>
              </a:rPr>
              <a:t>Emotional</a:t>
            </a:r>
            <a:r>
              <a:rPr lang="nb-NO" sz="2800" kern="0" dirty="0">
                <a:solidFill>
                  <a:srgbClr val="C00000"/>
                </a:solidFill>
                <a:latin typeface="Arial" panose="020B0604020202020204" pitchFamily="34" charset="0"/>
              </a:rPr>
              <a:t> variant</a:t>
            </a:r>
          </a:p>
          <a:p>
            <a:pPr algn="ctr"/>
            <a:r>
              <a:rPr lang="en-US" sz="3200" kern="0" dirty="0">
                <a:solidFill>
                  <a:srgbClr val="C00000"/>
                </a:solidFill>
                <a:latin typeface="Arial" panose="020B0604020202020204" pitchFamily="34" charset="0"/>
              </a:rPr>
              <a:t>Narcissistic tendencies and coping with it</a:t>
            </a:r>
            <a:endParaRPr lang="nb-NO" sz="3200" kern="0" dirty="0">
              <a:solidFill>
                <a:srgbClr val="C00000"/>
              </a:solidFill>
              <a:latin typeface="Arial" panose="020B0604020202020204" pitchFamily="34" charset="0"/>
            </a:endParaRPr>
          </a:p>
        </p:txBody>
      </p:sp>
      <p:pic>
        <p:nvPicPr>
          <p:cNvPr id="5" name="Bilde 4">
            <a:extLst>
              <a:ext uri="{FF2B5EF4-FFF2-40B4-BE49-F238E27FC236}">
                <a16:creationId xmlns:a16="http://schemas.microsoft.com/office/drawing/2014/main" id="{4FDBDD19-D2EA-C95F-4617-1BD95DE7535C}"/>
              </a:ext>
            </a:extLst>
          </p:cNvPr>
          <p:cNvPicPr>
            <a:picLocks noChangeAspect="1"/>
          </p:cNvPicPr>
          <p:nvPr/>
        </p:nvPicPr>
        <p:blipFill rotWithShape="1">
          <a:blip r:embed="rId2">
            <a:extLst>
              <a:ext uri="{28A0092B-C50C-407E-A947-70E740481C1C}">
                <a14:useLocalDpi xmlns:a14="http://schemas.microsoft.com/office/drawing/2010/main" val="0"/>
              </a:ext>
            </a:extLst>
          </a:blip>
          <a:srcRect l="8306" t="75659" r="3679" b="3657"/>
          <a:stretch/>
        </p:blipFill>
        <p:spPr>
          <a:xfrm>
            <a:off x="654731" y="4004147"/>
            <a:ext cx="7951386" cy="2665591"/>
          </a:xfrm>
          <a:prstGeom prst="rect">
            <a:avLst/>
          </a:prstGeom>
        </p:spPr>
      </p:pic>
    </p:spTree>
    <p:extLst>
      <p:ext uri="{BB962C8B-B14F-4D97-AF65-F5344CB8AC3E}">
        <p14:creationId xmlns:p14="http://schemas.microsoft.com/office/powerpoint/2010/main" val="88076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20131C64-D7BD-BDF8-BDEF-DD6CD9BDD67F}"/>
              </a:ext>
            </a:extLst>
          </p:cNvPr>
          <p:cNvPicPr>
            <a:picLocks noChangeAspect="1"/>
          </p:cNvPicPr>
          <p:nvPr/>
        </p:nvPicPr>
        <p:blipFill rotWithShape="1">
          <a:blip r:embed="rId2"/>
          <a:srcRect l="30723" t="30583" r="25976" b="35870"/>
          <a:stretch/>
        </p:blipFill>
        <p:spPr>
          <a:xfrm>
            <a:off x="361986" y="1973767"/>
            <a:ext cx="8420028" cy="3538798"/>
          </a:xfrm>
          <a:prstGeom prst="rect">
            <a:avLst/>
          </a:prstGeom>
        </p:spPr>
      </p:pic>
      <p:sp>
        <p:nvSpPr>
          <p:cNvPr id="4" name="TekstSylinder 3">
            <a:extLst>
              <a:ext uri="{FF2B5EF4-FFF2-40B4-BE49-F238E27FC236}">
                <a16:creationId xmlns:a16="http://schemas.microsoft.com/office/drawing/2014/main" id="{40D09227-4E9B-EB28-9CF9-71F4AF57A454}"/>
              </a:ext>
            </a:extLst>
          </p:cNvPr>
          <p:cNvSpPr txBox="1"/>
          <p:nvPr/>
        </p:nvSpPr>
        <p:spPr>
          <a:xfrm>
            <a:off x="1258137" y="358589"/>
            <a:ext cx="7797727" cy="969496"/>
          </a:xfrm>
          <a:prstGeom prst="rect">
            <a:avLst/>
          </a:prstGeom>
          <a:noFill/>
        </p:spPr>
        <p:txBody>
          <a:bodyPr wrap="square">
            <a:spAutoFit/>
          </a:bodyPr>
          <a:lstStyle/>
          <a:p>
            <a:pPr algn="ctr">
              <a:spcBef>
                <a:spcPts val="600"/>
              </a:spcBef>
            </a:pPr>
            <a:r>
              <a:rPr lang="nb-NO" sz="2400" kern="0" dirty="0" err="1">
                <a:solidFill>
                  <a:srgbClr val="C00000"/>
                </a:solidFill>
                <a:latin typeface="Arial" panose="020B0604020202020204" pitchFamily="34" charset="0"/>
              </a:rPr>
              <a:t>Malnourished</a:t>
            </a:r>
            <a:endParaRPr lang="nb-NO" sz="2800" kern="0" dirty="0">
              <a:solidFill>
                <a:srgbClr val="C00000"/>
              </a:solidFill>
              <a:latin typeface="Arial" panose="020B0604020202020204" pitchFamily="34" charset="0"/>
            </a:endParaRPr>
          </a:p>
          <a:p>
            <a:pPr algn="ctr">
              <a:spcBef>
                <a:spcPts val="600"/>
              </a:spcBef>
            </a:pPr>
            <a:r>
              <a:rPr lang="nb-NO" sz="2800" kern="0" dirty="0" err="1">
                <a:solidFill>
                  <a:srgbClr val="C00000"/>
                </a:solidFill>
                <a:latin typeface="Arial" panose="020B0604020202020204" pitchFamily="34" charset="0"/>
              </a:rPr>
              <a:t>Pattern</a:t>
            </a:r>
            <a:r>
              <a:rPr lang="nb-NO" sz="2800" kern="0" dirty="0">
                <a:solidFill>
                  <a:srgbClr val="C00000"/>
                </a:solidFill>
                <a:latin typeface="Arial" panose="020B0604020202020204" pitchFamily="34" charset="0"/>
              </a:rPr>
              <a:t> </a:t>
            </a:r>
            <a:r>
              <a:rPr lang="nb-NO" sz="2800" kern="0" dirty="0" err="1">
                <a:solidFill>
                  <a:srgbClr val="C00000"/>
                </a:solidFill>
                <a:latin typeface="Arial" panose="020B0604020202020204" pitchFamily="34" charset="0"/>
              </a:rPr>
              <a:t>of</a:t>
            </a:r>
            <a:r>
              <a:rPr lang="nb-NO" sz="2800" kern="0" dirty="0">
                <a:solidFill>
                  <a:srgbClr val="C00000"/>
                </a:solidFill>
                <a:latin typeface="Arial" panose="020B0604020202020204" pitchFamily="34" charset="0"/>
              </a:rPr>
              <a:t> </a:t>
            </a:r>
            <a:r>
              <a:rPr lang="nb-NO" sz="2800" kern="0" dirty="0" err="1">
                <a:solidFill>
                  <a:srgbClr val="C00000"/>
                </a:solidFill>
                <a:latin typeface="Arial" panose="020B0604020202020204" pitchFamily="34" charset="0"/>
              </a:rPr>
              <a:t>being</a:t>
            </a:r>
            <a:r>
              <a:rPr lang="nb-NO" sz="2800" kern="0" dirty="0">
                <a:solidFill>
                  <a:srgbClr val="C00000"/>
                </a:solidFill>
                <a:latin typeface="Arial" panose="020B0604020202020204" pitchFamily="34" charset="0"/>
              </a:rPr>
              <a:t> </a:t>
            </a:r>
            <a:r>
              <a:rPr lang="nb-NO" sz="2800" kern="0" dirty="0" err="1">
                <a:solidFill>
                  <a:srgbClr val="C00000"/>
                </a:solidFill>
                <a:latin typeface="Arial" panose="020B0604020202020204" pitchFamily="34" charset="0"/>
              </a:rPr>
              <a:t>unrealistic</a:t>
            </a:r>
            <a:r>
              <a:rPr lang="nb-NO" sz="2800" kern="0" dirty="0">
                <a:solidFill>
                  <a:srgbClr val="C00000"/>
                </a:solidFill>
                <a:latin typeface="Arial" panose="020B0604020202020204" pitchFamily="34" charset="0"/>
              </a:rPr>
              <a:t> and </a:t>
            </a:r>
            <a:r>
              <a:rPr lang="nb-NO" sz="2800" kern="0" dirty="0" err="1">
                <a:solidFill>
                  <a:srgbClr val="C00000"/>
                </a:solidFill>
                <a:latin typeface="Arial" panose="020B0604020202020204" pitchFamily="34" charset="0"/>
              </a:rPr>
              <a:t>coping</a:t>
            </a:r>
            <a:r>
              <a:rPr lang="nb-NO" sz="2800" kern="0" dirty="0">
                <a:solidFill>
                  <a:srgbClr val="C00000"/>
                </a:solidFill>
                <a:latin typeface="Arial" panose="020B0604020202020204" pitchFamily="34" charset="0"/>
              </a:rPr>
              <a:t> </a:t>
            </a:r>
            <a:r>
              <a:rPr lang="nb-NO" sz="2800" kern="0" dirty="0" err="1">
                <a:solidFill>
                  <a:srgbClr val="C00000"/>
                </a:solidFill>
                <a:latin typeface="Arial" panose="020B0604020202020204" pitchFamily="34" charset="0"/>
              </a:rPr>
              <a:t>with</a:t>
            </a:r>
            <a:r>
              <a:rPr lang="nb-NO" sz="2800" kern="0" dirty="0">
                <a:solidFill>
                  <a:srgbClr val="C00000"/>
                </a:solidFill>
                <a:latin typeface="Arial" panose="020B0604020202020204" pitchFamily="34" charset="0"/>
              </a:rPr>
              <a:t> it</a:t>
            </a:r>
          </a:p>
        </p:txBody>
      </p:sp>
      <p:pic>
        <p:nvPicPr>
          <p:cNvPr id="2" name="Bilde 1">
            <a:extLst>
              <a:ext uri="{FF2B5EF4-FFF2-40B4-BE49-F238E27FC236}">
                <a16:creationId xmlns:a16="http://schemas.microsoft.com/office/drawing/2014/main" id="{E6647B7F-C483-993B-13A8-30E1F2A4D2CE}"/>
              </a:ext>
            </a:extLst>
          </p:cNvPr>
          <p:cNvPicPr>
            <a:picLocks noChangeAspect="1"/>
          </p:cNvPicPr>
          <p:nvPr/>
        </p:nvPicPr>
        <p:blipFill>
          <a:blip r:embed="rId3"/>
          <a:stretch>
            <a:fillRect/>
          </a:stretch>
        </p:blipFill>
        <p:spPr>
          <a:xfrm>
            <a:off x="361986" y="105201"/>
            <a:ext cx="984286" cy="1712850"/>
          </a:xfrm>
          <a:prstGeom prst="rect">
            <a:avLst/>
          </a:prstGeom>
        </p:spPr>
      </p:pic>
    </p:spTree>
    <p:extLst>
      <p:ext uri="{BB962C8B-B14F-4D97-AF65-F5344CB8AC3E}">
        <p14:creationId xmlns:p14="http://schemas.microsoft.com/office/powerpoint/2010/main" val="3153942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C8408077-6D7C-B1AC-32B9-545D4FE1E239}"/>
              </a:ext>
            </a:extLst>
          </p:cNvPr>
          <p:cNvPicPr>
            <a:picLocks noChangeAspect="1"/>
          </p:cNvPicPr>
          <p:nvPr/>
        </p:nvPicPr>
        <p:blipFill rotWithShape="1">
          <a:blip r:embed="rId2"/>
          <a:srcRect l="26906" t="23960" r="20964" b="36915"/>
          <a:stretch/>
        </p:blipFill>
        <p:spPr>
          <a:xfrm>
            <a:off x="528810" y="1311297"/>
            <a:ext cx="8279176" cy="3370872"/>
          </a:xfrm>
          <a:prstGeom prst="rect">
            <a:avLst/>
          </a:prstGeom>
        </p:spPr>
      </p:pic>
      <p:sp>
        <p:nvSpPr>
          <p:cNvPr id="2" name="TekstSylinder 1">
            <a:extLst>
              <a:ext uri="{FF2B5EF4-FFF2-40B4-BE49-F238E27FC236}">
                <a16:creationId xmlns:a16="http://schemas.microsoft.com/office/drawing/2014/main" id="{F55A0AE0-9F9B-BAC8-BA00-D466C4A6E7AF}"/>
              </a:ext>
            </a:extLst>
          </p:cNvPr>
          <p:cNvSpPr txBox="1"/>
          <p:nvPr/>
        </p:nvSpPr>
        <p:spPr>
          <a:xfrm>
            <a:off x="0" y="251313"/>
            <a:ext cx="9144000" cy="584775"/>
          </a:xfrm>
          <a:prstGeom prst="rect">
            <a:avLst/>
          </a:prstGeom>
          <a:noFill/>
        </p:spPr>
        <p:txBody>
          <a:bodyPr wrap="square">
            <a:spAutoFit/>
          </a:bodyPr>
          <a:lstStyle/>
          <a:p>
            <a:pPr algn="ctr"/>
            <a:r>
              <a:rPr lang="nb-NO" sz="3200" kern="0" dirty="0" err="1">
                <a:solidFill>
                  <a:srgbClr val="C00000"/>
                </a:solidFill>
                <a:latin typeface="Arial" panose="020B0604020202020204" pitchFamily="34" charset="0"/>
              </a:rPr>
              <a:t>Pattern</a:t>
            </a:r>
            <a:r>
              <a:rPr lang="nb-NO" sz="3200" kern="0" dirty="0">
                <a:solidFill>
                  <a:srgbClr val="C00000"/>
                </a:solidFill>
                <a:latin typeface="Arial" panose="020B0604020202020204" pitchFamily="34" charset="0"/>
              </a:rPr>
              <a:t> </a:t>
            </a:r>
            <a:r>
              <a:rPr lang="nb-NO" sz="3200" kern="0" dirty="0" err="1">
                <a:solidFill>
                  <a:srgbClr val="C00000"/>
                </a:solidFill>
                <a:latin typeface="Arial" panose="020B0604020202020204" pitchFamily="34" charset="0"/>
              </a:rPr>
              <a:t>of</a:t>
            </a:r>
            <a:r>
              <a:rPr lang="nb-NO" sz="3200" kern="0" dirty="0">
                <a:solidFill>
                  <a:srgbClr val="C00000"/>
                </a:solidFill>
                <a:latin typeface="Arial" panose="020B0604020202020204" pitchFamily="34" charset="0"/>
              </a:rPr>
              <a:t> </a:t>
            </a:r>
            <a:r>
              <a:rPr lang="nb-NO" sz="3200" kern="0" dirty="0" err="1">
                <a:solidFill>
                  <a:srgbClr val="C00000"/>
                </a:solidFill>
                <a:latin typeface="Arial" panose="020B0604020202020204" pitchFamily="34" charset="0"/>
              </a:rPr>
              <a:t>being</a:t>
            </a:r>
            <a:r>
              <a:rPr lang="nb-NO" sz="3200" kern="0" dirty="0">
                <a:solidFill>
                  <a:srgbClr val="C00000"/>
                </a:solidFill>
                <a:latin typeface="Arial" panose="020B0604020202020204" pitchFamily="34" charset="0"/>
              </a:rPr>
              <a:t> </a:t>
            </a:r>
            <a:r>
              <a:rPr lang="nb-NO" sz="3200" kern="0" dirty="0" err="1">
                <a:solidFill>
                  <a:srgbClr val="C00000"/>
                </a:solidFill>
                <a:latin typeface="Arial" panose="020B0604020202020204" pitchFamily="34" charset="0"/>
              </a:rPr>
              <a:t>unrealistic</a:t>
            </a:r>
            <a:r>
              <a:rPr lang="nb-NO" sz="3200" kern="0" dirty="0">
                <a:solidFill>
                  <a:srgbClr val="C00000"/>
                </a:solidFill>
                <a:latin typeface="Arial" panose="020B0604020202020204" pitchFamily="34" charset="0"/>
              </a:rPr>
              <a:t> and </a:t>
            </a:r>
            <a:r>
              <a:rPr lang="nb-NO" sz="3200" kern="0" dirty="0" err="1">
                <a:solidFill>
                  <a:srgbClr val="C00000"/>
                </a:solidFill>
                <a:latin typeface="Arial" panose="020B0604020202020204" pitchFamily="34" charset="0"/>
              </a:rPr>
              <a:t>coping</a:t>
            </a:r>
            <a:r>
              <a:rPr lang="nb-NO" sz="3200" kern="0" dirty="0">
                <a:solidFill>
                  <a:srgbClr val="C00000"/>
                </a:solidFill>
                <a:latin typeface="Arial" panose="020B0604020202020204" pitchFamily="34" charset="0"/>
              </a:rPr>
              <a:t> </a:t>
            </a:r>
            <a:r>
              <a:rPr lang="nb-NO" sz="3200" kern="0" dirty="0" err="1">
                <a:solidFill>
                  <a:srgbClr val="C00000"/>
                </a:solidFill>
                <a:latin typeface="Arial" panose="020B0604020202020204" pitchFamily="34" charset="0"/>
              </a:rPr>
              <a:t>with</a:t>
            </a:r>
            <a:r>
              <a:rPr lang="nb-NO" sz="3200" kern="0" dirty="0">
                <a:solidFill>
                  <a:srgbClr val="C00000"/>
                </a:solidFill>
                <a:latin typeface="Arial" panose="020B0604020202020204" pitchFamily="34" charset="0"/>
              </a:rPr>
              <a:t> it</a:t>
            </a:r>
          </a:p>
        </p:txBody>
      </p:sp>
    </p:spTree>
    <p:extLst>
      <p:ext uri="{BB962C8B-B14F-4D97-AF65-F5344CB8AC3E}">
        <p14:creationId xmlns:p14="http://schemas.microsoft.com/office/powerpoint/2010/main" val="3198835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BFDAA16A-E039-8510-1CF1-8DA4D79437E0}"/>
              </a:ext>
            </a:extLst>
          </p:cNvPr>
          <p:cNvPicPr>
            <a:picLocks noChangeAspect="1"/>
          </p:cNvPicPr>
          <p:nvPr/>
        </p:nvPicPr>
        <p:blipFill rotWithShape="1">
          <a:blip r:embed="rId2"/>
          <a:srcRect l="26628" t="34843" r="20722" b="30514"/>
          <a:stretch/>
        </p:blipFill>
        <p:spPr>
          <a:xfrm>
            <a:off x="336014" y="1162391"/>
            <a:ext cx="8471972" cy="3024127"/>
          </a:xfrm>
          <a:prstGeom prst="rect">
            <a:avLst/>
          </a:prstGeom>
        </p:spPr>
      </p:pic>
      <p:sp>
        <p:nvSpPr>
          <p:cNvPr id="4" name="TekstSylinder 3">
            <a:extLst>
              <a:ext uri="{FF2B5EF4-FFF2-40B4-BE49-F238E27FC236}">
                <a16:creationId xmlns:a16="http://schemas.microsoft.com/office/drawing/2014/main" id="{61D60642-14BE-EDFC-6C8C-D70E088A3DDE}"/>
              </a:ext>
            </a:extLst>
          </p:cNvPr>
          <p:cNvSpPr txBox="1"/>
          <p:nvPr/>
        </p:nvSpPr>
        <p:spPr>
          <a:xfrm>
            <a:off x="0" y="162298"/>
            <a:ext cx="9144000" cy="584775"/>
          </a:xfrm>
          <a:prstGeom prst="rect">
            <a:avLst/>
          </a:prstGeom>
          <a:noFill/>
        </p:spPr>
        <p:txBody>
          <a:bodyPr wrap="square">
            <a:spAutoFit/>
          </a:bodyPr>
          <a:lstStyle/>
          <a:p>
            <a:pPr algn="ctr"/>
            <a:r>
              <a:rPr lang="nb-NO" sz="3200" kern="0" dirty="0" err="1">
                <a:solidFill>
                  <a:srgbClr val="C00000"/>
                </a:solidFill>
                <a:latin typeface="Arial" panose="020B0604020202020204" pitchFamily="34" charset="0"/>
              </a:rPr>
              <a:t>Pattern</a:t>
            </a:r>
            <a:r>
              <a:rPr lang="nb-NO" sz="3200" kern="0" dirty="0">
                <a:solidFill>
                  <a:srgbClr val="C00000"/>
                </a:solidFill>
                <a:latin typeface="Arial" panose="020B0604020202020204" pitchFamily="34" charset="0"/>
              </a:rPr>
              <a:t> </a:t>
            </a:r>
            <a:r>
              <a:rPr lang="nb-NO" sz="3200" kern="0" dirty="0" err="1">
                <a:solidFill>
                  <a:srgbClr val="C00000"/>
                </a:solidFill>
                <a:latin typeface="Arial" panose="020B0604020202020204" pitchFamily="34" charset="0"/>
              </a:rPr>
              <a:t>of</a:t>
            </a:r>
            <a:r>
              <a:rPr lang="nb-NO" sz="3200" kern="0" dirty="0">
                <a:solidFill>
                  <a:srgbClr val="C00000"/>
                </a:solidFill>
                <a:latin typeface="Arial" panose="020B0604020202020204" pitchFamily="34" charset="0"/>
              </a:rPr>
              <a:t> </a:t>
            </a:r>
            <a:r>
              <a:rPr lang="nb-NO" sz="3200" kern="0" dirty="0" err="1">
                <a:solidFill>
                  <a:srgbClr val="C00000"/>
                </a:solidFill>
                <a:latin typeface="Arial" panose="020B0604020202020204" pitchFamily="34" charset="0"/>
              </a:rPr>
              <a:t>being</a:t>
            </a:r>
            <a:r>
              <a:rPr lang="nb-NO" sz="3200" kern="0" dirty="0">
                <a:solidFill>
                  <a:srgbClr val="C00000"/>
                </a:solidFill>
                <a:latin typeface="Arial" panose="020B0604020202020204" pitchFamily="34" charset="0"/>
              </a:rPr>
              <a:t> </a:t>
            </a:r>
            <a:r>
              <a:rPr lang="nb-NO" sz="3200" kern="0" dirty="0" err="1">
                <a:solidFill>
                  <a:srgbClr val="C00000"/>
                </a:solidFill>
                <a:latin typeface="Arial" panose="020B0604020202020204" pitchFamily="34" charset="0"/>
              </a:rPr>
              <a:t>unrealistic</a:t>
            </a:r>
            <a:r>
              <a:rPr lang="nb-NO" sz="3200" kern="0" dirty="0">
                <a:solidFill>
                  <a:srgbClr val="C00000"/>
                </a:solidFill>
                <a:latin typeface="Arial" panose="020B0604020202020204" pitchFamily="34" charset="0"/>
              </a:rPr>
              <a:t> and </a:t>
            </a:r>
            <a:r>
              <a:rPr lang="nb-NO" sz="3200" kern="0" dirty="0" err="1">
                <a:solidFill>
                  <a:srgbClr val="C00000"/>
                </a:solidFill>
                <a:latin typeface="Arial" panose="020B0604020202020204" pitchFamily="34" charset="0"/>
              </a:rPr>
              <a:t>coping</a:t>
            </a:r>
            <a:r>
              <a:rPr lang="nb-NO" sz="3200" kern="0" dirty="0">
                <a:solidFill>
                  <a:srgbClr val="C00000"/>
                </a:solidFill>
                <a:latin typeface="Arial" panose="020B0604020202020204" pitchFamily="34" charset="0"/>
              </a:rPr>
              <a:t> </a:t>
            </a:r>
            <a:r>
              <a:rPr lang="nb-NO" sz="3200" kern="0" dirty="0" err="1">
                <a:solidFill>
                  <a:srgbClr val="C00000"/>
                </a:solidFill>
                <a:latin typeface="Arial" panose="020B0604020202020204" pitchFamily="34" charset="0"/>
              </a:rPr>
              <a:t>with</a:t>
            </a:r>
            <a:r>
              <a:rPr lang="nb-NO" sz="3200" kern="0" dirty="0">
                <a:solidFill>
                  <a:srgbClr val="C00000"/>
                </a:solidFill>
                <a:latin typeface="Arial" panose="020B0604020202020204" pitchFamily="34" charset="0"/>
              </a:rPr>
              <a:t> it</a:t>
            </a:r>
          </a:p>
        </p:txBody>
      </p:sp>
      <p:pic>
        <p:nvPicPr>
          <p:cNvPr id="2" name="Bilde 1">
            <a:extLst>
              <a:ext uri="{FF2B5EF4-FFF2-40B4-BE49-F238E27FC236}">
                <a16:creationId xmlns:a16="http://schemas.microsoft.com/office/drawing/2014/main" id="{D6210466-E690-4F30-1815-24D5FED5D539}"/>
              </a:ext>
            </a:extLst>
          </p:cNvPr>
          <p:cNvPicPr>
            <a:picLocks noChangeAspect="1"/>
          </p:cNvPicPr>
          <p:nvPr/>
        </p:nvPicPr>
        <p:blipFill rotWithShape="1">
          <a:blip r:embed="rId2"/>
          <a:srcRect l="26846" t="68976" r="20504" b="8294"/>
          <a:stretch/>
        </p:blipFill>
        <p:spPr>
          <a:xfrm>
            <a:off x="380835" y="4138721"/>
            <a:ext cx="8471972" cy="1984174"/>
          </a:xfrm>
          <a:prstGeom prst="rect">
            <a:avLst/>
          </a:prstGeom>
        </p:spPr>
      </p:pic>
    </p:spTree>
    <p:extLst>
      <p:ext uri="{BB962C8B-B14F-4D97-AF65-F5344CB8AC3E}">
        <p14:creationId xmlns:p14="http://schemas.microsoft.com/office/powerpoint/2010/main" val="104625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5E56213E-7A30-BA99-AA0F-58346FEE7512}"/>
              </a:ext>
            </a:extLst>
          </p:cNvPr>
          <p:cNvPicPr>
            <a:picLocks noChangeAspect="1"/>
          </p:cNvPicPr>
          <p:nvPr/>
        </p:nvPicPr>
        <p:blipFill rotWithShape="1">
          <a:blip r:embed="rId2"/>
          <a:srcRect l="28590" t="44990" r="20205" b="38614"/>
          <a:stretch/>
        </p:blipFill>
        <p:spPr>
          <a:xfrm>
            <a:off x="456222" y="2984113"/>
            <a:ext cx="8551266" cy="1485339"/>
          </a:xfrm>
          <a:prstGeom prst="rect">
            <a:avLst/>
          </a:prstGeom>
        </p:spPr>
      </p:pic>
      <p:pic>
        <p:nvPicPr>
          <p:cNvPr id="3" name="Bilde 2">
            <a:extLst>
              <a:ext uri="{FF2B5EF4-FFF2-40B4-BE49-F238E27FC236}">
                <a16:creationId xmlns:a16="http://schemas.microsoft.com/office/drawing/2014/main" id="{FEE6D2D7-42F5-3302-64BD-25F4C8C5E64A}"/>
              </a:ext>
            </a:extLst>
          </p:cNvPr>
          <p:cNvPicPr>
            <a:picLocks noChangeAspect="1"/>
          </p:cNvPicPr>
          <p:nvPr/>
        </p:nvPicPr>
        <p:blipFill rotWithShape="1">
          <a:blip r:embed="rId2"/>
          <a:srcRect l="28193" t="24846" r="20602" b="54955"/>
          <a:stretch/>
        </p:blipFill>
        <p:spPr>
          <a:xfrm>
            <a:off x="384502" y="1209102"/>
            <a:ext cx="8551266" cy="1829934"/>
          </a:xfrm>
          <a:prstGeom prst="rect">
            <a:avLst/>
          </a:prstGeom>
        </p:spPr>
      </p:pic>
      <p:sp>
        <p:nvSpPr>
          <p:cNvPr id="4" name="TekstSylinder 3">
            <a:extLst>
              <a:ext uri="{FF2B5EF4-FFF2-40B4-BE49-F238E27FC236}">
                <a16:creationId xmlns:a16="http://schemas.microsoft.com/office/drawing/2014/main" id="{BC8968F0-6F76-5042-89CE-E82ECE2406B3}"/>
              </a:ext>
            </a:extLst>
          </p:cNvPr>
          <p:cNvSpPr txBox="1"/>
          <p:nvPr/>
        </p:nvSpPr>
        <p:spPr>
          <a:xfrm>
            <a:off x="0" y="84240"/>
            <a:ext cx="9144000" cy="1015663"/>
          </a:xfrm>
          <a:prstGeom prst="rect">
            <a:avLst/>
          </a:prstGeom>
          <a:noFill/>
        </p:spPr>
        <p:txBody>
          <a:bodyPr wrap="square">
            <a:spAutoFit/>
          </a:bodyPr>
          <a:lstStyle/>
          <a:p>
            <a:pPr algn="ctr"/>
            <a:r>
              <a:rPr lang="nb-NO" sz="2800" kern="0" dirty="0" err="1">
                <a:solidFill>
                  <a:srgbClr val="C00000"/>
                </a:solidFill>
                <a:latin typeface="Arial" panose="020B0604020202020204" pitchFamily="34" charset="0"/>
              </a:rPr>
              <a:t>Strong-willed</a:t>
            </a:r>
            <a:r>
              <a:rPr lang="nb-NO" sz="2800" kern="0" dirty="0">
                <a:solidFill>
                  <a:srgbClr val="C00000"/>
                </a:solidFill>
                <a:latin typeface="Arial" panose="020B0604020202020204" pitchFamily="34" charset="0"/>
              </a:rPr>
              <a:t>:</a:t>
            </a:r>
            <a:br>
              <a:rPr lang="nb-NO" sz="3200" kern="0" dirty="0">
                <a:solidFill>
                  <a:srgbClr val="C00000"/>
                </a:solidFill>
                <a:latin typeface="Arial" panose="020B0604020202020204" pitchFamily="34" charset="0"/>
              </a:rPr>
            </a:br>
            <a:r>
              <a:rPr lang="nb-NO" sz="3200" kern="0" dirty="0">
                <a:solidFill>
                  <a:srgbClr val="C00000"/>
                </a:solidFill>
                <a:latin typeface="Arial" panose="020B0604020202020204" pitchFamily="34" charset="0"/>
              </a:rPr>
              <a:t>Fighting </a:t>
            </a:r>
            <a:r>
              <a:rPr lang="nb-NO" sz="3200" kern="0" dirty="0" err="1">
                <a:solidFill>
                  <a:srgbClr val="C00000"/>
                </a:solidFill>
                <a:latin typeface="Arial" panose="020B0604020202020204" pitchFamily="34" charset="0"/>
              </a:rPr>
              <a:t>pattern</a:t>
            </a:r>
            <a:r>
              <a:rPr lang="nb-NO" sz="3200" kern="0" dirty="0">
                <a:solidFill>
                  <a:srgbClr val="C00000"/>
                </a:solidFill>
                <a:latin typeface="Arial" panose="020B0604020202020204" pitchFamily="34" charset="0"/>
              </a:rPr>
              <a:t> and </a:t>
            </a:r>
            <a:r>
              <a:rPr lang="nb-NO" sz="3200" kern="0" dirty="0" err="1">
                <a:solidFill>
                  <a:srgbClr val="C00000"/>
                </a:solidFill>
                <a:latin typeface="Arial" panose="020B0604020202020204" pitchFamily="34" charset="0"/>
              </a:rPr>
              <a:t>coping</a:t>
            </a:r>
            <a:r>
              <a:rPr lang="nb-NO" sz="3200" kern="0" dirty="0">
                <a:solidFill>
                  <a:srgbClr val="C00000"/>
                </a:solidFill>
                <a:latin typeface="Arial" panose="020B0604020202020204" pitchFamily="34" charset="0"/>
              </a:rPr>
              <a:t> </a:t>
            </a:r>
            <a:r>
              <a:rPr lang="nb-NO" sz="3200" kern="0" dirty="0" err="1">
                <a:solidFill>
                  <a:srgbClr val="C00000"/>
                </a:solidFill>
                <a:latin typeface="Arial" panose="020B0604020202020204" pitchFamily="34" charset="0"/>
              </a:rPr>
              <a:t>with</a:t>
            </a:r>
            <a:r>
              <a:rPr lang="nb-NO" sz="3200" kern="0" dirty="0">
                <a:solidFill>
                  <a:srgbClr val="C00000"/>
                </a:solidFill>
                <a:latin typeface="Arial" panose="020B0604020202020204" pitchFamily="34" charset="0"/>
              </a:rPr>
              <a:t> it</a:t>
            </a:r>
          </a:p>
        </p:txBody>
      </p:sp>
      <p:pic>
        <p:nvPicPr>
          <p:cNvPr id="2" name="Bilde 1">
            <a:extLst>
              <a:ext uri="{FF2B5EF4-FFF2-40B4-BE49-F238E27FC236}">
                <a16:creationId xmlns:a16="http://schemas.microsoft.com/office/drawing/2014/main" id="{789A34E3-2D8C-9ACD-1F9B-6B0EF4E22521}"/>
              </a:ext>
            </a:extLst>
          </p:cNvPr>
          <p:cNvPicPr>
            <a:picLocks noChangeAspect="1"/>
          </p:cNvPicPr>
          <p:nvPr/>
        </p:nvPicPr>
        <p:blipFill rotWithShape="1">
          <a:blip r:embed="rId2"/>
          <a:srcRect l="28193" t="60736" r="20602" b="21860"/>
          <a:stretch/>
        </p:blipFill>
        <p:spPr>
          <a:xfrm>
            <a:off x="402432" y="4406697"/>
            <a:ext cx="8551266" cy="1576755"/>
          </a:xfrm>
          <a:prstGeom prst="rect">
            <a:avLst/>
          </a:prstGeom>
        </p:spPr>
      </p:pic>
      <p:pic>
        <p:nvPicPr>
          <p:cNvPr id="7" name="Bilde 6">
            <a:extLst>
              <a:ext uri="{FF2B5EF4-FFF2-40B4-BE49-F238E27FC236}">
                <a16:creationId xmlns:a16="http://schemas.microsoft.com/office/drawing/2014/main" id="{A7121EAC-9DC6-FCB5-157F-E56E0BDEFA79}"/>
              </a:ext>
            </a:extLst>
          </p:cNvPr>
          <p:cNvPicPr>
            <a:picLocks noChangeAspect="1"/>
          </p:cNvPicPr>
          <p:nvPr/>
        </p:nvPicPr>
        <p:blipFill>
          <a:blip r:embed="rId3"/>
          <a:stretch>
            <a:fillRect/>
          </a:stretch>
        </p:blipFill>
        <p:spPr>
          <a:xfrm>
            <a:off x="230266" y="86678"/>
            <a:ext cx="1102892" cy="1249628"/>
          </a:xfrm>
          <a:prstGeom prst="rect">
            <a:avLst/>
          </a:prstGeom>
        </p:spPr>
      </p:pic>
    </p:spTree>
    <p:extLst>
      <p:ext uri="{BB962C8B-B14F-4D97-AF65-F5344CB8AC3E}">
        <p14:creationId xmlns:p14="http://schemas.microsoft.com/office/powerpoint/2010/main" val="239784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9C2B9126-3470-3CD5-E953-4BCB85E08C7E}"/>
              </a:ext>
            </a:extLst>
          </p:cNvPr>
          <p:cNvPicPr>
            <a:picLocks noChangeAspect="1"/>
          </p:cNvPicPr>
          <p:nvPr/>
        </p:nvPicPr>
        <p:blipFill rotWithShape="1">
          <a:blip r:embed="rId2"/>
          <a:srcRect l="24458" t="29470" r="16627" b="50110"/>
          <a:stretch/>
        </p:blipFill>
        <p:spPr>
          <a:xfrm>
            <a:off x="253389" y="1182030"/>
            <a:ext cx="8658924" cy="1628078"/>
          </a:xfrm>
          <a:prstGeom prst="rect">
            <a:avLst/>
          </a:prstGeom>
        </p:spPr>
      </p:pic>
      <p:sp>
        <p:nvSpPr>
          <p:cNvPr id="4" name="TekstSylinder 3">
            <a:extLst>
              <a:ext uri="{FF2B5EF4-FFF2-40B4-BE49-F238E27FC236}">
                <a16:creationId xmlns:a16="http://schemas.microsoft.com/office/drawing/2014/main" id="{003A0649-A4B6-E4F2-3DF2-951A2175F35A}"/>
              </a:ext>
            </a:extLst>
          </p:cNvPr>
          <p:cNvSpPr txBox="1"/>
          <p:nvPr/>
        </p:nvSpPr>
        <p:spPr>
          <a:xfrm>
            <a:off x="0" y="162298"/>
            <a:ext cx="9144000" cy="584775"/>
          </a:xfrm>
          <a:prstGeom prst="rect">
            <a:avLst/>
          </a:prstGeom>
          <a:noFill/>
        </p:spPr>
        <p:txBody>
          <a:bodyPr wrap="square">
            <a:spAutoFit/>
          </a:bodyPr>
          <a:lstStyle/>
          <a:p>
            <a:pPr algn="ctr"/>
            <a:r>
              <a:rPr lang="nb-NO" sz="3200" kern="0" dirty="0">
                <a:solidFill>
                  <a:srgbClr val="C00000"/>
                </a:solidFill>
                <a:latin typeface="Arial" panose="020B0604020202020204" pitchFamily="34" charset="0"/>
              </a:rPr>
              <a:t>Fighting </a:t>
            </a:r>
            <a:r>
              <a:rPr lang="nb-NO" sz="3200" kern="0" dirty="0" err="1">
                <a:solidFill>
                  <a:srgbClr val="C00000"/>
                </a:solidFill>
                <a:latin typeface="Arial" panose="020B0604020202020204" pitchFamily="34" charset="0"/>
              </a:rPr>
              <a:t>pattern</a:t>
            </a:r>
            <a:r>
              <a:rPr lang="nb-NO" sz="3200" kern="0" dirty="0">
                <a:solidFill>
                  <a:srgbClr val="C00000"/>
                </a:solidFill>
                <a:latin typeface="Arial" panose="020B0604020202020204" pitchFamily="34" charset="0"/>
              </a:rPr>
              <a:t> and </a:t>
            </a:r>
            <a:r>
              <a:rPr lang="nb-NO" sz="3200" kern="0" dirty="0" err="1">
                <a:solidFill>
                  <a:srgbClr val="C00000"/>
                </a:solidFill>
                <a:latin typeface="Arial" panose="020B0604020202020204" pitchFamily="34" charset="0"/>
              </a:rPr>
              <a:t>coping</a:t>
            </a:r>
            <a:r>
              <a:rPr lang="nb-NO" sz="3200" kern="0" dirty="0">
                <a:solidFill>
                  <a:srgbClr val="C00000"/>
                </a:solidFill>
                <a:latin typeface="Arial" panose="020B0604020202020204" pitchFamily="34" charset="0"/>
              </a:rPr>
              <a:t> </a:t>
            </a:r>
            <a:r>
              <a:rPr lang="nb-NO" sz="3200" kern="0" dirty="0" err="1">
                <a:solidFill>
                  <a:srgbClr val="C00000"/>
                </a:solidFill>
                <a:latin typeface="Arial" panose="020B0604020202020204" pitchFamily="34" charset="0"/>
              </a:rPr>
              <a:t>with</a:t>
            </a:r>
            <a:r>
              <a:rPr lang="nb-NO" sz="3200" kern="0" dirty="0">
                <a:solidFill>
                  <a:srgbClr val="C00000"/>
                </a:solidFill>
                <a:latin typeface="Arial" panose="020B0604020202020204" pitchFamily="34" charset="0"/>
              </a:rPr>
              <a:t> it</a:t>
            </a:r>
          </a:p>
        </p:txBody>
      </p:sp>
      <p:pic>
        <p:nvPicPr>
          <p:cNvPr id="2" name="Bilde 1">
            <a:extLst>
              <a:ext uri="{FF2B5EF4-FFF2-40B4-BE49-F238E27FC236}">
                <a16:creationId xmlns:a16="http://schemas.microsoft.com/office/drawing/2014/main" id="{9B7A0787-2CFB-AAEA-FEC2-DE12C362984B}"/>
              </a:ext>
            </a:extLst>
          </p:cNvPr>
          <p:cNvPicPr>
            <a:picLocks noChangeAspect="1"/>
          </p:cNvPicPr>
          <p:nvPr/>
        </p:nvPicPr>
        <p:blipFill rotWithShape="1">
          <a:blip r:embed="rId2"/>
          <a:srcRect l="24458" t="49750" r="16627" b="22852"/>
          <a:stretch/>
        </p:blipFill>
        <p:spPr>
          <a:xfrm>
            <a:off x="253389" y="2798956"/>
            <a:ext cx="8658924" cy="2184523"/>
          </a:xfrm>
          <a:prstGeom prst="rect">
            <a:avLst/>
          </a:prstGeom>
        </p:spPr>
      </p:pic>
    </p:spTree>
    <p:extLst>
      <p:ext uri="{BB962C8B-B14F-4D97-AF65-F5344CB8AC3E}">
        <p14:creationId xmlns:p14="http://schemas.microsoft.com/office/powerpoint/2010/main" val="59562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6F5E965-BFBA-E11A-B3B5-698AB7CCF8BF}"/>
              </a:ext>
            </a:extLst>
          </p:cNvPr>
          <p:cNvPicPr>
            <a:picLocks noChangeAspect="1"/>
          </p:cNvPicPr>
          <p:nvPr/>
        </p:nvPicPr>
        <p:blipFill rotWithShape="1">
          <a:blip r:embed="rId2"/>
          <a:srcRect l="24578" t="35731" r="16144" b="43439"/>
          <a:stretch/>
        </p:blipFill>
        <p:spPr>
          <a:xfrm>
            <a:off x="404280" y="1286220"/>
            <a:ext cx="8536420" cy="1627310"/>
          </a:xfrm>
          <a:prstGeom prst="rect">
            <a:avLst/>
          </a:prstGeom>
        </p:spPr>
      </p:pic>
      <p:sp>
        <p:nvSpPr>
          <p:cNvPr id="4" name="TekstSylinder 3">
            <a:extLst>
              <a:ext uri="{FF2B5EF4-FFF2-40B4-BE49-F238E27FC236}">
                <a16:creationId xmlns:a16="http://schemas.microsoft.com/office/drawing/2014/main" id="{0ED18EE5-2672-D2F2-E7B0-8C09366C4CF9}"/>
              </a:ext>
            </a:extLst>
          </p:cNvPr>
          <p:cNvSpPr txBox="1"/>
          <p:nvPr/>
        </p:nvSpPr>
        <p:spPr>
          <a:xfrm>
            <a:off x="0" y="162298"/>
            <a:ext cx="9144000" cy="584775"/>
          </a:xfrm>
          <a:prstGeom prst="rect">
            <a:avLst/>
          </a:prstGeom>
          <a:noFill/>
        </p:spPr>
        <p:txBody>
          <a:bodyPr wrap="square">
            <a:spAutoFit/>
          </a:bodyPr>
          <a:lstStyle/>
          <a:p>
            <a:pPr algn="ctr"/>
            <a:r>
              <a:rPr lang="nb-NO" sz="3200" kern="0" dirty="0">
                <a:solidFill>
                  <a:srgbClr val="C00000"/>
                </a:solidFill>
                <a:latin typeface="Arial" panose="020B0604020202020204" pitchFamily="34" charset="0"/>
              </a:rPr>
              <a:t>Fighting </a:t>
            </a:r>
            <a:r>
              <a:rPr lang="nb-NO" sz="3200" kern="0" dirty="0" err="1">
                <a:solidFill>
                  <a:srgbClr val="C00000"/>
                </a:solidFill>
                <a:latin typeface="Arial" panose="020B0604020202020204" pitchFamily="34" charset="0"/>
              </a:rPr>
              <a:t>pattern</a:t>
            </a:r>
            <a:r>
              <a:rPr lang="nb-NO" sz="3200" kern="0" dirty="0">
                <a:solidFill>
                  <a:srgbClr val="C00000"/>
                </a:solidFill>
                <a:latin typeface="Arial" panose="020B0604020202020204" pitchFamily="34" charset="0"/>
              </a:rPr>
              <a:t> and </a:t>
            </a:r>
            <a:r>
              <a:rPr lang="nb-NO" sz="3200" kern="0" dirty="0" err="1">
                <a:solidFill>
                  <a:srgbClr val="C00000"/>
                </a:solidFill>
                <a:latin typeface="Arial" panose="020B0604020202020204" pitchFamily="34" charset="0"/>
              </a:rPr>
              <a:t>coping</a:t>
            </a:r>
            <a:r>
              <a:rPr lang="nb-NO" sz="3200" kern="0" dirty="0">
                <a:solidFill>
                  <a:srgbClr val="C00000"/>
                </a:solidFill>
                <a:latin typeface="Arial" panose="020B0604020202020204" pitchFamily="34" charset="0"/>
              </a:rPr>
              <a:t> </a:t>
            </a:r>
            <a:r>
              <a:rPr lang="nb-NO" sz="3200" kern="0" dirty="0" err="1">
                <a:solidFill>
                  <a:srgbClr val="C00000"/>
                </a:solidFill>
                <a:latin typeface="Arial" panose="020B0604020202020204" pitchFamily="34" charset="0"/>
              </a:rPr>
              <a:t>with</a:t>
            </a:r>
            <a:r>
              <a:rPr lang="nb-NO" sz="3200" kern="0" dirty="0">
                <a:solidFill>
                  <a:srgbClr val="C00000"/>
                </a:solidFill>
                <a:latin typeface="Arial" panose="020B0604020202020204" pitchFamily="34" charset="0"/>
              </a:rPr>
              <a:t> it</a:t>
            </a:r>
          </a:p>
        </p:txBody>
      </p:sp>
      <p:pic>
        <p:nvPicPr>
          <p:cNvPr id="2" name="Bilde 1">
            <a:extLst>
              <a:ext uri="{FF2B5EF4-FFF2-40B4-BE49-F238E27FC236}">
                <a16:creationId xmlns:a16="http://schemas.microsoft.com/office/drawing/2014/main" id="{0657BF44-2C81-23A8-2A58-ADA535C855EC}"/>
              </a:ext>
            </a:extLst>
          </p:cNvPr>
          <p:cNvPicPr>
            <a:picLocks noChangeAspect="1"/>
          </p:cNvPicPr>
          <p:nvPr/>
        </p:nvPicPr>
        <p:blipFill rotWithShape="1">
          <a:blip r:embed="rId2"/>
          <a:srcRect l="24558" t="56521" r="14940" b="10966"/>
          <a:stretch/>
        </p:blipFill>
        <p:spPr>
          <a:xfrm>
            <a:off x="404280" y="2913530"/>
            <a:ext cx="8712825" cy="2540014"/>
          </a:xfrm>
          <a:prstGeom prst="rect">
            <a:avLst/>
          </a:prstGeom>
        </p:spPr>
      </p:pic>
    </p:spTree>
    <p:extLst>
      <p:ext uri="{BB962C8B-B14F-4D97-AF65-F5344CB8AC3E}">
        <p14:creationId xmlns:p14="http://schemas.microsoft.com/office/powerpoint/2010/main" val="77660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37F1C9F3-5612-1BCD-2699-E8FB14F3D3B9}"/>
              </a:ext>
            </a:extLst>
          </p:cNvPr>
          <p:cNvPicPr>
            <a:picLocks noChangeAspect="1"/>
          </p:cNvPicPr>
          <p:nvPr/>
        </p:nvPicPr>
        <p:blipFill rotWithShape="1">
          <a:blip r:embed="rId2"/>
          <a:srcRect l="25539" t="46922" r="19033" b="32823"/>
          <a:stretch/>
        </p:blipFill>
        <p:spPr>
          <a:xfrm>
            <a:off x="561861" y="2874604"/>
            <a:ext cx="8147682" cy="1615182"/>
          </a:xfrm>
          <a:prstGeom prst="rect">
            <a:avLst/>
          </a:prstGeom>
        </p:spPr>
      </p:pic>
      <p:sp>
        <p:nvSpPr>
          <p:cNvPr id="2" name="TekstSylinder 1">
            <a:extLst>
              <a:ext uri="{FF2B5EF4-FFF2-40B4-BE49-F238E27FC236}">
                <a16:creationId xmlns:a16="http://schemas.microsoft.com/office/drawing/2014/main" id="{FF69DB98-893E-19BE-9CD2-9599B4F4C823}"/>
              </a:ext>
            </a:extLst>
          </p:cNvPr>
          <p:cNvSpPr txBox="1"/>
          <p:nvPr/>
        </p:nvSpPr>
        <p:spPr>
          <a:xfrm>
            <a:off x="638978" y="-94180"/>
            <a:ext cx="8615189" cy="1077218"/>
          </a:xfrm>
          <a:prstGeom prst="rect">
            <a:avLst/>
          </a:prstGeom>
          <a:noFill/>
        </p:spPr>
        <p:txBody>
          <a:bodyPr wrap="square">
            <a:spAutoFit/>
          </a:bodyPr>
          <a:lstStyle/>
          <a:p>
            <a:pPr algn="ctr"/>
            <a:r>
              <a:rPr lang="nb-NO" sz="2800" kern="0" dirty="0">
                <a:solidFill>
                  <a:srgbClr val="C00000"/>
                </a:solidFill>
                <a:latin typeface="Arial" panose="020B0604020202020204" pitchFamily="34" charset="0"/>
              </a:rPr>
              <a:t>Submissive</a:t>
            </a:r>
            <a:r>
              <a:rPr lang="nb-NO" sz="3200" kern="0" dirty="0">
                <a:solidFill>
                  <a:srgbClr val="C00000"/>
                </a:solidFill>
                <a:latin typeface="Arial" panose="020B0604020202020204" pitchFamily="34" charset="0"/>
              </a:rPr>
              <a:t>:</a:t>
            </a:r>
            <a:br>
              <a:rPr lang="nb-NO" sz="3200" kern="0" dirty="0">
                <a:solidFill>
                  <a:srgbClr val="C00000"/>
                </a:solidFill>
                <a:latin typeface="Arial" panose="020B0604020202020204" pitchFamily="34" charset="0"/>
              </a:rPr>
            </a:br>
            <a:r>
              <a:rPr lang="nb-NO" sz="3200" kern="0" dirty="0">
                <a:solidFill>
                  <a:srgbClr val="C00000"/>
                </a:solidFill>
                <a:latin typeface="Arial" panose="020B0604020202020204" pitchFamily="34" charset="0"/>
              </a:rPr>
              <a:t>Submissive </a:t>
            </a:r>
            <a:r>
              <a:rPr lang="nb-NO" sz="3200" kern="0" dirty="0" err="1">
                <a:solidFill>
                  <a:srgbClr val="C00000"/>
                </a:solidFill>
                <a:latin typeface="Arial" panose="020B0604020202020204" pitchFamily="34" charset="0"/>
              </a:rPr>
              <a:t>pattern</a:t>
            </a:r>
            <a:r>
              <a:rPr lang="nb-NO" sz="3200" kern="0" dirty="0">
                <a:solidFill>
                  <a:srgbClr val="C00000"/>
                </a:solidFill>
                <a:latin typeface="Arial" panose="020B0604020202020204" pitchFamily="34" charset="0"/>
              </a:rPr>
              <a:t> and </a:t>
            </a:r>
            <a:r>
              <a:rPr lang="nb-NO" sz="3200" kern="0" dirty="0" err="1">
                <a:solidFill>
                  <a:srgbClr val="C00000"/>
                </a:solidFill>
                <a:latin typeface="Arial" panose="020B0604020202020204" pitchFamily="34" charset="0"/>
              </a:rPr>
              <a:t>coping</a:t>
            </a:r>
            <a:r>
              <a:rPr lang="nb-NO" sz="3200" kern="0" dirty="0">
                <a:solidFill>
                  <a:srgbClr val="C00000"/>
                </a:solidFill>
                <a:latin typeface="Arial" panose="020B0604020202020204" pitchFamily="34" charset="0"/>
              </a:rPr>
              <a:t> </a:t>
            </a:r>
            <a:r>
              <a:rPr lang="nb-NO" sz="3200" kern="0" dirty="0" err="1">
                <a:solidFill>
                  <a:srgbClr val="C00000"/>
                </a:solidFill>
                <a:latin typeface="Arial" panose="020B0604020202020204" pitchFamily="34" charset="0"/>
              </a:rPr>
              <a:t>with</a:t>
            </a:r>
            <a:r>
              <a:rPr lang="nb-NO" sz="3200" kern="0" dirty="0">
                <a:solidFill>
                  <a:srgbClr val="C00000"/>
                </a:solidFill>
                <a:latin typeface="Arial" panose="020B0604020202020204" pitchFamily="34" charset="0"/>
              </a:rPr>
              <a:t> it</a:t>
            </a:r>
          </a:p>
        </p:txBody>
      </p:sp>
      <p:pic>
        <p:nvPicPr>
          <p:cNvPr id="4" name="Bilde 3">
            <a:extLst>
              <a:ext uri="{FF2B5EF4-FFF2-40B4-BE49-F238E27FC236}">
                <a16:creationId xmlns:a16="http://schemas.microsoft.com/office/drawing/2014/main" id="{69944F28-5840-A4C4-EDAF-86F2DD5732E0}"/>
              </a:ext>
            </a:extLst>
          </p:cNvPr>
          <p:cNvPicPr>
            <a:picLocks noChangeAspect="1"/>
          </p:cNvPicPr>
          <p:nvPr/>
        </p:nvPicPr>
        <p:blipFill rotWithShape="1">
          <a:blip r:embed="rId2"/>
          <a:srcRect l="25542" t="22850" r="19639" b="52829"/>
          <a:stretch/>
        </p:blipFill>
        <p:spPr>
          <a:xfrm>
            <a:off x="561860" y="956157"/>
            <a:ext cx="8058033" cy="1939444"/>
          </a:xfrm>
          <a:prstGeom prst="rect">
            <a:avLst/>
          </a:prstGeom>
        </p:spPr>
      </p:pic>
      <p:pic>
        <p:nvPicPr>
          <p:cNvPr id="3" name="Bilde 2">
            <a:extLst>
              <a:ext uri="{FF2B5EF4-FFF2-40B4-BE49-F238E27FC236}">
                <a16:creationId xmlns:a16="http://schemas.microsoft.com/office/drawing/2014/main" id="{47475469-B2C4-F95E-7405-0A30E647F9AC}"/>
              </a:ext>
            </a:extLst>
          </p:cNvPr>
          <p:cNvPicPr>
            <a:picLocks noChangeAspect="1"/>
          </p:cNvPicPr>
          <p:nvPr/>
        </p:nvPicPr>
        <p:blipFill rotWithShape="1">
          <a:blip r:embed="rId2"/>
          <a:srcRect l="25542" t="66375" r="19639" b="5639"/>
          <a:stretch/>
        </p:blipFill>
        <p:spPr>
          <a:xfrm>
            <a:off x="561860" y="4427034"/>
            <a:ext cx="8058033" cy="2231729"/>
          </a:xfrm>
          <a:prstGeom prst="rect">
            <a:avLst/>
          </a:prstGeom>
        </p:spPr>
      </p:pic>
      <p:pic>
        <p:nvPicPr>
          <p:cNvPr id="7" name="Bilde 6">
            <a:extLst>
              <a:ext uri="{FF2B5EF4-FFF2-40B4-BE49-F238E27FC236}">
                <a16:creationId xmlns:a16="http://schemas.microsoft.com/office/drawing/2014/main" id="{A4A834FD-24FC-DCAB-3283-A34F1B45FF05}"/>
              </a:ext>
            </a:extLst>
          </p:cNvPr>
          <p:cNvPicPr>
            <a:picLocks noChangeAspect="1"/>
          </p:cNvPicPr>
          <p:nvPr/>
        </p:nvPicPr>
        <p:blipFill>
          <a:blip r:embed="rId3"/>
          <a:stretch>
            <a:fillRect/>
          </a:stretch>
        </p:blipFill>
        <p:spPr>
          <a:xfrm>
            <a:off x="290928" y="1"/>
            <a:ext cx="1213204" cy="1081838"/>
          </a:xfrm>
          <a:prstGeom prst="rect">
            <a:avLst/>
          </a:prstGeom>
        </p:spPr>
      </p:pic>
    </p:spTree>
    <p:extLst>
      <p:ext uri="{BB962C8B-B14F-4D97-AF65-F5344CB8AC3E}">
        <p14:creationId xmlns:p14="http://schemas.microsoft.com/office/powerpoint/2010/main" val="116798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A32BEFFA-9A35-4DF7-A214-5FF3C7E1B1CF}"/>
              </a:ext>
            </a:extLst>
          </p:cNvPr>
          <p:cNvSpPr txBox="1"/>
          <p:nvPr/>
        </p:nvSpPr>
        <p:spPr>
          <a:xfrm>
            <a:off x="0" y="162298"/>
            <a:ext cx="9144000" cy="584775"/>
          </a:xfrm>
          <a:prstGeom prst="rect">
            <a:avLst/>
          </a:prstGeom>
          <a:noFill/>
        </p:spPr>
        <p:txBody>
          <a:bodyPr wrap="square">
            <a:spAutoFit/>
          </a:bodyPr>
          <a:lstStyle/>
          <a:p>
            <a:pPr algn="ctr"/>
            <a:r>
              <a:rPr lang="nb-NO" sz="3200" kern="0" dirty="0">
                <a:solidFill>
                  <a:srgbClr val="C00000"/>
                </a:solidFill>
                <a:latin typeface="Arial" panose="020B0604020202020204" pitchFamily="34" charset="0"/>
              </a:rPr>
              <a:t>Submissive </a:t>
            </a:r>
            <a:r>
              <a:rPr lang="nb-NO" sz="3200" kern="0" dirty="0" err="1">
                <a:solidFill>
                  <a:srgbClr val="C00000"/>
                </a:solidFill>
                <a:latin typeface="Arial" panose="020B0604020202020204" pitchFamily="34" charset="0"/>
              </a:rPr>
              <a:t>pattern</a:t>
            </a:r>
            <a:r>
              <a:rPr lang="nb-NO" sz="3200" kern="0" dirty="0">
                <a:solidFill>
                  <a:srgbClr val="C00000"/>
                </a:solidFill>
                <a:latin typeface="Arial" panose="020B0604020202020204" pitchFamily="34" charset="0"/>
              </a:rPr>
              <a:t> and </a:t>
            </a:r>
            <a:r>
              <a:rPr lang="nb-NO" sz="3200" kern="0" dirty="0" err="1">
                <a:solidFill>
                  <a:srgbClr val="C00000"/>
                </a:solidFill>
                <a:latin typeface="Arial" panose="020B0604020202020204" pitchFamily="34" charset="0"/>
              </a:rPr>
              <a:t>coping</a:t>
            </a:r>
            <a:r>
              <a:rPr lang="nb-NO" sz="3200" kern="0" dirty="0">
                <a:solidFill>
                  <a:srgbClr val="C00000"/>
                </a:solidFill>
                <a:latin typeface="Arial" panose="020B0604020202020204" pitchFamily="34" charset="0"/>
              </a:rPr>
              <a:t> </a:t>
            </a:r>
            <a:r>
              <a:rPr lang="nb-NO" sz="3200" kern="0" dirty="0" err="1">
                <a:solidFill>
                  <a:srgbClr val="C00000"/>
                </a:solidFill>
                <a:latin typeface="Arial" panose="020B0604020202020204" pitchFamily="34" charset="0"/>
              </a:rPr>
              <a:t>with</a:t>
            </a:r>
            <a:r>
              <a:rPr lang="nb-NO" sz="3200" kern="0" dirty="0">
                <a:solidFill>
                  <a:srgbClr val="C00000"/>
                </a:solidFill>
                <a:latin typeface="Arial" panose="020B0604020202020204" pitchFamily="34" charset="0"/>
              </a:rPr>
              <a:t> it</a:t>
            </a:r>
          </a:p>
        </p:txBody>
      </p:sp>
      <p:pic>
        <p:nvPicPr>
          <p:cNvPr id="4" name="Bilde 3">
            <a:extLst>
              <a:ext uri="{FF2B5EF4-FFF2-40B4-BE49-F238E27FC236}">
                <a16:creationId xmlns:a16="http://schemas.microsoft.com/office/drawing/2014/main" id="{645F1405-2559-FAFD-A534-8B1E65B0DF03}"/>
              </a:ext>
            </a:extLst>
          </p:cNvPr>
          <p:cNvPicPr>
            <a:picLocks noChangeAspect="1"/>
          </p:cNvPicPr>
          <p:nvPr/>
        </p:nvPicPr>
        <p:blipFill rotWithShape="1">
          <a:blip r:embed="rId2"/>
          <a:srcRect l="25422" t="20629" r="19638" b="40096"/>
          <a:stretch/>
        </p:blipFill>
        <p:spPr>
          <a:xfrm>
            <a:off x="238701" y="1324779"/>
            <a:ext cx="8486658" cy="3291288"/>
          </a:xfrm>
          <a:prstGeom prst="rect">
            <a:avLst/>
          </a:prstGeom>
        </p:spPr>
      </p:pic>
    </p:spTree>
    <p:extLst>
      <p:ext uri="{BB962C8B-B14F-4D97-AF65-F5344CB8AC3E}">
        <p14:creationId xmlns:p14="http://schemas.microsoft.com/office/powerpoint/2010/main" val="1198353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4AF47AC0-566D-4BC8-ACB7-1FCA1C6A76A7}"/>
              </a:ext>
            </a:extLst>
          </p:cNvPr>
          <p:cNvSpPr txBox="1"/>
          <p:nvPr/>
        </p:nvSpPr>
        <p:spPr>
          <a:xfrm>
            <a:off x="657831" y="1001072"/>
            <a:ext cx="7288509" cy="3093154"/>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b="1" dirty="0">
                <a:solidFill>
                  <a:srgbClr val="FF0000"/>
                </a:solidFill>
              </a:rPr>
              <a:t>Existentially insecure – Mental variant </a:t>
            </a:r>
            <a:br>
              <a:rPr lang="en-US" dirty="0"/>
            </a:br>
            <a:r>
              <a:rPr lang="en-US" dirty="0"/>
              <a:t>Seeks freedom from responsibility, instead of taking responsibility for one's own life and for the community.</a:t>
            </a:r>
            <a:br>
              <a:rPr lang="en-US" dirty="0"/>
            </a:br>
            <a:r>
              <a:rPr lang="en-US" dirty="0">
                <a:sym typeface="Wingdings" panose="05000000000000000000" pitchFamily="2" charset="2"/>
              </a:rPr>
              <a:t> F</a:t>
            </a:r>
            <a:r>
              <a:rPr lang="en-US" dirty="0"/>
              <a:t>light pattern</a:t>
            </a:r>
          </a:p>
          <a:p>
            <a:pPr marL="342900" indent="-342900">
              <a:spcBef>
                <a:spcPts val="600"/>
              </a:spcBef>
              <a:buFont typeface="Arial" panose="020B0604020202020204" pitchFamily="34" charset="0"/>
              <a:buChar char="•"/>
            </a:pPr>
            <a:r>
              <a:rPr lang="en-US" b="1" dirty="0">
                <a:solidFill>
                  <a:srgbClr val="FF0000"/>
                </a:solidFill>
              </a:rPr>
              <a:t>Existentially insecure – Emotional variant </a:t>
            </a:r>
            <a:br>
              <a:rPr lang="en-US" b="1" dirty="0"/>
            </a:br>
            <a:r>
              <a:rPr lang="en-US" dirty="0"/>
              <a:t>Excessive need for attention, instead of being loved for who one is.</a:t>
            </a:r>
            <a:br>
              <a:rPr lang="en-US" dirty="0"/>
            </a:br>
            <a:r>
              <a:rPr lang="en-US" dirty="0">
                <a:sym typeface="Wingdings" panose="05000000000000000000" pitchFamily="2" charset="2"/>
              </a:rPr>
              <a:t> </a:t>
            </a:r>
            <a:r>
              <a:rPr lang="en-US" dirty="0"/>
              <a:t>Hysteria pattern</a:t>
            </a:r>
          </a:p>
          <a:p>
            <a:pPr marL="342900" indent="-342900">
              <a:spcBef>
                <a:spcPts val="600"/>
              </a:spcBef>
              <a:buFont typeface="Arial" panose="020B0604020202020204" pitchFamily="34" charset="0"/>
              <a:buChar char="•"/>
            </a:pPr>
            <a:r>
              <a:rPr lang="en-US" b="1" dirty="0">
                <a:solidFill>
                  <a:srgbClr val="FF0000"/>
                </a:solidFill>
              </a:rPr>
              <a:t>Malnourished </a:t>
            </a:r>
            <a:br>
              <a:rPr lang="en-US" dirty="0"/>
            </a:br>
            <a:r>
              <a:rPr lang="en-US" dirty="0"/>
              <a:t>Seeks mental contact, instead of emotional contact and physical contact.</a:t>
            </a:r>
            <a:br>
              <a:rPr lang="en-US" dirty="0"/>
            </a:br>
            <a:r>
              <a:rPr lang="en-US" dirty="0">
                <a:sym typeface="Wingdings" panose="05000000000000000000" pitchFamily="2" charset="2"/>
              </a:rPr>
              <a:t> </a:t>
            </a:r>
            <a:r>
              <a:rPr lang="nb-NO" dirty="0" err="1"/>
              <a:t>Pattern</a:t>
            </a:r>
            <a:r>
              <a:rPr lang="nb-NO" dirty="0"/>
              <a:t> </a:t>
            </a:r>
            <a:r>
              <a:rPr lang="nb-NO" dirty="0" err="1"/>
              <a:t>of</a:t>
            </a:r>
            <a:r>
              <a:rPr lang="nb-NO" dirty="0"/>
              <a:t> </a:t>
            </a:r>
            <a:r>
              <a:rPr lang="nb-NO" dirty="0" err="1"/>
              <a:t>being</a:t>
            </a:r>
            <a:r>
              <a:rPr lang="nb-NO" dirty="0"/>
              <a:t> </a:t>
            </a:r>
            <a:r>
              <a:rPr lang="nb-NO" dirty="0" err="1"/>
              <a:t>unrealistic</a:t>
            </a:r>
            <a:r>
              <a:rPr lang="nb-NO" dirty="0"/>
              <a:t> </a:t>
            </a:r>
          </a:p>
        </p:txBody>
      </p:sp>
      <p:sp>
        <p:nvSpPr>
          <p:cNvPr id="8" name="TekstSylinder 7">
            <a:extLst>
              <a:ext uri="{FF2B5EF4-FFF2-40B4-BE49-F238E27FC236}">
                <a16:creationId xmlns:a16="http://schemas.microsoft.com/office/drawing/2014/main" id="{AAB43B21-867A-8262-E23B-F3376CA3DC74}"/>
              </a:ext>
            </a:extLst>
          </p:cNvPr>
          <p:cNvSpPr txBox="1"/>
          <p:nvPr/>
        </p:nvSpPr>
        <p:spPr>
          <a:xfrm>
            <a:off x="1456496" y="0"/>
            <a:ext cx="5594300" cy="954107"/>
          </a:xfrm>
          <a:prstGeom prst="rect">
            <a:avLst/>
          </a:prstGeom>
          <a:noFill/>
        </p:spPr>
        <p:txBody>
          <a:bodyPr wrap="square">
            <a:spAutoFit/>
          </a:bodyPr>
          <a:lstStyle/>
          <a:p>
            <a:pPr algn="ctr"/>
            <a:r>
              <a:rPr lang="nb-NO" sz="2800" kern="0" dirty="0" err="1">
                <a:solidFill>
                  <a:srgbClr val="C00000"/>
                </a:solidFill>
                <a:latin typeface="Arial" panose="020B0604020202020204" pitchFamily="34" charset="0"/>
              </a:rPr>
              <a:t>Each</a:t>
            </a:r>
            <a:r>
              <a:rPr lang="nb-NO" sz="2800" kern="0" dirty="0">
                <a:solidFill>
                  <a:srgbClr val="C00000"/>
                </a:solidFill>
                <a:latin typeface="Arial" panose="020B0604020202020204" pitchFamily="34" charset="0"/>
              </a:rPr>
              <a:t> </a:t>
            </a:r>
            <a:r>
              <a:rPr lang="nb-NO" sz="2800" kern="0" dirty="0" err="1">
                <a:solidFill>
                  <a:srgbClr val="C00000"/>
                </a:solidFill>
                <a:latin typeface="Arial" panose="020B0604020202020204" pitchFamily="34" charset="0"/>
              </a:rPr>
              <a:t>of</a:t>
            </a:r>
            <a:r>
              <a:rPr lang="nb-NO" sz="2800" kern="0" dirty="0">
                <a:solidFill>
                  <a:srgbClr val="C00000"/>
                </a:solidFill>
                <a:latin typeface="Arial" panose="020B0604020202020204" pitchFamily="34" charset="0"/>
              </a:rPr>
              <a:t> </a:t>
            </a:r>
            <a:r>
              <a:rPr lang="nb-NO" sz="2800" kern="0" dirty="0" err="1">
                <a:solidFill>
                  <a:srgbClr val="C00000"/>
                </a:solidFill>
                <a:latin typeface="Arial" panose="020B0604020202020204" pitchFamily="34" charset="0"/>
              </a:rPr>
              <a:t>the</a:t>
            </a:r>
            <a:r>
              <a:rPr lang="nb-NO" sz="2800" kern="0" dirty="0">
                <a:solidFill>
                  <a:srgbClr val="C00000"/>
                </a:solidFill>
                <a:latin typeface="Arial" panose="020B0604020202020204" pitchFamily="34" charset="0"/>
              </a:rPr>
              <a:t> ego </a:t>
            </a:r>
            <a:r>
              <a:rPr lang="nb-NO" sz="2800" kern="0" dirty="0" err="1">
                <a:solidFill>
                  <a:srgbClr val="C00000"/>
                </a:solidFill>
                <a:latin typeface="Arial" panose="020B0604020202020204" pitchFamily="34" charset="0"/>
              </a:rPr>
              <a:t>patterns</a:t>
            </a:r>
            <a:r>
              <a:rPr lang="nb-NO" sz="2800" kern="0" dirty="0">
                <a:solidFill>
                  <a:srgbClr val="C00000"/>
                </a:solidFill>
                <a:latin typeface="Arial" panose="020B0604020202020204" pitchFamily="34" charset="0"/>
              </a:rPr>
              <a:t> have </a:t>
            </a:r>
            <a:r>
              <a:rPr lang="nb-NO" sz="2800" kern="0" dirty="0" err="1">
                <a:solidFill>
                  <a:srgbClr val="C00000"/>
                </a:solidFill>
                <a:latin typeface="Arial" panose="020B0604020202020204" pitchFamily="34" charset="0"/>
              </a:rPr>
              <a:t>their</a:t>
            </a:r>
            <a:r>
              <a:rPr lang="nb-NO" sz="2800" kern="0" dirty="0">
                <a:solidFill>
                  <a:srgbClr val="C00000"/>
                </a:solidFill>
                <a:latin typeface="Arial" panose="020B0604020202020204" pitchFamily="34" charset="0"/>
              </a:rPr>
              <a:t> </a:t>
            </a:r>
            <a:r>
              <a:rPr lang="nb-NO" sz="2800" kern="0" dirty="0" err="1">
                <a:solidFill>
                  <a:srgbClr val="C00000"/>
                </a:solidFill>
                <a:latin typeface="Arial" panose="020B0604020202020204" pitchFamily="34" charset="0"/>
              </a:rPr>
              <a:t>personality</a:t>
            </a:r>
            <a:r>
              <a:rPr lang="nb-NO" sz="2800" kern="0" dirty="0">
                <a:solidFill>
                  <a:srgbClr val="C00000"/>
                </a:solidFill>
                <a:latin typeface="Arial" panose="020B0604020202020204" pitchFamily="34" charset="0"/>
              </a:rPr>
              <a:t> </a:t>
            </a:r>
            <a:r>
              <a:rPr lang="nb-NO" sz="2800" kern="0" dirty="0" err="1">
                <a:solidFill>
                  <a:srgbClr val="C00000"/>
                </a:solidFill>
                <a:latin typeface="Arial" panose="020B0604020202020204" pitchFamily="34" charset="0"/>
              </a:rPr>
              <a:t>challenges</a:t>
            </a:r>
            <a:endParaRPr lang="nb-NO" sz="2800" kern="0" dirty="0">
              <a:solidFill>
                <a:srgbClr val="C00000"/>
              </a:solidFill>
              <a:latin typeface="Arial" panose="020B0604020202020204" pitchFamily="34" charset="0"/>
            </a:endParaRPr>
          </a:p>
        </p:txBody>
      </p:sp>
      <p:sp>
        <p:nvSpPr>
          <p:cNvPr id="4" name="TekstSylinder 3">
            <a:extLst>
              <a:ext uri="{FF2B5EF4-FFF2-40B4-BE49-F238E27FC236}">
                <a16:creationId xmlns:a16="http://schemas.microsoft.com/office/drawing/2014/main" id="{39ACACFC-FF6A-5AF2-5CDD-4FF36E107864}"/>
              </a:ext>
            </a:extLst>
          </p:cNvPr>
          <p:cNvSpPr txBox="1"/>
          <p:nvPr/>
        </p:nvSpPr>
        <p:spPr>
          <a:xfrm>
            <a:off x="657831" y="4090155"/>
            <a:ext cx="8405869" cy="2816156"/>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b="1" dirty="0">
                <a:solidFill>
                  <a:srgbClr val="FF0000"/>
                </a:solidFill>
              </a:rPr>
              <a:t>Strong-willed </a:t>
            </a:r>
            <a:br>
              <a:rPr lang="en-US" dirty="0"/>
            </a:br>
            <a:r>
              <a:rPr lang="en-US" dirty="0"/>
              <a:t>Pushing one's own will through, instead of mutual listening, caring and cooperation.</a:t>
            </a:r>
            <a:br>
              <a:rPr lang="en-US" dirty="0"/>
            </a:br>
            <a:r>
              <a:rPr lang="en-US" dirty="0">
                <a:sym typeface="Wingdings" panose="05000000000000000000" pitchFamily="2" charset="2"/>
              </a:rPr>
              <a:t> </a:t>
            </a:r>
            <a:r>
              <a:rPr lang="en-US" dirty="0"/>
              <a:t>Fighting pattern</a:t>
            </a:r>
          </a:p>
          <a:p>
            <a:pPr marL="342900" indent="-342900">
              <a:spcBef>
                <a:spcPts val="600"/>
              </a:spcBef>
              <a:buFont typeface="Arial" panose="020B0604020202020204" pitchFamily="34" charset="0"/>
              <a:buChar char="•"/>
            </a:pPr>
            <a:r>
              <a:rPr lang="en-US" b="1" dirty="0">
                <a:solidFill>
                  <a:srgbClr val="FF0000"/>
                </a:solidFill>
              </a:rPr>
              <a:t>Submissive </a:t>
            </a:r>
            <a:br>
              <a:rPr lang="en-US" dirty="0"/>
            </a:br>
            <a:r>
              <a:rPr lang="en-US" dirty="0"/>
              <a:t>Seeking to have a nice and cozy time, even if one's own needs are not met.</a:t>
            </a:r>
            <a:br>
              <a:rPr lang="en-US" dirty="0"/>
            </a:br>
            <a:r>
              <a:rPr lang="en-US" dirty="0">
                <a:sym typeface="Wingdings" panose="05000000000000000000" pitchFamily="2" charset="2"/>
              </a:rPr>
              <a:t> </a:t>
            </a:r>
            <a:r>
              <a:rPr lang="en-US" dirty="0"/>
              <a:t>Yielding pattern/Submissive pattern</a:t>
            </a:r>
          </a:p>
          <a:p>
            <a:pPr marL="342900" indent="-342900">
              <a:spcBef>
                <a:spcPts val="600"/>
              </a:spcBef>
              <a:buFont typeface="Arial" panose="020B0604020202020204" pitchFamily="34" charset="0"/>
              <a:buChar char="•"/>
            </a:pPr>
            <a:r>
              <a:rPr lang="en-US" b="1" dirty="0">
                <a:solidFill>
                  <a:srgbClr val="FF0000"/>
                </a:solidFill>
              </a:rPr>
              <a:t>Over-achieving </a:t>
            </a:r>
            <a:br>
              <a:rPr lang="en-US" dirty="0"/>
            </a:br>
            <a:r>
              <a:rPr lang="en-US" dirty="0"/>
              <a:t>Over-responsibility for plans and matters, at the expense of the emotional.</a:t>
            </a:r>
            <a:br>
              <a:rPr lang="en-US" dirty="0"/>
            </a:br>
            <a:r>
              <a:rPr lang="en-US" dirty="0">
                <a:sym typeface="Wingdings" panose="05000000000000000000" pitchFamily="2" charset="2"/>
              </a:rPr>
              <a:t> </a:t>
            </a:r>
            <a:r>
              <a:rPr lang="en-US" dirty="0"/>
              <a:t>Over-overachievement pattern</a:t>
            </a:r>
            <a:endParaRPr lang="nb-NO" dirty="0"/>
          </a:p>
        </p:txBody>
      </p:sp>
    </p:spTree>
    <p:extLst>
      <p:ext uri="{BB962C8B-B14F-4D97-AF65-F5344CB8AC3E}">
        <p14:creationId xmlns:p14="http://schemas.microsoft.com/office/powerpoint/2010/main" val="4211273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A32BEFFA-9A35-4DF7-A214-5FF3C7E1B1CF}"/>
              </a:ext>
            </a:extLst>
          </p:cNvPr>
          <p:cNvSpPr txBox="1"/>
          <p:nvPr/>
        </p:nvSpPr>
        <p:spPr>
          <a:xfrm>
            <a:off x="0" y="162298"/>
            <a:ext cx="9144000" cy="584775"/>
          </a:xfrm>
          <a:prstGeom prst="rect">
            <a:avLst/>
          </a:prstGeom>
          <a:noFill/>
        </p:spPr>
        <p:txBody>
          <a:bodyPr wrap="square">
            <a:spAutoFit/>
          </a:bodyPr>
          <a:lstStyle/>
          <a:p>
            <a:pPr algn="ctr"/>
            <a:r>
              <a:rPr lang="nb-NO" sz="3200" kern="0" dirty="0">
                <a:solidFill>
                  <a:srgbClr val="C00000"/>
                </a:solidFill>
                <a:latin typeface="Arial" panose="020B0604020202020204" pitchFamily="34" charset="0"/>
              </a:rPr>
              <a:t>Submissive </a:t>
            </a:r>
            <a:r>
              <a:rPr lang="nb-NO" sz="3200" kern="0" dirty="0" err="1">
                <a:solidFill>
                  <a:srgbClr val="C00000"/>
                </a:solidFill>
                <a:latin typeface="Arial" panose="020B0604020202020204" pitchFamily="34" charset="0"/>
              </a:rPr>
              <a:t>pattern</a:t>
            </a:r>
            <a:r>
              <a:rPr lang="nb-NO" sz="3200" kern="0" dirty="0">
                <a:solidFill>
                  <a:srgbClr val="C00000"/>
                </a:solidFill>
                <a:latin typeface="Arial" panose="020B0604020202020204" pitchFamily="34" charset="0"/>
              </a:rPr>
              <a:t> and </a:t>
            </a:r>
            <a:r>
              <a:rPr lang="nb-NO" sz="3200" kern="0" dirty="0" err="1">
                <a:solidFill>
                  <a:srgbClr val="C00000"/>
                </a:solidFill>
                <a:latin typeface="Arial" panose="020B0604020202020204" pitchFamily="34" charset="0"/>
              </a:rPr>
              <a:t>coping</a:t>
            </a:r>
            <a:r>
              <a:rPr lang="nb-NO" sz="3200" kern="0" dirty="0">
                <a:solidFill>
                  <a:srgbClr val="C00000"/>
                </a:solidFill>
                <a:latin typeface="Arial" panose="020B0604020202020204" pitchFamily="34" charset="0"/>
              </a:rPr>
              <a:t> </a:t>
            </a:r>
            <a:r>
              <a:rPr lang="nb-NO" sz="3200" kern="0" dirty="0" err="1">
                <a:solidFill>
                  <a:srgbClr val="C00000"/>
                </a:solidFill>
                <a:latin typeface="Arial" panose="020B0604020202020204" pitchFamily="34" charset="0"/>
              </a:rPr>
              <a:t>with</a:t>
            </a:r>
            <a:r>
              <a:rPr lang="nb-NO" sz="3200" kern="0" dirty="0">
                <a:solidFill>
                  <a:srgbClr val="C00000"/>
                </a:solidFill>
                <a:latin typeface="Arial" panose="020B0604020202020204" pitchFamily="34" charset="0"/>
              </a:rPr>
              <a:t> it</a:t>
            </a:r>
          </a:p>
        </p:txBody>
      </p:sp>
      <p:pic>
        <p:nvPicPr>
          <p:cNvPr id="4" name="Bilde 3">
            <a:extLst>
              <a:ext uri="{FF2B5EF4-FFF2-40B4-BE49-F238E27FC236}">
                <a16:creationId xmlns:a16="http://schemas.microsoft.com/office/drawing/2014/main" id="{645F1405-2559-FAFD-A534-8B1E65B0DF03}"/>
              </a:ext>
            </a:extLst>
          </p:cNvPr>
          <p:cNvPicPr>
            <a:picLocks noChangeAspect="1"/>
          </p:cNvPicPr>
          <p:nvPr/>
        </p:nvPicPr>
        <p:blipFill rotWithShape="1">
          <a:blip r:embed="rId2"/>
          <a:srcRect l="25460" t="58350" r="19600" b="2375"/>
          <a:stretch/>
        </p:blipFill>
        <p:spPr>
          <a:xfrm>
            <a:off x="227685" y="1192577"/>
            <a:ext cx="8486658" cy="3291288"/>
          </a:xfrm>
          <a:prstGeom prst="rect">
            <a:avLst/>
          </a:prstGeom>
        </p:spPr>
      </p:pic>
    </p:spTree>
    <p:extLst>
      <p:ext uri="{BB962C8B-B14F-4D97-AF65-F5344CB8AC3E}">
        <p14:creationId xmlns:p14="http://schemas.microsoft.com/office/powerpoint/2010/main" val="2242896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D50E2176-876B-18C2-6608-ED2A81056A69}"/>
              </a:ext>
            </a:extLst>
          </p:cNvPr>
          <p:cNvSpPr txBox="1"/>
          <p:nvPr/>
        </p:nvSpPr>
        <p:spPr>
          <a:xfrm>
            <a:off x="1145754" y="26104"/>
            <a:ext cx="7998245" cy="892552"/>
          </a:xfrm>
          <a:prstGeom prst="rect">
            <a:avLst/>
          </a:prstGeom>
          <a:noFill/>
        </p:spPr>
        <p:txBody>
          <a:bodyPr wrap="square">
            <a:spAutoFit/>
          </a:bodyPr>
          <a:lstStyle/>
          <a:p>
            <a:pPr algn="ctr"/>
            <a:r>
              <a:rPr lang="nb-NO" sz="2400" kern="0" dirty="0">
                <a:solidFill>
                  <a:srgbClr val="C00000"/>
                </a:solidFill>
                <a:latin typeface="Arial" panose="020B0604020202020204" pitchFamily="34" charset="0"/>
              </a:rPr>
              <a:t>Over-</a:t>
            </a:r>
            <a:r>
              <a:rPr lang="nb-NO" sz="2400" kern="0" dirty="0" err="1">
                <a:solidFill>
                  <a:srgbClr val="C00000"/>
                </a:solidFill>
                <a:latin typeface="Arial" panose="020B0604020202020204" pitchFamily="34" charset="0"/>
              </a:rPr>
              <a:t>achieving</a:t>
            </a:r>
            <a:r>
              <a:rPr lang="nb-NO" sz="2400" kern="0" dirty="0">
                <a:solidFill>
                  <a:srgbClr val="C00000"/>
                </a:solidFill>
                <a:latin typeface="Arial" panose="020B0604020202020204" pitchFamily="34" charset="0"/>
              </a:rPr>
              <a:t>:</a:t>
            </a:r>
            <a:br>
              <a:rPr lang="nb-NO" sz="3200" kern="0" dirty="0">
                <a:solidFill>
                  <a:srgbClr val="C00000"/>
                </a:solidFill>
                <a:latin typeface="Arial" panose="020B0604020202020204" pitchFamily="34" charset="0"/>
              </a:rPr>
            </a:br>
            <a:r>
              <a:rPr lang="nb-NO" sz="2800" kern="0" dirty="0">
                <a:solidFill>
                  <a:srgbClr val="C00000"/>
                </a:solidFill>
                <a:latin typeface="Arial" panose="020B0604020202020204" pitchFamily="34" charset="0"/>
              </a:rPr>
              <a:t>Over-</a:t>
            </a:r>
            <a:r>
              <a:rPr lang="nb-NO" sz="2800" kern="0" dirty="0" err="1">
                <a:solidFill>
                  <a:srgbClr val="C00000"/>
                </a:solidFill>
                <a:latin typeface="Arial" panose="020B0604020202020204" pitchFamily="34" charset="0"/>
              </a:rPr>
              <a:t>overachievement</a:t>
            </a:r>
            <a:r>
              <a:rPr lang="nb-NO" sz="2800" kern="0" dirty="0">
                <a:solidFill>
                  <a:srgbClr val="C00000"/>
                </a:solidFill>
                <a:latin typeface="Arial" panose="020B0604020202020204" pitchFamily="34" charset="0"/>
              </a:rPr>
              <a:t> </a:t>
            </a:r>
            <a:r>
              <a:rPr lang="nb-NO" sz="2800" kern="0" dirty="0" err="1">
                <a:solidFill>
                  <a:srgbClr val="C00000"/>
                </a:solidFill>
                <a:latin typeface="Arial" panose="020B0604020202020204" pitchFamily="34" charset="0"/>
              </a:rPr>
              <a:t>pattern</a:t>
            </a:r>
            <a:r>
              <a:rPr lang="nb-NO" sz="2800" kern="0" dirty="0">
                <a:solidFill>
                  <a:srgbClr val="C00000"/>
                </a:solidFill>
                <a:latin typeface="Arial" panose="020B0604020202020204" pitchFamily="34" charset="0"/>
              </a:rPr>
              <a:t> and </a:t>
            </a:r>
            <a:r>
              <a:rPr lang="nb-NO" sz="2800" kern="0" dirty="0" err="1">
                <a:solidFill>
                  <a:srgbClr val="C00000"/>
                </a:solidFill>
                <a:latin typeface="Arial" panose="020B0604020202020204" pitchFamily="34" charset="0"/>
              </a:rPr>
              <a:t>coping</a:t>
            </a:r>
            <a:r>
              <a:rPr lang="nb-NO" sz="2800" kern="0" dirty="0">
                <a:solidFill>
                  <a:srgbClr val="C00000"/>
                </a:solidFill>
                <a:latin typeface="Arial" panose="020B0604020202020204" pitchFamily="34" charset="0"/>
              </a:rPr>
              <a:t> </a:t>
            </a:r>
            <a:r>
              <a:rPr lang="nb-NO" sz="2800" kern="0" dirty="0" err="1">
                <a:solidFill>
                  <a:srgbClr val="C00000"/>
                </a:solidFill>
                <a:latin typeface="Arial" panose="020B0604020202020204" pitchFamily="34" charset="0"/>
              </a:rPr>
              <a:t>with</a:t>
            </a:r>
            <a:r>
              <a:rPr lang="nb-NO" sz="2800" kern="0" dirty="0">
                <a:solidFill>
                  <a:srgbClr val="C00000"/>
                </a:solidFill>
                <a:latin typeface="Arial" panose="020B0604020202020204" pitchFamily="34" charset="0"/>
              </a:rPr>
              <a:t> it</a:t>
            </a:r>
            <a:endParaRPr lang="nb-NO" sz="3200" kern="0" dirty="0">
              <a:solidFill>
                <a:srgbClr val="C00000"/>
              </a:solidFill>
              <a:latin typeface="Arial" panose="020B0604020202020204" pitchFamily="34" charset="0"/>
            </a:endParaRPr>
          </a:p>
        </p:txBody>
      </p:sp>
      <p:pic>
        <p:nvPicPr>
          <p:cNvPr id="4" name="Bilde 3">
            <a:extLst>
              <a:ext uri="{FF2B5EF4-FFF2-40B4-BE49-F238E27FC236}">
                <a16:creationId xmlns:a16="http://schemas.microsoft.com/office/drawing/2014/main" id="{3AB60309-C5BA-9512-1441-AD2328000FE8}"/>
              </a:ext>
            </a:extLst>
          </p:cNvPr>
          <p:cNvPicPr>
            <a:picLocks noChangeAspect="1"/>
          </p:cNvPicPr>
          <p:nvPr/>
        </p:nvPicPr>
        <p:blipFill rotWithShape="1">
          <a:blip r:embed="rId2"/>
          <a:srcRect l="25421" t="28032" r="19518" b="29046"/>
          <a:stretch/>
        </p:blipFill>
        <p:spPr>
          <a:xfrm>
            <a:off x="383071" y="1041767"/>
            <a:ext cx="8453178" cy="3574838"/>
          </a:xfrm>
          <a:prstGeom prst="rect">
            <a:avLst/>
          </a:prstGeom>
        </p:spPr>
      </p:pic>
      <p:pic>
        <p:nvPicPr>
          <p:cNvPr id="3" name="Bilde 2">
            <a:extLst>
              <a:ext uri="{FF2B5EF4-FFF2-40B4-BE49-F238E27FC236}">
                <a16:creationId xmlns:a16="http://schemas.microsoft.com/office/drawing/2014/main" id="{E2486E52-22D6-ED3F-7464-33040206D06E}"/>
              </a:ext>
            </a:extLst>
          </p:cNvPr>
          <p:cNvPicPr>
            <a:picLocks noChangeAspect="1"/>
          </p:cNvPicPr>
          <p:nvPr/>
        </p:nvPicPr>
        <p:blipFill rotWithShape="1">
          <a:blip r:embed="rId2"/>
          <a:srcRect l="25421" t="70553" r="19518" b="4083"/>
          <a:stretch/>
        </p:blipFill>
        <p:spPr>
          <a:xfrm>
            <a:off x="383071" y="4583150"/>
            <a:ext cx="8453178" cy="2112551"/>
          </a:xfrm>
          <a:prstGeom prst="rect">
            <a:avLst/>
          </a:prstGeom>
        </p:spPr>
      </p:pic>
      <p:pic>
        <p:nvPicPr>
          <p:cNvPr id="6" name="Bilde 5">
            <a:extLst>
              <a:ext uri="{FF2B5EF4-FFF2-40B4-BE49-F238E27FC236}">
                <a16:creationId xmlns:a16="http://schemas.microsoft.com/office/drawing/2014/main" id="{F00797C9-423B-590F-5CCB-2ECD3ABD5D56}"/>
              </a:ext>
            </a:extLst>
          </p:cNvPr>
          <p:cNvPicPr>
            <a:picLocks noChangeAspect="1"/>
          </p:cNvPicPr>
          <p:nvPr/>
        </p:nvPicPr>
        <p:blipFill>
          <a:blip r:embed="rId3"/>
          <a:stretch>
            <a:fillRect/>
          </a:stretch>
        </p:blipFill>
        <p:spPr>
          <a:xfrm>
            <a:off x="550843" y="48138"/>
            <a:ext cx="594910" cy="1098555"/>
          </a:xfrm>
          <a:prstGeom prst="rect">
            <a:avLst/>
          </a:prstGeom>
        </p:spPr>
      </p:pic>
    </p:spTree>
    <p:extLst>
      <p:ext uri="{BB962C8B-B14F-4D97-AF65-F5344CB8AC3E}">
        <p14:creationId xmlns:p14="http://schemas.microsoft.com/office/powerpoint/2010/main" val="372670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F5FDC26F-8DB7-5454-E4BA-15102813FBA6}"/>
              </a:ext>
            </a:extLst>
          </p:cNvPr>
          <p:cNvSpPr txBox="1"/>
          <p:nvPr/>
        </p:nvSpPr>
        <p:spPr>
          <a:xfrm>
            <a:off x="0" y="162298"/>
            <a:ext cx="9144000" cy="584775"/>
          </a:xfrm>
          <a:prstGeom prst="rect">
            <a:avLst/>
          </a:prstGeom>
          <a:noFill/>
        </p:spPr>
        <p:txBody>
          <a:bodyPr wrap="square">
            <a:spAutoFit/>
          </a:bodyPr>
          <a:lstStyle/>
          <a:p>
            <a:pPr algn="ctr"/>
            <a:r>
              <a:rPr lang="nb-NO" sz="3200" kern="0" dirty="0">
                <a:solidFill>
                  <a:srgbClr val="C00000"/>
                </a:solidFill>
                <a:latin typeface="Arial" panose="020B0604020202020204" pitchFamily="34" charset="0"/>
              </a:rPr>
              <a:t>Over-</a:t>
            </a:r>
            <a:r>
              <a:rPr lang="nb-NO" sz="3200" kern="0" dirty="0" err="1">
                <a:solidFill>
                  <a:srgbClr val="C00000"/>
                </a:solidFill>
                <a:latin typeface="Arial" panose="020B0604020202020204" pitchFamily="34" charset="0"/>
              </a:rPr>
              <a:t>overachievement</a:t>
            </a:r>
            <a:r>
              <a:rPr lang="nb-NO" sz="3200" kern="0" dirty="0">
                <a:solidFill>
                  <a:srgbClr val="C00000"/>
                </a:solidFill>
                <a:latin typeface="Arial" panose="020B0604020202020204" pitchFamily="34" charset="0"/>
              </a:rPr>
              <a:t> </a:t>
            </a:r>
            <a:r>
              <a:rPr lang="nb-NO" sz="3200" kern="0" dirty="0" err="1">
                <a:solidFill>
                  <a:srgbClr val="C00000"/>
                </a:solidFill>
                <a:latin typeface="Arial" panose="020B0604020202020204" pitchFamily="34" charset="0"/>
              </a:rPr>
              <a:t>pattern</a:t>
            </a:r>
            <a:r>
              <a:rPr lang="nb-NO" sz="3200" kern="0" dirty="0">
                <a:solidFill>
                  <a:srgbClr val="C00000"/>
                </a:solidFill>
                <a:latin typeface="Arial" panose="020B0604020202020204" pitchFamily="34" charset="0"/>
              </a:rPr>
              <a:t> and </a:t>
            </a:r>
            <a:r>
              <a:rPr lang="nb-NO" sz="3200" kern="0" dirty="0" err="1">
                <a:solidFill>
                  <a:srgbClr val="C00000"/>
                </a:solidFill>
                <a:latin typeface="Arial" panose="020B0604020202020204" pitchFamily="34" charset="0"/>
              </a:rPr>
              <a:t>coping</a:t>
            </a:r>
            <a:r>
              <a:rPr lang="nb-NO" sz="3200" kern="0" dirty="0">
                <a:solidFill>
                  <a:srgbClr val="C00000"/>
                </a:solidFill>
                <a:latin typeface="Arial" panose="020B0604020202020204" pitchFamily="34" charset="0"/>
              </a:rPr>
              <a:t> </a:t>
            </a:r>
            <a:r>
              <a:rPr lang="nb-NO" sz="3200" kern="0" dirty="0" err="1">
                <a:solidFill>
                  <a:srgbClr val="C00000"/>
                </a:solidFill>
                <a:latin typeface="Arial" panose="020B0604020202020204" pitchFamily="34" charset="0"/>
              </a:rPr>
              <a:t>with</a:t>
            </a:r>
            <a:r>
              <a:rPr lang="nb-NO" sz="3200" kern="0" dirty="0">
                <a:solidFill>
                  <a:srgbClr val="C00000"/>
                </a:solidFill>
                <a:latin typeface="Arial" panose="020B0604020202020204" pitchFamily="34" charset="0"/>
              </a:rPr>
              <a:t> it</a:t>
            </a:r>
          </a:p>
        </p:txBody>
      </p:sp>
      <p:pic>
        <p:nvPicPr>
          <p:cNvPr id="4" name="Bilde 3">
            <a:extLst>
              <a:ext uri="{FF2B5EF4-FFF2-40B4-BE49-F238E27FC236}">
                <a16:creationId xmlns:a16="http://schemas.microsoft.com/office/drawing/2014/main" id="{318616C5-EDD3-9EC6-EF26-3B962C9CE075}"/>
              </a:ext>
            </a:extLst>
          </p:cNvPr>
          <p:cNvPicPr>
            <a:picLocks noChangeAspect="1"/>
          </p:cNvPicPr>
          <p:nvPr/>
        </p:nvPicPr>
        <p:blipFill rotWithShape="1">
          <a:blip r:embed="rId2"/>
          <a:srcRect l="25542" t="28402" r="19277" b="36738"/>
          <a:stretch/>
        </p:blipFill>
        <p:spPr>
          <a:xfrm>
            <a:off x="302226" y="1167789"/>
            <a:ext cx="8566436" cy="2935860"/>
          </a:xfrm>
          <a:prstGeom prst="rect">
            <a:avLst/>
          </a:prstGeom>
        </p:spPr>
      </p:pic>
    </p:spTree>
    <p:extLst>
      <p:ext uri="{BB962C8B-B14F-4D97-AF65-F5344CB8AC3E}">
        <p14:creationId xmlns:p14="http://schemas.microsoft.com/office/powerpoint/2010/main" val="2847859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56DBFF5-7601-A313-F505-14FC2D167C58}"/>
              </a:ext>
            </a:extLst>
          </p:cNvPr>
          <p:cNvPicPr>
            <a:picLocks noChangeAspect="1"/>
          </p:cNvPicPr>
          <p:nvPr/>
        </p:nvPicPr>
        <p:blipFill rotWithShape="1">
          <a:blip r:embed="rId2"/>
          <a:srcRect l="25743" t="65202" r="18956" b="7997"/>
          <a:stretch/>
        </p:blipFill>
        <p:spPr>
          <a:xfrm>
            <a:off x="307422" y="3455894"/>
            <a:ext cx="8636736" cy="2270717"/>
          </a:xfrm>
          <a:prstGeom prst="rect">
            <a:avLst/>
          </a:prstGeom>
        </p:spPr>
      </p:pic>
      <p:sp>
        <p:nvSpPr>
          <p:cNvPr id="2" name="TekstSylinder 1">
            <a:extLst>
              <a:ext uri="{FF2B5EF4-FFF2-40B4-BE49-F238E27FC236}">
                <a16:creationId xmlns:a16="http://schemas.microsoft.com/office/drawing/2014/main" id="{F5FDC26F-8DB7-5454-E4BA-15102813FBA6}"/>
              </a:ext>
            </a:extLst>
          </p:cNvPr>
          <p:cNvSpPr txBox="1"/>
          <p:nvPr/>
        </p:nvSpPr>
        <p:spPr>
          <a:xfrm>
            <a:off x="0" y="162298"/>
            <a:ext cx="9144000" cy="584775"/>
          </a:xfrm>
          <a:prstGeom prst="rect">
            <a:avLst/>
          </a:prstGeom>
          <a:noFill/>
        </p:spPr>
        <p:txBody>
          <a:bodyPr wrap="square">
            <a:spAutoFit/>
          </a:bodyPr>
          <a:lstStyle/>
          <a:p>
            <a:pPr algn="ctr"/>
            <a:r>
              <a:rPr lang="nb-NO" sz="3200" kern="0" dirty="0">
                <a:solidFill>
                  <a:srgbClr val="C00000"/>
                </a:solidFill>
                <a:latin typeface="Arial" panose="020B0604020202020204" pitchFamily="34" charset="0"/>
              </a:rPr>
              <a:t>Over-</a:t>
            </a:r>
            <a:r>
              <a:rPr lang="nb-NO" sz="3200" kern="0" dirty="0" err="1">
                <a:solidFill>
                  <a:srgbClr val="C00000"/>
                </a:solidFill>
                <a:latin typeface="Arial" panose="020B0604020202020204" pitchFamily="34" charset="0"/>
              </a:rPr>
              <a:t>overachievement</a:t>
            </a:r>
            <a:r>
              <a:rPr lang="nb-NO" sz="3200" kern="0" dirty="0">
                <a:solidFill>
                  <a:srgbClr val="C00000"/>
                </a:solidFill>
                <a:latin typeface="Arial" panose="020B0604020202020204" pitchFamily="34" charset="0"/>
              </a:rPr>
              <a:t> </a:t>
            </a:r>
            <a:r>
              <a:rPr lang="nb-NO" sz="3200" kern="0" dirty="0" err="1">
                <a:solidFill>
                  <a:srgbClr val="C00000"/>
                </a:solidFill>
                <a:latin typeface="Arial" panose="020B0604020202020204" pitchFamily="34" charset="0"/>
              </a:rPr>
              <a:t>pattern</a:t>
            </a:r>
            <a:r>
              <a:rPr lang="nb-NO" sz="3200" kern="0" dirty="0">
                <a:solidFill>
                  <a:srgbClr val="C00000"/>
                </a:solidFill>
                <a:latin typeface="Arial" panose="020B0604020202020204" pitchFamily="34" charset="0"/>
              </a:rPr>
              <a:t> and </a:t>
            </a:r>
            <a:r>
              <a:rPr lang="nb-NO" sz="3200" kern="0" dirty="0" err="1">
                <a:solidFill>
                  <a:srgbClr val="C00000"/>
                </a:solidFill>
                <a:latin typeface="Arial" panose="020B0604020202020204" pitchFamily="34" charset="0"/>
              </a:rPr>
              <a:t>coping</a:t>
            </a:r>
            <a:r>
              <a:rPr lang="nb-NO" sz="3200" kern="0" dirty="0">
                <a:solidFill>
                  <a:srgbClr val="C00000"/>
                </a:solidFill>
                <a:latin typeface="Arial" panose="020B0604020202020204" pitchFamily="34" charset="0"/>
              </a:rPr>
              <a:t> </a:t>
            </a:r>
            <a:r>
              <a:rPr lang="nb-NO" sz="3200" kern="0" dirty="0" err="1">
                <a:solidFill>
                  <a:srgbClr val="C00000"/>
                </a:solidFill>
                <a:latin typeface="Arial" panose="020B0604020202020204" pitchFamily="34" charset="0"/>
              </a:rPr>
              <a:t>with</a:t>
            </a:r>
            <a:r>
              <a:rPr lang="nb-NO" sz="3200" kern="0" dirty="0">
                <a:solidFill>
                  <a:srgbClr val="C00000"/>
                </a:solidFill>
                <a:latin typeface="Arial" panose="020B0604020202020204" pitchFamily="34" charset="0"/>
              </a:rPr>
              <a:t> it</a:t>
            </a:r>
          </a:p>
        </p:txBody>
      </p:sp>
      <p:pic>
        <p:nvPicPr>
          <p:cNvPr id="5" name="Bilde 4">
            <a:extLst>
              <a:ext uri="{FF2B5EF4-FFF2-40B4-BE49-F238E27FC236}">
                <a16:creationId xmlns:a16="http://schemas.microsoft.com/office/drawing/2014/main" id="{27CA0988-4488-1215-91FD-92A8D255AA2F}"/>
              </a:ext>
            </a:extLst>
          </p:cNvPr>
          <p:cNvPicPr>
            <a:picLocks noChangeAspect="1"/>
          </p:cNvPicPr>
          <p:nvPr/>
        </p:nvPicPr>
        <p:blipFill rotWithShape="1">
          <a:blip r:embed="rId2"/>
          <a:srcRect l="25422" t="38711" r="19277" b="34488"/>
          <a:stretch/>
        </p:blipFill>
        <p:spPr>
          <a:xfrm>
            <a:off x="253632" y="1297236"/>
            <a:ext cx="8636736" cy="2270717"/>
          </a:xfrm>
          <a:prstGeom prst="rect">
            <a:avLst/>
          </a:prstGeom>
        </p:spPr>
      </p:pic>
    </p:spTree>
    <p:extLst>
      <p:ext uri="{BB962C8B-B14F-4D97-AF65-F5344CB8AC3E}">
        <p14:creationId xmlns:p14="http://schemas.microsoft.com/office/powerpoint/2010/main" val="108107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D7CD0-DD64-EEE9-1708-E7D0AA717B4E}"/>
            </a:ext>
          </a:extLst>
        </p:cNvPr>
        <p:cNvGrpSpPr/>
        <p:nvPr/>
      </p:nvGrpSpPr>
      <p:grpSpPr>
        <a:xfrm>
          <a:off x="0" y="0"/>
          <a:ext cx="0" cy="0"/>
          <a:chOff x="0" y="0"/>
          <a:chExt cx="0" cy="0"/>
        </a:xfrm>
      </p:grpSpPr>
      <p:sp>
        <p:nvSpPr>
          <p:cNvPr id="2" name="TekstSylinder 1">
            <a:extLst>
              <a:ext uri="{FF2B5EF4-FFF2-40B4-BE49-F238E27FC236}">
                <a16:creationId xmlns:a16="http://schemas.microsoft.com/office/drawing/2014/main" id="{3C684378-BB0F-9428-E0F9-DA0536C7003E}"/>
              </a:ext>
            </a:extLst>
          </p:cNvPr>
          <p:cNvSpPr txBox="1"/>
          <p:nvPr/>
        </p:nvSpPr>
        <p:spPr>
          <a:xfrm>
            <a:off x="657831" y="1584966"/>
            <a:ext cx="7288509" cy="2062103"/>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b="1" dirty="0"/>
              <a:t>Existentially insecure – Mental variant </a:t>
            </a:r>
            <a:br>
              <a:rPr lang="en-US" dirty="0"/>
            </a:br>
            <a:r>
              <a:rPr lang="en-US" dirty="0">
                <a:solidFill>
                  <a:srgbClr val="FF0000"/>
                </a:solidFill>
              </a:rPr>
              <a:t>Seeks freedom </a:t>
            </a:r>
            <a:r>
              <a:rPr lang="en-US" dirty="0">
                <a:sym typeface="Wingdings" panose="05000000000000000000" pitchFamily="2" charset="2"/>
              </a:rPr>
              <a:t> F</a:t>
            </a:r>
            <a:r>
              <a:rPr lang="en-US" dirty="0"/>
              <a:t>light pattern </a:t>
            </a:r>
            <a:r>
              <a:rPr lang="nb-NO" sz="1800" b="1" dirty="0">
                <a:sym typeface="Wingdings" panose="05000000000000000000" pitchFamily="2" charset="2"/>
              </a:rPr>
              <a:t> Schizofreni, </a:t>
            </a:r>
            <a:r>
              <a:rPr lang="nb-NO" sz="1800" b="1" dirty="0" err="1">
                <a:sym typeface="Wingdings" panose="05000000000000000000" pitchFamily="2" charset="2"/>
              </a:rPr>
              <a:t>autism</a:t>
            </a:r>
            <a:r>
              <a:rPr lang="nb-NO" sz="1800" b="1" dirty="0">
                <a:sym typeface="Wingdings" panose="05000000000000000000" pitchFamily="2" charset="2"/>
              </a:rPr>
              <a:t> </a:t>
            </a:r>
            <a:r>
              <a:rPr lang="nb-NO" sz="1800" b="1" dirty="0" err="1">
                <a:sym typeface="Wingdings" panose="05000000000000000000" pitchFamily="2" charset="2"/>
              </a:rPr>
              <a:t>spectrum</a:t>
            </a:r>
            <a:endParaRPr lang="en-US" dirty="0"/>
          </a:p>
          <a:p>
            <a:pPr marL="342900" indent="-342900">
              <a:spcBef>
                <a:spcPts val="1200"/>
              </a:spcBef>
              <a:buFont typeface="Arial" panose="020B0604020202020204" pitchFamily="34" charset="0"/>
              <a:buChar char="•"/>
            </a:pPr>
            <a:r>
              <a:rPr lang="en-US" b="1" dirty="0"/>
              <a:t>Existentially insecure – Emotional variant </a:t>
            </a:r>
            <a:br>
              <a:rPr lang="en-US" b="1" dirty="0"/>
            </a:br>
            <a:r>
              <a:rPr lang="en-US" dirty="0">
                <a:solidFill>
                  <a:srgbClr val="FF0000"/>
                </a:solidFill>
              </a:rPr>
              <a:t>Excessive need for attention </a:t>
            </a:r>
            <a:r>
              <a:rPr lang="en-US" dirty="0">
                <a:sym typeface="Wingdings" panose="05000000000000000000" pitchFamily="2" charset="2"/>
              </a:rPr>
              <a:t> </a:t>
            </a:r>
            <a:r>
              <a:rPr lang="en-US" dirty="0"/>
              <a:t>Hysteria pattern</a:t>
            </a:r>
            <a:r>
              <a:rPr lang="nb-NO" sz="1800" b="1" dirty="0">
                <a:sym typeface="Wingdings" panose="05000000000000000000" pitchFamily="2" charset="2"/>
              </a:rPr>
              <a:t>  </a:t>
            </a:r>
            <a:r>
              <a:rPr lang="nb-NO" sz="1800" b="1" dirty="0" err="1">
                <a:sym typeface="Wingdings" panose="05000000000000000000" pitchFamily="2" charset="2"/>
              </a:rPr>
              <a:t>Narcissism</a:t>
            </a:r>
            <a:r>
              <a:rPr lang="nb-NO" sz="1800" b="1" dirty="0">
                <a:sym typeface="Wingdings" panose="05000000000000000000" pitchFamily="2" charset="2"/>
              </a:rPr>
              <a:t> </a:t>
            </a:r>
            <a:endParaRPr lang="en-US" dirty="0"/>
          </a:p>
          <a:p>
            <a:pPr marL="342900" indent="-342900">
              <a:spcBef>
                <a:spcPts val="1200"/>
              </a:spcBef>
              <a:buFont typeface="Arial" panose="020B0604020202020204" pitchFamily="34" charset="0"/>
              <a:buChar char="•"/>
            </a:pPr>
            <a:r>
              <a:rPr lang="en-US" b="1" dirty="0"/>
              <a:t>Malnourished </a:t>
            </a:r>
            <a:br>
              <a:rPr lang="en-US" dirty="0"/>
            </a:br>
            <a:r>
              <a:rPr lang="en-US" dirty="0">
                <a:solidFill>
                  <a:srgbClr val="FF0000"/>
                </a:solidFill>
              </a:rPr>
              <a:t>Lives in the mental world </a:t>
            </a:r>
            <a:r>
              <a:rPr lang="en-US" dirty="0">
                <a:sym typeface="Wingdings" panose="05000000000000000000" pitchFamily="2" charset="2"/>
              </a:rPr>
              <a:t> </a:t>
            </a:r>
            <a:r>
              <a:rPr lang="nb-NO" dirty="0" err="1"/>
              <a:t>Pattern</a:t>
            </a:r>
            <a:r>
              <a:rPr lang="nb-NO" dirty="0"/>
              <a:t> </a:t>
            </a:r>
            <a:r>
              <a:rPr lang="nb-NO" dirty="0" err="1"/>
              <a:t>of</a:t>
            </a:r>
            <a:r>
              <a:rPr lang="nb-NO" dirty="0"/>
              <a:t> </a:t>
            </a:r>
            <a:r>
              <a:rPr lang="nb-NO" dirty="0" err="1"/>
              <a:t>being</a:t>
            </a:r>
            <a:r>
              <a:rPr lang="nb-NO" dirty="0"/>
              <a:t> </a:t>
            </a:r>
            <a:r>
              <a:rPr lang="nb-NO" dirty="0" err="1"/>
              <a:t>unrealistic</a:t>
            </a:r>
            <a:r>
              <a:rPr lang="nb-NO" dirty="0"/>
              <a:t> </a:t>
            </a:r>
            <a:r>
              <a:rPr lang="nb-NO" sz="1800" dirty="0">
                <a:sym typeface="Wingdings" panose="05000000000000000000" pitchFamily="2" charset="2"/>
              </a:rPr>
              <a:t> </a:t>
            </a:r>
            <a:r>
              <a:rPr lang="nb-NO" sz="1800" b="1" dirty="0">
                <a:sym typeface="Wingdings" panose="05000000000000000000" pitchFamily="2" charset="2"/>
              </a:rPr>
              <a:t>Bipolar</a:t>
            </a:r>
          </a:p>
        </p:txBody>
      </p:sp>
      <p:sp>
        <p:nvSpPr>
          <p:cNvPr id="4" name="TekstSylinder 3">
            <a:extLst>
              <a:ext uri="{FF2B5EF4-FFF2-40B4-BE49-F238E27FC236}">
                <a16:creationId xmlns:a16="http://schemas.microsoft.com/office/drawing/2014/main" id="{E29609CB-3FB1-85CE-F0B8-9BD554698F76}"/>
              </a:ext>
            </a:extLst>
          </p:cNvPr>
          <p:cNvSpPr txBox="1"/>
          <p:nvPr/>
        </p:nvSpPr>
        <p:spPr>
          <a:xfrm>
            <a:off x="657831" y="3734834"/>
            <a:ext cx="8405869" cy="2062103"/>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b="1" dirty="0"/>
              <a:t>Strong-willed </a:t>
            </a:r>
            <a:br>
              <a:rPr lang="en-US" dirty="0"/>
            </a:br>
            <a:r>
              <a:rPr lang="en-US" dirty="0">
                <a:solidFill>
                  <a:srgbClr val="FF0000"/>
                </a:solidFill>
              </a:rPr>
              <a:t>Pushing one's own will through </a:t>
            </a:r>
            <a:r>
              <a:rPr lang="en-US" dirty="0">
                <a:sym typeface="Wingdings" panose="05000000000000000000" pitchFamily="2" charset="2"/>
              </a:rPr>
              <a:t> </a:t>
            </a:r>
            <a:r>
              <a:rPr lang="en-US" dirty="0"/>
              <a:t>Fighting pattern </a:t>
            </a:r>
            <a:r>
              <a:rPr lang="en-US" dirty="0">
                <a:sym typeface="Wingdings" panose="05000000000000000000" pitchFamily="2" charset="2"/>
              </a:rPr>
              <a:t> </a:t>
            </a:r>
            <a:r>
              <a:rPr lang="nb-NO" sz="1800" b="1" dirty="0" err="1">
                <a:sym typeface="Wingdings" panose="05000000000000000000" pitchFamily="2" charset="2"/>
              </a:rPr>
              <a:t>Psychopathy</a:t>
            </a:r>
            <a:r>
              <a:rPr lang="nb-NO" sz="1800" b="1" dirty="0">
                <a:sym typeface="Wingdings" panose="05000000000000000000" pitchFamily="2" charset="2"/>
              </a:rPr>
              <a:t> / -</a:t>
            </a:r>
            <a:r>
              <a:rPr lang="nb-NO" sz="1800" b="1" dirty="0" err="1">
                <a:sym typeface="Wingdings" panose="05000000000000000000" pitchFamily="2" charset="2"/>
              </a:rPr>
              <a:t>tendecies</a:t>
            </a:r>
            <a:endParaRPr lang="en-US" dirty="0"/>
          </a:p>
          <a:p>
            <a:pPr marL="342900" indent="-342900">
              <a:spcBef>
                <a:spcPts val="1200"/>
              </a:spcBef>
              <a:buFont typeface="Arial" panose="020B0604020202020204" pitchFamily="34" charset="0"/>
              <a:buChar char="•"/>
            </a:pPr>
            <a:r>
              <a:rPr lang="en-US" b="1" dirty="0"/>
              <a:t>Submissive </a:t>
            </a:r>
            <a:br>
              <a:rPr lang="en-US" dirty="0"/>
            </a:br>
            <a:r>
              <a:rPr lang="en-US" dirty="0">
                <a:solidFill>
                  <a:srgbClr val="FF0000"/>
                </a:solidFill>
              </a:rPr>
              <a:t>Avoids conflict </a:t>
            </a:r>
            <a:r>
              <a:rPr lang="en-US" dirty="0">
                <a:sym typeface="Wingdings" panose="05000000000000000000" pitchFamily="2" charset="2"/>
              </a:rPr>
              <a:t> </a:t>
            </a:r>
            <a:r>
              <a:rPr lang="en-US" dirty="0"/>
              <a:t>Submissive pattern </a:t>
            </a:r>
            <a:r>
              <a:rPr lang="nb-NO" sz="1800" dirty="0">
                <a:sym typeface="Wingdings" panose="05000000000000000000" pitchFamily="2" charset="2"/>
              </a:rPr>
              <a:t> </a:t>
            </a:r>
            <a:r>
              <a:rPr lang="nb-NO" sz="1800" b="1" dirty="0" err="1">
                <a:sym typeface="Wingdings" panose="05000000000000000000" pitchFamily="2" charset="2"/>
              </a:rPr>
              <a:t>Masochism</a:t>
            </a:r>
            <a:endParaRPr lang="en-US" dirty="0"/>
          </a:p>
          <a:p>
            <a:pPr marL="342900" indent="-342900">
              <a:spcBef>
                <a:spcPts val="1200"/>
              </a:spcBef>
              <a:buFont typeface="Arial" panose="020B0604020202020204" pitchFamily="34" charset="0"/>
              <a:buChar char="•"/>
            </a:pPr>
            <a:r>
              <a:rPr lang="en-US" b="1" dirty="0"/>
              <a:t>Over-achieving </a:t>
            </a:r>
            <a:br>
              <a:rPr lang="en-US" dirty="0"/>
            </a:br>
            <a:r>
              <a:rPr lang="en-US" dirty="0">
                <a:solidFill>
                  <a:srgbClr val="FF0000"/>
                </a:solidFill>
              </a:rPr>
              <a:t>Over-responsibility </a:t>
            </a:r>
            <a:r>
              <a:rPr lang="en-US" dirty="0">
                <a:sym typeface="Wingdings" panose="05000000000000000000" pitchFamily="2" charset="2"/>
              </a:rPr>
              <a:t> </a:t>
            </a:r>
            <a:r>
              <a:rPr lang="en-US" dirty="0"/>
              <a:t>Over-overachievement pattern</a:t>
            </a:r>
            <a:r>
              <a:rPr lang="nb-NO" sz="1800" dirty="0">
                <a:sym typeface="Wingdings" panose="05000000000000000000" pitchFamily="2" charset="2"/>
              </a:rPr>
              <a:t>  </a:t>
            </a:r>
            <a:r>
              <a:rPr lang="nb-NO" sz="1800" b="1" dirty="0">
                <a:sym typeface="Wingdings" panose="05000000000000000000" pitchFamily="2" charset="2"/>
              </a:rPr>
              <a:t>Morbid </a:t>
            </a:r>
            <a:r>
              <a:rPr lang="nb-NO" sz="1800" b="1" dirty="0" err="1">
                <a:sym typeface="Wingdings" panose="05000000000000000000" pitchFamily="2" charset="2"/>
              </a:rPr>
              <a:t>rigidity</a:t>
            </a:r>
            <a:r>
              <a:rPr lang="nb-NO" sz="1800" b="1" dirty="0">
                <a:sym typeface="Wingdings" panose="05000000000000000000" pitchFamily="2" charset="2"/>
              </a:rPr>
              <a:t>, </a:t>
            </a:r>
            <a:r>
              <a:rPr lang="nb-NO" sz="1800" b="1" dirty="0" err="1">
                <a:sym typeface="Wingdings" panose="05000000000000000000" pitchFamily="2" charset="2"/>
              </a:rPr>
              <a:t>burnt</a:t>
            </a:r>
            <a:r>
              <a:rPr lang="nb-NO" sz="1800" b="1" dirty="0">
                <a:sym typeface="Wingdings" panose="05000000000000000000" pitchFamily="2" charset="2"/>
              </a:rPr>
              <a:t> </a:t>
            </a:r>
            <a:r>
              <a:rPr lang="nb-NO" sz="1800" b="1" dirty="0" err="1">
                <a:sym typeface="Wingdings" panose="05000000000000000000" pitchFamily="2" charset="2"/>
              </a:rPr>
              <a:t>out</a:t>
            </a:r>
            <a:r>
              <a:rPr lang="nb-NO" sz="1800" b="1" dirty="0">
                <a:sym typeface="Wingdings" panose="05000000000000000000" pitchFamily="2" charset="2"/>
              </a:rPr>
              <a:t> </a:t>
            </a:r>
            <a:endParaRPr lang="nb-NO" dirty="0"/>
          </a:p>
        </p:txBody>
      </p:sp>
      <p:sp>
        <p:nvSpPr>
          <p:cNvPr id="3" name="TekstSylinder 2">
            <a:extLst>
              <a:ext uri="{FF2B5EF4-FFF2-40B4-BE49-F238E27FC236}">
                <a16:creationId xmlns:a16="http://schemas.microsoft.com/office/drawing/2014/main" id="{06925001-ACF4-A5D1-A548-9BB70785CE7A}"/>
              </a:ext>
            </a:extLst>
          </p:cNvPr>
          <p:cNvSpPr txBox="1"/>
          <p:nvPr/>
        </p:nvSpPr>
        <p:spPr>
          <a:xfrm>
            <a:off x="255716" y="175237"/>
            <a:ext cx="8632567" cy="1077218"/>
          </a:xfrm>
          <a:prstGeom prst="rect">
            <a:avLst/>
          </a:prstGeom>
          <a:noFill/>
        </p:spPr>
        <p:txBody>
          <a:bodyPr wrap="square">
            <a:spAutoFit/>
          </a:bodyPr>
          <a:lstStyle/>
          <a:p>
            <a:pPr algn="ctr"/>
            <a:r>
              <a:rPr lang="en-US" sz="3200" kern="0" dirty="0">
                <a:solidFill>
                  <a:srgbClr val="C00000"/>
                </a:solidFill>
                <a:latin typeface="Arial" panose="020B0604020202020204" pitchFamily="34" charset="0"/>
              </a:rPr>
              <a:t>If a pattern is permanently at its worst, </a:t>
            </a:r>
            <a:br>
              <a:rPr lang="en-US" sz="3200" kern="0" dirty="0">
                <a:solidFill>
                  <a:srgbClr val="C00000"/>
                </a:solidFill>
                <a:latin typeface="Arial" panose="020B0604020202020204" pitchFamily="34" charset="0"/>
              </a:rPr>
            </a:br>
            <a:r>
              <a:rPr lang="en-US" sz="3200" kern="0" dirty="0">
                <a:solidFill>
                  <a:srgbClr val="C00000"/>
                </a:solidFill>
                <a:latin typeface="Arial" panose="020B0604020202020204" pitchFamily="34" charset="0"/>
              </a:rPr>
              <a:t>it leads to mental illness</a:t>
            </a:r>
            <a:endParaRPr lang="nb-NO" sz="3200" kern="0" dirty="0">
              <a:solidFill>
                <a:srgbClr val="C00000"/>
              </a:solidFill>
              <a:latin typeface="Arial" panose="020B0604020202020204" pitchFamily="34" charset="0"/>
            </a:endParaRPr>
          </a:p>
        </p:txBody>
      </p:sp>
    </p:spTree>
    <p:extLst>
      <p:ext uri="{BB962C8B-B14F-4D97-AF65-F5344CB8AC3E}">
        <p14:creationId xmlns:p14="http://schemas.microsoft.com/office/powerpoint/2010/main" val="1362298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37F47049-DD54-31E8-9031-76A59C80A8F7}"/>
              </a:ext>
            </a:extLst>
          </p:cNvPr>
          <p:cNvSpPr txBox="1"/>
          <p:nvPr/>
        </p:nvSpPr>
        <p:spPr>
          <a:xfrm>
            <a:off x="1344057" y="44067"/>
            <a:ext cx="6227338" cy="1569660"/>
          </a:xfrm>
          <a:prstGeom prst="rect">
            <a:avLst/>
          </a:prstGeom>
          <a:noFill/>
        </p:spPr>
        <p:txBody>
          <a:bodyPr wrap="square" rtlCol="0">
            <a:spAutoFit/>
          </a:bodyPr>
          <a:lstStyle/>
          <a:p>
            <a:pPr algn="ctr"/>
            <a:r>
              <a:rPr lang="en-US" sz="3200" dirty="0">
                <a:solidFill>
                  <a:srgbClr val="C00000"/>
                </a:solidFill>
              </a:rPr>
              <a:t>You leave inappropriate patterns behind through self-observation, self-reflection and testing</a:t>
            </a:r>
            <a:endParaRPr lang="nb-NO" sz="3200" dirty="0">
              <a:solidFill>
                <a:srgbClr val="C00000"/>
              </a:solidFill>
            </a:endParaRPr>
          </a:p>
        </p:txBody>
      </p:sp>
      <p:sp>
        <p:nvSpPr>
          <p:cNvPr id="3" name="Rectangle 5">
            <a:extLst>
              <a:ext uri="{FF2B5EF4-FFF2-40B4-BE49-F238E27FC236}">
                <a16:creationId xmlns:a16="http://schemas.microsoft.com/office/drawing/2014/main" id="{F250F70D-D2C6-5961-2A52-C53BC29B4E40}"/>
              </a:ext>
            </a:extLst>
          </p:cNvPr>
          <p:cNvSpPr>
            <a:spLocks noChangeArrowheads="1"/>
          </p:cNvSpPr>
          <p:nvPr/>
        </p:nvSpPr>
        <p:spPr bwMode="auto">
          <a:xfrm>
            <a:off x="815248" y="1525810"/>
            <a:ext cx="7997057"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ts val="1200"/>
              </a:spcBef>
              <a:spcAft>
                <a:spcPct val="0"/>
              </a:spcAft>
              <a:buClrTx/>
              <a:buSzTx/>
              <a:buFont typeface="+mj-lt"/>
              <a:buAutoNum type="arabicPeriod"/>
              <a:tabLst/>
            </a:pPr>
            <a:r>
              <a:rPr lang="en-US" altLang="nb-NO" sz="2400" b="1" dirty="0">
                <a:latin typeface="+mn-lt"/>
                <a:ea typeface="Times New Roman" panose="02020603050405020304" pitchFamily="18" charset="0"/>
                <a:cs typeface="Calibri" panose="020F0502020204030204" pitchFamily="34" charset="0"/>
              </a:rPr>
              <a:t>Self-observation </a:t>
            </a:r>
            <a:br>
              <a:rPr lang="en-US" altLang="nb-NO" sz="2000" dirty="0">
                <a:latin typeface="+mn-lt"/>
                <a:ea typeface="Times New Roman" panose="02020603050405020304" pitchFamily="18" charset="0"/>
                <a:cs typeface="Calibri" panose="020F0502020204030204" pitchFamily="34" charset="0"/>
              </a:rPr>
            </a:br>
            <a:r>
              <a:rPr lang="en-US" altLang="nb-NO" sz="2000" dirty="0">
                <a:latin typeface="+mn-lt"/>
                <a:ea typeface="Times New Roman" panose="02020603050405020304" pitchFamily="18" charset="0"/>
                <a:cs typeface="Calibri" panose="020F0502020204030204" pitchFamily="34" charset="0"/>
              </a:rPr>
              <a:t>How did I function today? How did I function in that conversation? How did I function in that company, at that meeting, in that situation? You can also ask others what they think of you and what you did.</a:t>
            </a:r>
            <a:r>
              <a:rPr kumimoji="0" lang="nb-NO" altLang="nb-NO" sz="2000" u="none" strike="noStrike" cap="none" normalizeH="0" baseline="0" dirty="0">
                <a:ln>
                  <a:noFill/>
                </a:ln>
                <a:solidFill>
                  <a:schemeClr val="tx1"/>
                </a:solidFill>
                <a:effectLst/>
                <a:latin typeface="+mn-lt"/>
                <a:ea typeface="Times New Roman" panose="02020603050405020304" pitchFamily="18" charset="0"/>
                <a:cs typeface="Calibri" panose="020F0502020204030204" pitchFamily="34" charset="0"/>
              </a:rPr>
              <a:t> </a:t>
            </a:r>
          </a:p>
          <a:p>
            <a:pPr marL="342900" lvl="0" indent="-342900" defTabSz="914400">
              <a:spcBef>
                <a:spcPts val="1200"/>
              </a:spcBef>
              <a:buFont typeface="+mj-lt"/>
              <a:buAutoNum type="arabicPeriod"/>
            </a:pPr>
            <a:r>
              <a:rPr kumimoji="0" lang="nb-NO" altLang="nb-NO" sz="2400" b="1" i="0" u="none" strike="noStrike" cap="none" normalizeH="0" baseline="0" dirty="0" err="1">
                <a:ln>
                  <a:noFill/>
                </a:ln>
                <a:solidFill>
                  <a:schemeClr val="tx1"/>
                </a:solidFill>
                <a:effectLst/>
                <a:latin typeface="+mn-lt"/>
                <a:ea typeface="Times New Roman" panose="02020603050405020304" pitchFamily="18" charset="0"/>
                <a:cs typeface="Calibri" panose="020F0502020204030204" pitchFamily="34" charset="0"/>
              </a:rPr>
              <a:t>Self-reflection</a:t>
            </a:r>
            <a:br>
              <a:rPr kumimoji="0" lang="nb-NO" altLang="nb-NO" sz="2000" b="0" i="0" u="none" strike="noStrike" cap="none" normalizeH="0" baseline="0" dirty="0">
                <a:ln>
                  <a:noFill/>
                </a:ln>
                <a:solidFill>
                  <a:schemeClr val="tx1"/>
                </a:solidFill>
                <a:effectLst/>
                <a:latin typeface="+mn-lt"/>
                <a:ea typeface="Times New Roman" panose="02020603050405020304" pitchFamily="18" charset="0"/>
                <a:cs typeface="Calibri" panose="020F0502020204030204" pitchFamily="34" charset="0"/>
              </a:rPr>
            </a:br>
            <a:r>
              <a:rPr lang="en-US" altLang="nb-NO" sz="2000" dirty="0">
                <a:latin typeface="+mn-lt"/>
                <a:ea typeface="Times New Roman" panose="02020603050405020304" pitchFamily="18" charset="0"/>
                <a:cs typeface="Calibri" panose="020F0502020204030204" pitchFamily="34" charset="0"/>
              </a:rPr>
              <a:t>Why did I do what I did? Was it fear? Was it mistrust? What did I really want to achieve? What was my need in that situation? What ego pattern was I operating in? What step on the developmental ladder was I operating on? Why did the other person(s) react the way they did?</a:t>
            </a:r>
          </a:p>
          <a:p>
            <a:pPr marL="342900" lvl="0" indent="-342900" defTabSz="914400">
              <a:spcBef>
                <a:spcPts val="1200"/>
              </a:spcBef>
              <a:buFont typeface="+mj-lt"/>
              <a:buAutoNum type="arabicPeriod"/>
            </a:pPr>
            <a:r>
              <a:rPr lang="nb-NO" altLang="nb-NO" sz="2400" b="1" dirty="0" err="1">
                <a:latin typeface="+mn-lt"/>
                <a:cs typeface="Calibri" panose="020F0502020204030204" pitchFamily="34" charset="0"/>
              </a:rPr>
              <a:t>Experimentation</a:t>
            </a:r>
            <a:br>
              <a:rPr lang="nb-NO" altLang="nb-NO" sz="2400" b="1" dirty="0">
                <a:latin typeface="+mn-lt"/>
                <a:cs typeface="Calibri" panose="020F0502020204030204" pitchFamily="34" charset="0"/>
              </a:rPr>
            </a:br>
            <a:r>
              <a:rPr lang="en-US" altLang="nb-NO" sz="2000" dirty="0">
                <a:latin typeface="+mn-lt"/>
                <a:cs typeface="Calibri" panose="020F0502020204030204" pitchFamily="34" charset="0"/>
              </a:rPr>
              <a:t>What could I have done that would be functioning </a:t>
            </a:r>
            <a:br>
              <a:rPr lang="en-US" altLang="nb-NO" sz="2000" dirty="0">
                <a:latin typeface="+mn-lt"/>
                <a:cs typeface="Calibri" panose="020F0502020204030204" pitchFamily="34" charset="0"/>
              </a:rPr>
            </a:br>
            <a:r>
              <a:rPr lang="en-US" altLang="nb-NO" sz="2000" dirty="0">
                <a:latin typeface="+mn-lt"/>
                <a:cs typeface="Calibri" panose="020F0502020204030204" pitchFamily="34" charset="0"/>
              </a:rPr>
              <a:t>at 3rd, 4th or 5th step on the development ladder? </a:t>
            </a:r>
            <a:br>
              <a:rPr lang="en-US" altLang="nb-NO" sz="2000" dirty="0">
                <a:latin typeface="+mn-lt"/>
                <a:cs typeface="Calibri" panose="020F0502020204030204" pitchFamily="34" charset="0"/>
              </a:rPr>
            </a:br>
            <a:r>
              <a:rPr lang="en-US" altLang="nb-NO" sz="2000" dirty="0">
                <a:latin typeface="+mn-lt"/>
                <a:cs typeface="Calibri" panose="020F0502020204030204" pitchFamily="34" charset="0"/>
              </a:rPr>
              <a:t>Think of one or more good reactions and courses of action. How and when can I put this into practice? Try it out.</a:t>
            </a:r>
            <a:endParaRPr kumimoji="0" lang="nb-NO" altLang="nb-NO" sz="600" b="0" i="0" u="none" strike="noStrike" cap="none" normalizeH="0" baseline="0" dirty="0">
              <a:ln>
                <a:noFill/>
              </a:ln>
              <a:solidFill>
                <a:schemeClr val="tx1"/>
              </a:solidFill>
              <a:effectLst/>
            </a:endParaRPr>
          </a:p>
        </p:txBody>
      </p:sp>
      <p:sp>
        <p:nvSpPr>
          <p:cNvPr id="4" name="TekstSylinder 3">
            <a:extLst>
              <a:ext uri="{FF2B5EF4-FFF2-40B4-BE49-F238E27FC236}">
                <a16:creationId xmlns:a16="http://schemas.microsoft.com/office/drawing/2014/main" id="{0848E47B-85E5-9205-B95F-99D69F8A5C49}"/>
              </a:ext>
            </a:extLst>
          </p:cNvPr>
          <p:cNvSpPr txBox="1"/>
          <p:nvPr/>
        </p:nvSpPr>
        <p:spPr>
          <a:xfrm>
            <a:off x="6736510" y="4767174"/>
            <a:ext cx="2198170" cy="830997"/>
          </a:xfrm>
          <a:prstGeom prst="rect">
            <a:avLst/>
          </a:prstGeom>
          <a:solidFill>
            <a:srgbClr val="FFFF00"/>
          </a:solidFill>
        </p:spPr>
        <p:txBody>
          <a:bodyPr wrap="square" rtlCol="0">
            <a:spAutoFit/>
          </a:bodyPr>
          <a:lstStyle/>
          <a:p>
            <a:pPr algn="ctr"/>
            <a:r>
              <a:rPr lang="nb-NO" sz="2400" b="1" dirty="0"/>
              <a:t>+ </a:t>
            </a:r>
            <a:r>
              <a:rPr lang="nb-NO" sz="2400" b="1" dirty="0" err="1"/>
              <a:t>therapy</a:t>
            </a:r>
            <a:r>
              <a:rPr lang="nb-NO" sz="2400" b="1" dirty="0"/>
              <a:t> </a:t>
            </a:r>
            <a:br>
              <a:rPr lang="nb-NO" sz="2400" b="1" dirty="0"/>
            </a:br>
            <a:r>
              <a:rPr lang="nb-NO" sz="2400" b="1" dirty="0"/>
              <a:t>and coaching?</a:t>
            </a:r>
          </a:p>
        </p:txBody>
      </p:sp>
    </p:spTree>
    <p:extLst>
      <p:ext uri="{BB962C8B-B14F-4D97-AF65-F5344CB8AC3E}">
        <p14:creationId xmlns:p14="http://schemas.microsoft.com/office/powerpoint/2010/main" val="398752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655B0-F7FA-FEF9-06BF-2424DA07B57B}"/>
            </a:ext>
          </a:extLst>
        </p:cNvPr>
        <p:cNvGrpSpPr/>
        <p:nvPr/>
      </p:nvGrpSpPr>
      <p:grpSpPr>
        <a:xfrm>
          <a:off x="0" y="0"/>
          <a:ext cx="0" cy="0"/>
          <a:chOff x="0" y="0"/>
          <a:chExt cx="0" cy="0"/>
        </a:xfrm>
      </p:grpSpPr>
      <p:sp>
        <p:nvSpPr>
          <p:cNvPr id="2" name="TekstSylinder 1">
            <a:extLst>
              <a:ext uri="{FF2B5EF4-FFF2-40B4-BE49-F238E27FC236}">
                <a16:creationId xmlns:a16="http://schemas.microsoft.com/office/drawing/2014/main" id="{78BD5559-7D01-CBD6-4008-3141B7AA798F}"/>
              </a:ext>
            </a:extLst>
          </p:cNvPr>
          <p:cNvSpPr txBox="1"/>
          <p:nvPr/>
        </p:nvSpPr>
        <p:spPr>
          <a:xfrm>
            <a:off x="0" y="162298"/>
            <a:ext cx="9144000" cy="584775"/>
          </a:xfrm>
          <a:prstGeom prst="rect">
            <a:avLst/>
          </a:prstGeom>
          <a:noFill/>
        </p:spPr>
        <p:txBody>
          <a:bodyPr wrap="square">
            <a:spAutoFit/>
          </a:bodyPr>
          <a:lstStyle/>
          <a:p>
            <a:pPr algn="ctr"/>
            <a:r>
              <a:rPr lang="en-US" sz="3200" kern="0" dirty="0">
                <a:solidFill>
                  <a:srgbClr val="C00000"/>
                </a:solidFill>
                <a:latin typeface="Arial" panose="020B0604020202020204" pitchFamily="34" charset="0"/>
              </a:rPr>
              <a:t>Ego patterns are also resources</a:t>
            </a:r>
            <a:endParaRPr lang="nb-NO" sz="3200" kern="0" dirty="0">
              <a:solidFill>
                <a:srgbClr val="C00000"/>
              </a:solidFill>
              <a:latin typeface="Arial" panose="020B0604020202020204" pitchFamily="34" charset="0"/>
            </a:endParaRPr>
          </a:p>
        </p:txBody>
      </p:sp>
      <p:sp>
        <p:nvSpPr>
          <p:cNvPr id="3" name="TekstSylinder 2">
            <a:extLst>
              <a:ext uri="{FF2B5EF4-FFF2-40B4-BE49-F238E27FC236}">
                <a16:creationId xmlns:a16="http://schemas.microsoft.com/office/drawing/2014/main" id="{32751D68-8869-152C-E4F9-1FBFD9565297}"/>
              </a:ext>
            </a:extLst>
          </p:cNvPr>
          <p:cNvSpPr txBox="1"/>
          <p:nvPr/>
        </p:nvSpPr>
        <p:spPr>
          <a:xfrm>
            <a:off x="1641852" y="1084577"/>
            <a:ext cx="5816570" cy="4524315"/>
          </a:xfrm>
          <a:prstGeom prst="rect">
            <a:avLst/>
          </a:prstGeom>
          <a:noFill/>
        </p:spPr>
        <p:txBody>
          <a:bodyPr wrap="square" rtlCol="0">
            <a:spAutoFit/>
          </a:bodyPr>
          <a:lstStyle/>
          <a:p>
            <a:r>
              <a:rPr lang="en-US" b="1" dirty="0"/>
              <a:t>The overachieving ego pattern </a:t>
            </a:r>
            <a:r>
              <a:rPr lang="en-US" dirty="0"/>
              <a:t>is the resource you use to:</a:t>
            </a:r>
          </a:p>
          <a:p>
            <a:pPr marL="285750" indent="-285750">
              <a:buFont typeface="Wingdings" panose="05000000000000000000" pitchFamily="2" charset="2"/>
              <a:buChar char="Ø"/>
            </a:pPr>
            <a:r>
              <a:rPr lang="en-US" dirty="0"/>
              <a:t>Get out of a flight pattern</a:t>
            </a:r>
          </a:p>
          <a:p>
            <a:pPr marL="285750" indent="-285750">
              <a:buFont typeface="Wingdings" panose="05000000000000000000" pitchFamily="2" charset="2"/>
              <a:buChar char="Ø"/>
            </a:pPr>
            <a:r>
              <a:rPr lang="en-US" dirty="0"/>
              <a:t>Get out of a hysteria pattern</a:t>
            </a:r>
          </a:p>
          <a:p>
            <a:endParaRPr lang="en-US" dirty="0"/>
          </a:p>
          <a:p>
            <a:r>
              <a:rPr lang="en-US" b="1" dirty="0"/>
              <a:t>The strong-willed and overachieving ego patterns </a:t>
            </a:r>
            <a:r>
              <a:rPr lang="en-US" dirty="0"/>
              <a:t>are the resources you use to:</a:t>
            </a:r>
          </a:p>
          <a:p>
            <a:pPr marL="285750" indent="-285750">
              <a:buFont typeface="Wingdings" panose="05000000000000000000" pitchFamily="2" charset="2"/>
              <a:buChar char="Ø"/>
            </a:pPr>
            <a:r>
              <a:rPr lang="en-US" dirty="0"/>
              <a:t>Get out of a surrendering pattern</a:t>
            </a:r>
          </a:p>
          <a:p>
            <a:endParaRPr lang="en-US" dirty="0"/>
          </a:p>
          <a:p>
            <a:r>
              <a:rPr lang="en-US" b="1" dirty="0"/>
              <a:t>The surrendering and overachieving ego patterns </a:t>
            </a:r>
            <a:r>
              <a:rPr lang="en-US" dirty="0"/>
              <a:t>are the resources you use to:</a:t>
            </a:r>
          </a:p>
          <a:p>
            <a:pPr marL="285750" indent="-285750">
              <a:buFont typeface="Wingdings" panose="05000000000000000000" pitchFamily="2" charset="2"/>
              <a:buChar char="Ø"/>
            </a:pPr>
            <a:r>
              <a:rPr lang="en-US" dirty="0"/>
              <a:t>Get out of a fight pattern</a:t>
            </a:r>
          </a:p>
          <a:p>
            <a:endParaRPr lang="en-US" dirty="0"/>
          </a:p>
          <a:p>
            <a:r>
              <a:rPr lang="en-US" b="1" dirty="0"/>
              <a:t>The overachieving ego pattern </a:t>
            </a:r>
            <a:r>
              <a:rPr lang="en-US" dirty="0"/>
              <a:t>is the resource you use to:</a:t>
            </a:r>
          </a:p>
          <a:p>
            <a:pPr marL="285750" indent="-285750">
              <a:buFont typeface="Wingdings" panose="05000000000000000000" pitchFamily="2" charset="2"/>
              <a:buChar char="Ø"/>
            </a:pPr>
            <a:r>
              <a:rPr lang="en-US" dirty="0"/>
              <a:t>develop yourself; reflect on yourself, make wise choices, stay focused and practice and practice what you want to develop.</a:t>
            </a:r>
          </a:p>
        </p:txBody>
      </p:sp>
    </p:spTree>
    <p:extLst>
      <p:ext uri="{BB962C8B-B14F-4D97-AF65-F5344CB8AC3E}">
        <p14:creationId xmlns:p14="http://schemas.microsoft.com/office/powerpoint/2010/main" val="2387013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A3F512CC-8AD9-CACF-8E7F-37013CC32F5B}"/>
              </a:ext>
            </a:extLst>
          </p:cNvPr>
          <p:cNvSpPr txBox="1"/>
          <p:nvPr/>
        </p:nvSpPr>
        <p:spPr>
          <a:xfrm>
            <a:off x="493055" y="8448"/>
            <a:ext cx="8221287" cy="1077218"/>
          </a:xfrm>
          <a:prstGeom prst="rect">
            <a:avLst/>
          </a:prstGeom>
          <a:noFill/>
        </p:spPr>
        <p:txBody>
          <a:bodyPr wrap="square">
            <a:spAutoFit/>
          </a:bodyPr>
          <a:lstStyle/>
          <a:p>
            <a:pPr algn="ctr"/>
            <a:r>
              <a:rPr lang="en-US" sz="3200" kern="0" dirty="0">
                <a:solidFill>
                  <a:srgbClr val="C00000"/>
                </a:solidFill>
                <a:latin typeface="Arial" panose="020B0604020202020204" pitchFamily="34" charset="0"/>
              </a:rPr>
              <a:t>Coping when other people's personalities and behaviors become a challenge for you</a:t>
            </a:r>
            <a:endParaRPr lang="nb-NO" sz="3200" kern="0" dirty="0">
              <a:solidFill>
                <a:srgbClr val="C00000"/>
              </a:solidFill>
              <a:latin typeface="Arial" panose="020B0604020202020204" pitchFamily="34" charset="0"/>
            </a:endParaRPr>
          </a:p>
        </p:txBody>
      </p:sp>
      <p:sp>
        <p:nvSpPr>
          <p:cNvPr id="6" name="TekstSylinder 5">
            <a:extLst>
              <a:ext uri="{FF2B5EF4-FFF2-40B4-BE49-F238E27FC236}">
                <a16:creationId xmlns:a16="http://schemas.microsoft.com/office/drawing/2014/main" id="{4EDB5FAF-EC08-789B-B249-4A6C4589BD7A}"/>
              </a:ext>
            </a:extLst>
          </p:cNvPr>
          <p:cNvSpPr txBox="1"/>
          <p:nvPr/>
        </p:nvSpPr>
        <p:spPr>
          <a:xfrm>
            <a:off x="724734" y="1783198"/>
            <a:ext cx="7449670" cy="2385268"/>
          </a:xfrm>
          <a:prstGeom prst="rect">
            <a:avLst/>
          </a:prstGeom>
          <a:noFill/>
          <a:ln>
            <a:solidFill>
              <a:schemeClr val="tx1"/>
            </a:solidFill>
          </a:ln>
        </p:spPr>
        <p:txBody>
          <a:bodyPr wrap="square" rtlCol="0">
            <a:spAutoFit/>
          </a:bodyPr>
          <a:lstStyle/>
          <a:p>
            <a:pPr algn="ctr"/>
            <a:r>
              <a:rPr lang="en-US" sz="2400" b="1" dirty="0"/>
              <a:t>1. Being in the tolerance window</a:t>
            </a:r>
          </a:p>
          <a:p>
            <a:pPr algn="ctr">
              <a:spcBef>
                <a:spcPts val="1200"/>
              </a:spcBef>
            </a:pPr>
            <a:r>
              <a:rPr lang="en-US" sz="2000" dirty="0"/>
              <a:t>To be calm, balanced, constructive and objective.</a:t>
            </a:r>
          </a:p>
          <a:p>
            <a:pPr algn="ctr">
              <a:spcBef>
                <a:spcPts val="600"/>
              </a:spcBef>
            </a:pPr>
            <a:r>
              <a:rPr lang="en-US" sz="2000" dirty="0"/>
              <a:t>The way we are when we:</a:t>
            </a:r>
          </a:p>
          <a:p>
            <a:pPr marL="342900" indent="-342900" algn="ctr">
              <a:buFont typeface="Arial" panose="020B0604020202020204" pitchFamily="34" charset="0"/>
              <a:buChar char="•"/>
            </a:pPr>
            <a:r>
              <a:rPr lang="en-US" sz="2000" dirty="0"/>
              <a:t>do not get emotional to get our way</a:t>
            </a:r>
          </a:p>
          <a:p>
            <a:pPr marL="342900" indent="-342900" algn="ctr">
              <a:buFont typeface="Arial" panose="020B0604020202020204" pitchFamily="34" charset="0"/>
              <a:buChar char="•"/>
            </a:pPr>
            <a:r>
              <a:rPr lang="en-US" sz="2000" dirty="0"/>
              <a:t>do not give up and let relationships or something in ourselves die.</a:t>
            </a:r>
          </a:p>
          <a:p>
            <a:pPr algn="ctr">
              <a:spcBef>
                <a:spcPts val="1200"/>
              </a:spcBef>
            </a:pPr>
            <a:r>
              <a:rPr lang="en-US" sz="2000" dirty="0"/>
              <a:t>In other words: </a:t>
            </a:r>
            <a:r>
              <a:rPr lang="en-US" sz="2000" b="1" dirty="0"/>
              <a:t>Being on the 3rd step of the development ladder.</a:t>
            </a:r>
            <a:endParaRPr lang="nb-NO" sz="2000" b="1" dirty="0"/>
          </a:p>
        </p:txBody>
      </p:sp>
      <p:sp>
        <p:nvSpPr>
          <p:cNvPr id="7" name="TekstSylinder 6">
            <a:extLst>
              <a:ext uri="{FF2B5EF4-FFF2-40B4-BE49-F238E27FC236}">
                <a16:creationId xmlns:a16="http://schemas.microsoft.com/office/drawing/2014/main" id="{AA69EFBD-72BE-917E-6E5B-A988762AABF4}"/>
              </a:ext>
            </a:extLst>
          </p:cNvPr>
          <p:cNvSpPr txBox="1"/>
          <p:nvPr/>
        </p:nvSpPr>
        <p:spPr>
          <a:xfrm>
            <a:off x="1165409" y="4651302"/>
            <a:ext cx="5540188" cy="1923604"/>
          </a:xfrm>
          <a:prstGeom prst="rect">
            <a:avLst/>
          </a:prstGeom>
          <a:noFill/>
          <a:ln>
            <a:solidFill>
              <a:schemeClr val="tx1"/>
            </a:solidFill>
          </a:ln>
        </p:spPr>
        <p:txBody>
          <a:bodyPr wrap="square" rtlCol="0">
            <a:spAutoFit/>
          </a:bodyPr>
          <a:lstStyle/>
          <a:p>
            <a:pPr algn="ctr">
              <a:spcBef>
                <a:spcPts val="600"/>
              </a:spcBef>
            </a:pPr>
            <a:r>
              <a:rPr lang="en-US" sz="2400" b="1" dirty="0"/>
              <a:t>2. The power lies in the consequences</a:t>
            </a:r>
          </a:p>
          <a:p>
            <a:pPr algn="ctr">
              <a:spcBef>
                <a:spcPts val="600"/>
              </a:spcBef>
            </a:pPr>
            <a:r>
              <a:rPr lang="en-US" sz="2000" dirty="0"/>
              <a:t>If you want to change behavior in others, you first use words, e.g. "giraffe language.“</a:t>
            </a:r>
          </a:p>
          <a:p>
            <a:pPr algn="ctr">
              <a:spcBef>
                <a:spcPts val="600"/>
              </a:spcBef>
            </a:pPr>
            <a:endParaRPr lang="en-US" sz="2000" dirty="0"/>
          </a:p>
          <a:p>
            <a:pPr algn="ctr">
              <a:spcBef>
                <a:spcPts val="600"/>
              </a:spcBef>
            </a:pPr>
            <a:endParaRPr lang="nb-NO" sz="2000" dirty="0"/>
          </a:p>
        </p:txBody>
      </p:sp>
      <p:sp>
        <p:nvSpPr>
          <p:cNvPr id="2" name="TekstSylinder 1">
            <a:extLst>
              <a:ext uri="{FF2B5EF4-FFF2-40B4-BE49-F238E27FC236}">
                <a16:creationId xmlns:a16="http://schemas.microsoft.com/office/drawing/2014/main" id="{32745C66-BA66-8143-F6A7-BC370ED5641B}"/>
              </a:ext>
            </a:extLst>
          </p:cNvPr>
          <p:cNvSpPr txBox="1"/>
          <p:nvPr/>
        </p:nvSpPr>
        <p:spPr>
          <a:xfrm>
            <a:off x="2900079" y="1172822"/>
            <a:ext cx="2070847" cy="523220"/>
          </a:xfrm>
          <a:prstGeom prst="rect">
            <a:avLst/>
          </a:prstGeom>
          <a:noFill/>
        </p:spPr>
        <p:txBody>
          <a:bodyPr wrap="square" rtlCol="0">
            <a:spAutoFit/>
          </a:bodyPr>
          <a:lstStyle/>
          <a:p>
            <a:pPr algn="ctr"/>
            <a:r>
              <a:rPr lang="nb-NO" sz="2800" b="1" dirty="0" err="1"/>
              <a:t>Two</a:t>
            </a:r>
            <a:r>
              <a:rPr lang="nb-NO" sz="2800" b="1" dirty="0"/>
              <a:t> </a:t>
            </a:r>
            <a:r>
              <a:rPr lang="nb-NO" sz="2800" b="1" dirty="0" err="1"/>
              <a:t>keys</a:t>
            </a:r>
            <a:r>
              <a:rPr lang="nb-NO" sz="2800" b="1" dirty="0"/>
              <a:t>:</a:t>
            </a:r>
          </a:p>
        </p:txBody>
      </p:sp>
      <p:sp>
        <p:nvSpPr>
          <p:cNvPr id="3" name="TekstSylinder 2">
            <a:extLst>
              <a:ext uri="{FF2B5EF4-FFF2-40B4-BE49-F238E27FC236}">
                <a16:creationId xmlns:a16="http://schemas.microsoft.com/office/drawing/2014/main" id="{C3445959-9D9C-755A-7A90-66D769BABFF7}"/>
              </a:ext>
            </a:extLst>
          </p:cNvPr>
          <p:cNvSpPr txBox="1"/>
          <p:nvPr/>
        </p:nvSpPr>
        <p:spPr>
          <a:xfrm>
            <a:off x="7010396" y="4835967"/>
            <a:ext cx="1803097" cy="1477328"/>
          </a:xfrm>
          <a:prstGeom prst="rect">
            <a:avLst/>
          </a:prstGeom>
          <a:solidFill>
            <a:srgbClr val="FFFFCC"/>
          </a:solidFill>
          <a:ln>
            <a:solidFill>
              <a:schemeClr val="tx1"/>
            </a:solidFill>
          </a:ln>
        </p:spPr>
        <p:txBody>
          <a:bodyPr wrap="square" rtlCol="0">
            <a:spAutoFit/>
          </a:bodyPr>
          <a:lstStyle/>
          <a:p>
            <a:pPr algn="ctr"/>
            <a:r>
              <a:rPr lang="nb-NO" b="1" dirty="0" err="1"/>
              <a:t>Giraffe</a:t>
            </a:r>
            <a:r>
              <a:rPr lang="nb-NO" b="1" dirty="0"/>
              <a:t> </a:t>
            </a:r>
            <a:r>
              <a:rPr lang="nb-NO" b="1" dirty="0" err="1"/>
              <a:t>language</a:t>
            </a:r>
            <a:endParaRPr lang="nb-NO" b="1" dirty="0"/>
          </a:p>
          <a:p>
            <a:pPr marL="342900" indent="-342900">
              <a:buAutoNum type="arabicPeriod"/>
            </a:pPr>
            <a:r>
              <a:rPr lang="nb-NO" dirty="0" err="1"/>
              <a:t>Facts</a:t>
            </a:r>
            <a:endParaRPr lang="nb-NO" dirty="0"/>
          </a:p>
          <a:p>
            <a:pPr marL="342900" indent="-342900">
              <a:buAutoNum type="arabicPeriod"/>
            </a:pPr>
            <a:r>
              <a:rPr lang="nb-NO" dirty="0"/>
              <a:t>Feelings</a:t>
            </a:r>
          </a:p>
          <a:p>
            <a:pPr marL="342900" indent="-342900">
              <a:buAutoNum type="arabicPeriod"/>
            </a:pPr>
            <a:r>
              <a:rPr lang="nb-NO" dirty="0" err="1"/>
              <a:t>Needs</a:t>
            </a:r>
            <a:endParaRPr lang="nb-NO" dirty="0"/>
          </a:p>
          <a:p>
            <a:pPr marL="342900" indent="-342900">
              <a:buAutoNum type="arabicPeriod"/>
            </a:pPr>
            <a:r>
              <a:rPr lang="nb-NO" dirty="0" err="1"/>
              <a:t>Request</a:t>
            </a:r>
            <a:endParaRPr lang="nb-NO" dirty="0"/>
          </a:p>
        </p:txBody>
      </p:sp>
      <p:sp>
        <p:nvSpPr>
          <p:cNvPr id="8" name="TekstSylinder 7">
            <a:extLst>
              <a:ext uri="{FF2B5EF4-FFF2-40B4-BE49-F238E27FC236}">
                <a16:creationId xmlns:a16="http://schemas.microsoft.com/office/drawing/2014/main" id="{052DC475-F5B0-128C-B8DC-74BD9A226485}"/>
              </a:ext>
            </a:extLst>
          </p:cNvPr>
          <p:cNvSpPr txBox="1"/>
          <p:nvPr/>
        </p:nvSpPr>
        <p:spPr>
          <a:xfrm>
            <a:off x="1165409" y="5795246"/>
            <a:ext cx="5163671" cy="707886"/>
          </a:xfrm>
          <a:prstGeom prst="rect">
            <a:avLst/>
          </a:prstGeom>
          <a:noFill/>
        </p:spPr>
        <p:txBody>
          <a:bodyPr wrap="square">
            <a:spAutoFit/>
          </a:bodyPr>
          <a:lstStyle/>
          <a:p>
            <a:pPr marL="342900" indent="-342900">
              <a:spcBef>
                <a:spcPts val="600"/>
              </a:spcBef>
              <a:buFont typeface="Arial" panose="020B0604020202020204" pitchFamily="34" charset="0"/>
              <a:buChar char="•"/>
            </a:pPr>
            <a:r>
              <a:rPr lang="en-US" sz="2000" dirty="0"/>
              <a:t>If it has become "intolerable", the power lies not in the words, but in the consequences.</a:t>
            </a:r>
            <a:endParaRPr lang="nb-NO" sz="2000" dirty="0"/>
          </a:p>
        </p:txBody>
      </p:sp>
    </p:spTree>
    <p:extLst>
      <p:ext uri="{BB962C8B-B14F-4D97-AF65-F5344CB8AC3E}">
        <p14:creationId xmlns:p14="http://schemas.microsoft.com/office/powerpoint/2010/main" val="38653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 grpId="0"/>
      <p:bldP spid="3" grpId="0" animBg="1"/>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53BA3884-ACCE-9478-D418-5E36550D4B51}"/>
              </a:ext>
            </a:extLst>
          </p:cNvPr>
          <p:cNvSpPr txBox="1"/>
          <p:nvPr/>
        </p:nvSpPr>
        <p:spPr>
          <a:xfrm>
            <a:off x="375438" y="2532508"/>
            <a:ext cx="8088173" cy="3093154"/>
          </a:xfrm>
          <a:prstGeom prst="rect">
            <a:avLst/>
          </a:prstGeom>
          <a:noFill/>
        </p:spPr>
        <p:txBody>
          <a:bodyPr wrap="square" rtlCol="0">
            <a:spAutoFit/>
          </a:bodyPr>
          <a:lstStyle/>
          <a:p>
            <a:pPr marL="285750" indent="-285750">
              <a:buFont typeface="Wingdings" panose="05000000000000000000" pitchFamily="2" charset="2"/>
              <a:buChar char="è"/>
            </a:pPr>
            <a:r>
              <a:rPr lang="en-US" sz="2000" b="1" dirty="0">
                <a:sym typeface="Wingdings" panose="05000000000000000000" pitchFamily="2" charset="2"/>
              </a:rPr>
              <a:t>First you have to figure out where the new path is going to go</a:t>
            </a:r>
          </a:p>
          <a:p>
            <a:pPr marL="285750" indent="-285750">
              <a:buFont typeface="Wingdings" panose="05000000000000000000" pitchFamily="2" charset="2"/>
              <a:buChar char="è"/>
            </a:pPr>
            <a:endParaRPr lang="en-US" sz="2000" b="1" dirty="0">
              <a:sym typeface="Wingdings" panose="05000000000000000000" pitchFamily="2" charset="2"/>
            </a:endParaRPr>
          </a:p>
          <a:p>
            <a:endParaRPr lang="en-US" sz="2000" b="1" dirty="0">
              <a:sym typeface="Wingdings" panose="05000000000000000000" pitchFamily="2" charset="2"/>
            </a:endParaRPr>
          </a:p>
          <a:p>
            <a:pPr marL="285750" indent="-285750">
              <a:spcBef>
                <a:spcPts val="600"/>
              </a:spcBef>
              <a:buFont typeface="Wingdings" panose="05000000000000000000" pitchFamily="2" charset="2"/>
              <a:buChar char="è"/>
            </a:pPr>
            <a:r>
              <a:rPr lang="en-US" sz="2000" b="1" dirty="0">
                <a:sym typeface="Wingdings" panose="05000000000000000000" pitchFamily="2" charset="2"/>
              </a:rPr>
              <a:t>Then you have to make the path and step and step to make it a path</a:t>
            </a:r>
          </a:p>
          <a:p>
            <a:pPr marL="285750" indent="-285750">
              <a:buFont typeface="Wingdings" panose="05000000000000000000" pitchFamily="2" charset="2"/>
              <a:buChar char="è"/>
            </a:pPr>
            <a:endParaRPr lang="en-US" sz="2000" b="1" dirty="0">
              <a:sym typeface="Wingdings" panose="05000000000000000000" pitchFamily="2" charset="2"/>
            </a:endParaRPr>
          </a:p>
          <a:p>
            <a:endParaRPr lang="en-US" sz="2000" b="1" dirty="0">
              <a:sym typeface="Wingdings" panose="05000000000000000000" pitchFamily="2" charset="2"/>
            </a:endParaRPr>
          </a:p>
          <a:p>
            <a:pPr marL="285750" indent="-285750">
              <a:spcBef>
                <a:spcPts val="600"/>
              </a:spcBef>
              <a:buFont typeface="Wingdings" panose="05000000000000000000" pitchFamily="2" charset="2"/>
              <a:buChar char="è"/>
            </a:pPr>
            <a:r>
              <a:rPr lang="en-US" sz="2000" b="1" dirty="0">
                <a:sym typeface="Wingdings" panose="05000000000000000000" pitchFamily="2" charset="2"/>
              </a:rPr>
              <a:t>Then the old path slowly grows back because you don't use it</a:t>
            </a:r>
          </a:p>
          <a:p>
            <a:endParaRPr lang="en-US" sz="2000" b="1" dirty="0">
              <a:sym typeface="Wingdings" panose="05000000000000000000" pitchFamily="2" charset="2"/>
            </a:endParaRPr>
          </a:p>
          <a:p>
            <a:pPr marL="285750" indent="-285750">
              <a:spcBef>
                <a:spcPts val="600"/>
              </a:spcBef>
              <a:buFont typeface="Wingdings" panose="05000000000000000000" pitchFamily="2" charset="2"/>
              <a:buChar char="è"/>
            </a:pPr>
            <a:r>
              <a:rPr lang="en-US" sz="2000" b="1" dirty="0">
                <a:sym typeface="Wingdings" panose="05000000000000000000" pitchFamily="2" charset="2"/>
              </a:rPr>
              <a:t>…. And finally the new path has become easy to walk</a:t>
            </a:r>
            <a:endParaRPr lang="nb-NO" sz="2000" dirty="0"/>
          </a:p>
        </p:txBody>
      </p:sp>
      <p:sp>
        <p:nvSpPr>
          <p:cNvPr id="2" name="Plassholder for lysbildenummer 1">
            <a:extLst>
              <a:ext uri="{FF2B5EF4-FFF2-40B4-BE49-F238E27FC236}">
                <a16:creationId xmlns:a16="http://schemas.microsoft.com/office/drawing/2014/main" id="{87EE89FA-A138-780E-EC9A-8260D33A2A7E}"/>
              </a:ext>
            </a:extLst>
          </p:cNvPr>
          <p:cNvSpPr>
            <a:spLocks noGrp="1"/>
          </p:cNvSpPr>
          <p:nvPr>
            <p:ph type="sldNum" sz="quarter" idx="12"/>
          </p:nvPr>
        </p:nvSpPr>
        <p:spPr>
          <a:xfrm>
            <a:off x="6457950" y="5890073"/>
            <a:ext cx="2057400" cy="365125"/>
          </a:xfrm>
        </p:spPr>
        <p:txBody>
          <a:bodyPr/>
          <a:lstStyle/>
          <a:p>
            <a:fld id="{CD4B10EB-5889-4CB3-982E-38A74B47C7AC}" type="slidenum">
              <a:rPr lang="nb-NO" smtClean="0"/>
              <a:t>28</a:t>
            </a:fld>
            <a:endParaRPr lang="nb-NO" dirty="0"/>
          </a:p>
        </p:txBody>
      </p:sp>
      <p:pic>
        <p:nvPicPr>
          <p:cNvPr id="1026" name="Picture 2" descr="Eduardo Calixto on X: &quot;Tener un cerebro inteligente: tiene MENOS conexiones  neuronales en la corteza cerebral, pero son MÁS EFICIENTES que las del  resto, resuelven más rápido los problemas, más inteligencia garantiza">
            <a:extLst>
              <a:ext uri="{FF2B5EF4-FFF2-40B4-BE49-F238E27FC236}">
                <a16:creationId xmlns:a16="http://schemas.microsoft.com/office/drawing/2014/main" id="{F94403E8-DF15-20B8-A1B4-B4BFB9D7B7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693" r="5583" b="4559"/>
          <a:stretch/>
        </p:blipFill>
        <p:spPr bwMode="auto">
          <a:xfrm>
            <a:off x="6457950" y="265613"/>
            <a:ext cx="2303704" cy="2106706"/>
          </a:xfrm>
          <a:prstGeom prst="rect">
            <a:avLst/>
          </a:prstGeom>
          <a:noFill/>
          <a:extLst>
            <a:ext uri="{909E8E84-426E-40DD-AFC4-6F175D3DCCD1}">
              <a14:hiddenFill xmlns:a14="http://schemas.microsoft.com/office/drawing/2010/main">
                <a:solidFill>
                  <a:srgbClr val="FFFFFF"/>
                </a:solidFill>
              </a14:hiddenFill>
            </a:ext>
          </a:extLst>
        </p:spPr>
      </p:pic>
      <p:sp>
        <p:nvSpPr>
          <p:cNvPr id="5" name="TekstSylinder 4">
            <a:extLst>
              <a:ext uri="{FF2B5EF4-FFF2-40B4-BE49-F238E27FC236}">
                <a16:creationId xmlns:a16="http://schemas.microsoft.com/office/drawing/2014/main" id="{6359167D-A69D-A81B-533D-3B0CF300553C}"/>
              </a:ext>
            </a:extLst>
          </p:cNvPr>
          <p:cNvSpPr txBox="1"/>
          <p:nvPr/>
        </p:nvSpPr>
        <p:spPr>
          <a:xfrm>
            <a:off x="683047" y="1318966"/>
            <a:ext cx="5377094" cy="1015663"/>
          </a:xfrm>
          <a:prstGeom prst="rect">
            <a:avLst/>
          </a:prstGeom>
          <a:solidFill>
            <a:srgbClr val="FFFFCC"/>
          </a:solidFill>
        </p:spPr>
        <p:txBody>
          <a:bodyPr wrap="square" rtlCol="0">
            <a:spAutoFit/>
          </a:bodyPr>
          <a:lstStyle/>
          <a:p>
            <a:pPr algn="ctr"/>
            <a:r>
              <a:rPr lang="en-US" sz="2000" dirty="0"/>
              <a:t>What we do in practice is creating new, well-functioning brain pathways and letting old, inappropriate brain pathways weaken and die out.</a:t>
            </a:r>
            <a:endParaRPr lang="nb-NO" dirty="0"/>
          </a:p>
        </p:txBody>
      </p:sp>
      <p:sp>
        <p:nvSpPr>
          <p:cNvPr id="9" name="TekstSylinder 8">
            <a:extLst>
              <a:ext uri="{FF2B5EF4-FFF2-40B4-BE49-F238E27FC236}">
                <a16:creationId xmlns:a16="http://schemas.microsoft.com/office/drawing/2014/main" id="{7DAF0F24-2DA1-7DCC-0AA8-6D875D7BBE62}"/>
              </a:ext>
            </a:extLst>
          </p:cNvPr>
          <p:cNvSpPr txBox="1"/>
          <p:nvPr/>
        </p:nvSpPr>
        <p:spPr>
          <a:xfrm>
            <a:off x="2209032" y="5993659"/>
            <a:ext cx="4248918" cy="677108"/>
          </a:xfrm>
          <a:prstGeom prst="rect">
            <a:avLst/>
          </a:prstGeom>
          <a:solidFill>
            <a:srgbClr val="FFFFCC"/>
          </a:solidFill>
          <a:ln>
            <a:solidFill>
              <a:schemeClr val="tx1"/>
            </a:solidFill>
          </a:ln>
        </p:spPr>
        <p:txBody>
          <a:bodyPr wrap="square" rtlCol="0">
            <a:spAutoFit/>
          </a:bodyPr>
          <a:lstStyle/>
          <a:p>
            <a:pPr algn="ctr"/>
            <a:r>
              <a:rPr lang="en-US" sz="2000" b="1" dirty="0"/>
              <a:t>Free course: Life guidance for our time</a:t>
            </a:r>
            <a:r>
              <a:rPr lang="nb-NO" sz="2000" b="1" dirty="0"/>
              <a:t> </a:t>
            </a:r>
          </a:p>
          <a:p>
            <a:pPr algn="ctr"/>
            <a:r>
              <a:rPr lang="nb-NO" b="1" dirty="0">
                <a:solidFill>
                  <a:srgbClr val="FF0000"/>
                </a:solidFill>
                <a:hlinkClick r:id="rId3">
                  <a:extLst>
                    <a:ext uri="{A12FA001-AC4F-418D-AE19-62706E023703}">
                      <ahyp:hlinkClr xmlns:ahyp="http://schemas.microsoft.com/office/drawing/2018/hyperlinkcolor" val="tx"/>
                    </a:ext>
                  </a:extLst>
                </a:hlinkClick>
              </a:rPr>
              <a:t>hjerterommet.no/livsveiledning/</a:t>
            </a:r>
            <a:r>
              <a:rPr lang="nb-NO" b="1" dirty="0">
                <a:solidFill>
                  <a:srgbClr val="FF0000"/>
                </a:solidFill>
              </a:rPr>
              <a:t> </a:t>
            </a:r>
          </a:p>
        </p:txBody>
      </p:sp>
      <p:sp>
        <p:nvSpPr>
          <p:cNvPr id="7" name="TekstSylinder 6">
            <a:extLst>
              <a:ext uri="{FF2B5EF4-FFF2-40B4-BE49-F238E27FC236}">
                <a16:creationId xmlns:a16="http://schemas.microsoft.com/office/drawing/2014/main" id="{BADAB761-C5DC-85A7-1AFE-627C90F91E17}"/>
              </a:ext>
            </a:extLst>
          </p:cNvPr>
          <p:cNvSpPr txBox="1"/>
          <p:nvPr/>
        </p:nvSpPr>
        <p:spPr>
          <a:xfrm>
            <a:off x="680389" y="2843085"/>
            <a:ext cx="8177176" cy="3046988"/>
          </a:xfrm>
          <a:prstGeom prst="rect">
            <a:avLst/>
          </a:prstGeom>
          <a:noFill/>
        </p:spPr>
        <p:txBody>
          <a:bodyPr wrap="square" rtlCol="0">
            <a:spAutoFit/>
          </a:bodyPr>
          <a:lstStyle/>
          <a:p>
            <a:r>
              <a:rPr lang="en-US" sz="2000" dirty="0"/>
              <a:t>= Finding a good way of being or a good alternative to the undesirable, e.g. always being in the tolerance window.</a:t>
            </a:r>
          </a:p>
          <a:p>
            <a:endParaRPr lang="en-US" sz="2400" dirty="0"/>
          </a:p>
          <a:p>
            <a:r>
              <a:rPr lang="en-US" sz="2000" dirty="0"/>
              <a:t>= Practicing and practicing being in the tolerance window and practicing the care star. </a:t>
            </a:r>
          </a:p>
          <a:p>
            <a:endParaRPr lang="en-US" sz="2400" dirty="0"/>
          </a:p>
          <a:p>
            <a:r>
              <a:rPr lang="en-US" sz="2000" dirty="0"/>
              <a:t>= you no longer fall into the old pattern and become emotional.</a:t>
            </a:r>
          </a:p>
          <a:p>
            <a:endParaRPr lang="en-US" sz="2400" dirty="0"/>
          </a:p>
          <a:p>
            <a:r>
              <a:rPr lang="en-US" sz="2000" dirty="0"/>
              <a:t>= the new and better has become automated, being in the tolerance window.</a:t>
            </a:r>
            <a:endParaRPr lang="nb-NO" sz="2000" dirty="0"/>
          </a:p>
        </p:txBody>
      </p:sp>
      <p:sp>
        <p:nvSpPr>
          <p:cNvPr id="8" name="TekstSylinder 7">
            <a:extLst>
              <a:ext uri="{FF2B5EF4-FFF2-40B4-BE49-F238E27FC236}">
                <a16:creationId xmlns:a16="http://schemas.microsoft.com/office/drawing/2014/main" id="{D22B31F1-804E-1557-DAAC-8E10AE104F6A}"/>
              </a:ext>
            </a:extLst>
          </p:cNvPr>
          <p:cNvSpPr txBox="1"/>
          <p:nvPr/>
        </p:nvSpPr>
        <p:spPr>
          <a:xfrm>
            <a:off x="375438" y="95496"/>
            <a:ext cx="5684703" cy="1077218"/>
          </a:xfrm>
          <a:prstGeom prst="rect">
            <a:avLst/>
          </a:prstGeom>
          <a:noFill/>
        </p:spPr>
        <p:txBody>
          <a:bodyPr wrap="square">
            <a:spAutoFit/>
          </a:bodyPr>
          <a:lstStyle/>
          <a:p>
            <a:pPr algn="ctr"/>
            <a:r>
              <a:rPr lang="en-US" sz="3200" dirty="0">
                <a:solidFill>
                  <a:srgbClr val="C00000"/>
                </a:solidFill>
              </a:rPr>
              <a:t>Self-development is like making a new path in the forest.</a:t>
            </a:r>
            <a:endParaRPr lang="nb-NO" sz="3200" dirty="0">
              <a:solidFill>
                <a:srgbClr val="C00000"/>
              </a:solidFill>
            </a:endParaRPr>
          </a:p>
        </p:txBody>
      </p:sp>
    </p:spTree>
    <p:extLst>
      <p:ext uri="{BB962C8B-B14F-4D97-AF65-F5344CB8AC3E}">
        <p14:creationId xmlns:p14="http://schemas.microsoft.com/office/powerpoint/2010/main" val="478227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7EA1E660-DA21-04DD-3A30-D8E4140CF1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8091" y="3054483"/>
            <a:ext cx="2576636" cy="3638210"/>
          </a:xfrm>
          <a:prstGeom prst="rect">
            <a:avLst/>
          </a:prstGeom>
        </p:spPr>
      </p:pic>
      <p:sp>
        <p:nvSpPr>
          <p:cNvPr id="7" name="TekstSylinder 6">
            <a:extLst>
              <a:ext uri="{FF2B5EF4-FFF2-40B4-BE49-F238E27FC236}">
                <a16:creationId xmlns:a16="http://schemas.microsoft.com/office/drawing/2014/main" id="{6B9378C9-23B2-6522-56BF-55BBEFF44D1D}"/>
              </a:ext>
            </a:extLst>
          </p:cNvPr>
          <p:cNvSpPr txBox="1"/>
          <p:nvPr/>
        </p:nvSpPr>
        <p:spPr>
          <a:xfrm>
            <a:off x="282969" y="1563989"/>
            <a:ext cx="2781758" cy="1200329"/>
          </a:xfrm>
          <a:prstGeom prst="rect">
            <a:avLst/>
          </a:prstGeom>
          <a:noFill/>
        </p:spPr>
        <p:txBody>
          <a:bodyPr wrap="square" rtlCol="0">
            <a:spAutoFit/>
          </a:bodyPr>
          <a:lstStyle/>
          <a:p>
            <a:pPr algn="ctr"/>
            <a:r>
              <a:rPr lang="nb-NO" b="1" dirty="0" err="1"/>
              <a:t>Breaking</a:t>
            </a:r>
            <a:r>
              <a:rPr lang="nb-NO" b="1" dirty="0"/>
              <a:t> </a:t>
            </a:r>
            <a:r>
              <a:rPr lang="nb-NO" b="1" dirty="0" err="1"/>
              <a:t>the</a:t>
            </a:r>
            <a:r>
              <a:rPr lang="nb-NO" b="1" dirty="0"/>
              <a:t> Code </a:t>
            </a:r>
            <a:r>
              <a:rPr lang="nb-NO" b="1" dirty="0" err="1"/>
              <a:t>of</a:t>
            </a:r>
            <a:r>
              <a:rPr lang="nb-NO" b="1" dirty="0"/>
              <a:t> Life - </a:t>
            </a:r>
            <a:r>
              <a:rPr lang="nb-NO" sz="1800" b="1" dirty="0"/>
              <a:t>A </a:t>
            </a:r>
            <a:r>
              <a:rPr lang="nb-NO" sz="1800" b="1" dirty="0" err="1"/>
              <a:t>Path</a:t>
            </a:r>
            <a:r>
              <a:rPr lang="nb-NO" sz="1800" b="1" dirty="0"/>
              <a:t> to Good Lives, </a:t>
            </a:r>
            <a:r>
              <a:rPr lang="nb-NO" sz="1800" b="1" dirty="0" err="1"/>
              <a:t>Partnerships</a:t>
            </a:r>
            <a:r>
              <a:rPr lang="nb-NO" sz="1800" b="1" dirty="0"/>
              <a:t> and </a:t>
            </a:r>
            <a:r>
              <a:rPr lang="nb-NO" sz="1800" b="1" dirty="0" err="1"/>
              <a:t>Society</a:t>
            </a:r>
            <a:endParaRPr lang="nb-NO" sz="1800" b="1" dirty="0"/>
          </a:p>
          <a:p>
            <a:pPr algn="ctr"/>
            <a:r>
              <a:rPr lang="nb-NO" dirty="0"/>
              <a:t>A5 – 260 </a:t>
            </a:r>
            <a:r>
              <a:rPr lang="nb-NO" dirty="0" err="1"/>
              <a:t>pages</a:t>
            </a:r>
            <a:endParaRPr lang="nb-NO" dirty="0"/>
          </a:p>
        </p:txBody>
      </p:sp>
      <p:sp>
        <p:nvSpPr>
          <p:cNvPr id="10" name="TekstSylinder 9">
            <a:extLst>
              <a:ext uri="{FF2B5EF4-FFF2-40B4-BE49-F238E27FC236}">
                <a16:creationId xmlns:a16="http://schemas.microsoft.com/office/drawing/2014/main" id="{5B0807E7-574A-211F-280A-74C7223701C2}"/>
              </a:ext>
            </a:extLst>
          </p:cNvPr>
          <p:cNvSpPr txBox="1"/>
          <p:nvPr/>
        </p:nvSpPr>
        <p:spPr>
          <a:xfrm>
            <a:off x="1272260" y="180353"/>
            <a:ext cx="6344853" cy="584775"/>
          </a:xfrm>
          <a:prstGeom prst="rect">
            <a:avLst/>
          </a:prstGeom>
          <a:noFill/>
        </p:spPr>
        <p:txBody>
          <a:bodyPr wrap="square" rtlCol="0">
            <a:spAutoFit/>
          </a:bodyPr>
          <a:lstStyle/>
          <a:p>
            <a:pPr algn="ctr"/>
            <a:r>
              <a:rPr lang="nb-NO" sz="3200" kern="0" dirty="0">
                <a:solidFill>
                  <a:srgbClr val="C00000"/>
                </a:solidFill>
                <a:latin typeface="Arial" panose="020B0604020202020204" pitchFamily="34" charset="0"/>
              </a:rPr>
              <a:t>Book and </a:t>
            </a:r>
            <a:r>
              <a:rPr lang="nb-NO" sz="3200" kern="0" dirty="0" err="1">
                <a:solidFill>
                  <a:srgbClr val="C00000"/>
                </a:solidFill>
                <a:latin typeface="Arial" panose="020B0604020202020204" pitchFamily="34" charset="0"/>
              </a:rPr>
              <a:t>compendiums</a:t>
            </a:r>
            <a:endParaRPr lang="nb-NO" sz="3200" kern="0" dirty="0">
              <a:solidFill>
                <a:srgbClr val="C00000"/>
              </a:solidFill>
              <a:latin typeface="Arial" panose="020B0604020202020204" pitchFamily="34" charset="0"/>
            </a:endParaRPr>
          </a:p>
        </p:txBody>
      </p:sp>
      <p:sp>
        <p:nvSpPr>
          <p:cNvPr id="6" name="TekstSylinder 5">
            <a:extLst>
              <a:ext uri="{FF2B5EF4-FFF2-40B4-BE49-F238E27FC236}">
                <a16:creationId xmlns:a16="http://schemas.microsoft.com/office/drawing/2014/main" id="{37B4F511-F947-B1C3-4A98-E228983D30CA}"/>
              </a:ext>
            </a:extLst>
          </p:cNvPr>
          <p:cNvSpPr txBox="1"/>
          <p:nvPr/>
        </p:nvSpPr>
        <p:spPr>
          <a:xfrm>
            <a:off x="6426288" y="1683947"/>
            <a:ext cx="2241176" cy="1046440"/>
          </a:xfrm>
          <a:prstGeom prst="rect">
            <a:avLst/>
          </a:prstGeom>
          <a:noFill/>
        </p:spPr>
        <p:txBody>
          <a:bodyPr wrap="square" rtlCol="0">
            <a:spAutoFit/>
          </a:bodyPr>
          <a:lstStyle/>
          <a:p>
            <a:pPr algn="ctr"/>
            <a:r>
              <a:rPr lang="en-US" b="1" dirty="0"/>
              <a:t>Book 3: Leaving Low Energy Behind</a:t>
            </a:r>
            <a:endParaRPr lang="nb-NO" sz="1600" dirty="0"/>
          </a:p>
          <a:p>
            <a:pPr algn="ctr"/>
            <a:endParaRPr lang="nb-NO" sz="800" dirty="0"/>
          </a:p>
          <a:p>
            <a:pPr algn="ctr"/>
            <a:r>
              <a:rPr lang="nb-NO" dirty="0"/>
              <a:t>A4 – 98 </a:t>
            </a:r>
            <a:r>
              <a:rPr lang="nb-NO" dirty="0" err="1"/>
              <a:t>pages</a:t>
            </a:r>
            <a:endParaRPr lang="nb-NO" dirty="0"/>
          </a:p>
        </p:txBody>
      </p:sp>
      <p:graphicFrame>
        <p:nvGraphicFramePr>
          <p:cNvPr id="2" name="Objekt 1">
            <a:extLst>
              <a:ext uri="{FF2B5EF4-FFF2-40B4-BE49-F238E27FC236}">
                <a16:creationId xmlns:a16="http://schemas.microsoft.com/office/drawing/2014/main" id="{0165DEAE-0748-73E6-8B3C-7708203CDCA4}"/>
              </a:ext>
            </a:extLst>
          </p:cNvPr>
          <p:cNvGraphicFramePr>
            <a:graphicFrameLocks noChangeAspect="1"/>
          </p:cNvGraphicFramePr>
          <p:nvPr/>
        </p:nvGraphicFramePr>
        <p:xfrm>
          <a:off x="3398921" y="2955871"/>
          <a:ext cx="2478795" cy="3728387"/>
        </p:xfrm>
        <a:graphic>
          <a:graphicData uri="http://schemas.openxmlformats.org/presentationml/2006/ole">
            <mc:AlternateContent xmlns:mc="http://schemas.openxmlformats.org/markup-compatibility/2006">
              <mc:Choice xmlns:v="urn:schemas-microsoft-com:vml" Requires="v">
                <p:oleObj name="Document" r:id="rId3" imgW="6765117" imgH="10173961" progId="Word.Document.12">
                  <p:embed/>
                </p:oleObj>
              </mc:Choice>
              <mc:Fallback>
                <p:oleObj name="Document" r:id="rId3" imgW="6765117" imgH="10173961" progId="Word.Document.12">
                  <p:embed/>
                  <p:pic>
                    <p:nvPicPr>
                      <p:cNvPr id="2" name="Objekt 1">
                        <a:extLst>
                          <a:ext uri="{FF2B5EF4-FFF2-40B4-BE49-F238E27FC236}">
                            <a16:creationId xmlns:a16="http://schemas.microsoft.com/office/drawing/2014/main" id="{0165DEAE-0748-73E6-8B3C-7708203CDCA4}"/>
                          </a:ext>
                        </a:extLst>
                      </p:cNvPr>
                      <p:cNvPicPr/>
                      <p:nvPr/>
                    </p:nvPicPr>
                    <p:blipFill>
                      <a:blip r:embed="rId4"/>
                      <a:stretch>
                        <a:fillRect/>
                      </a:stretch>
                    </p:blipFill>
                    <p:spPr>
                      <a:xfrm>
                        <a:off x="3398921" y="2955871"/>
                        <a:ext cx="2478795" cy="3728387"/>
                      </a:xfrm>
                      <a:prstGeom prst="rect">
                        <a:avLst/>
                      </a:prstGeom>
                    </p:spPr>
                  </p:pic>
                </p:oleObj>
              </mc:Fallback>
            </mc:AlternateContent>
          </a:graphicData>
        </a:graphic>
      </p:graphicFrame>
      <p:sp>
        <p:nvSpPr>
          <p:cNvPr id="5" name="TekstSylinder 4">
            <a:extLst>
              <a:ext uri="{FF2B5EF4-FFF2-40B4-BE49-F238E27FC236}">
                <a16:creationId xmlns:a16="http://schemas.microsoft.com/office/drawing/2014/main" id="{ACC01800-E511-5EAA-4CEA-20F0CFDD3438}"/>
              </a:ext>
            </a:extLst>
          </p:cNvPr>
          <p:cNvSpPr txBox="1"/>
          <p:nvPr/>
        </p:nvSpPr>
        <p:spPr>
          <a:xfrm>
            <a:off x="3620107" y="1553574"/>
            <a:ext cx="2216688" cy="1200329"/>
          </a:xfrm>
          <a:prstGeom prst="rect">
            <a:avLst/>
          </a:prstGeom>
          <a:noFill/>
        </p:spPr>
        <p:txBody>
          <a:bodyPr wrap="square" rtlCol="0">
            <a:spAutoFit/>
          </a:bodyPr>
          <a:lstStyle/>
          <a:p>
            <a:pPr algn="ctr"/>
            <a:r>
              <a:rPr lang="en-US" b="1" dirty="0"/>
              <a:t>Book 2: Leaving Inappropriate Ego Patterns Behind</a:t>
            </a:r>
            <a:br>
              <a:rPr lang="en-US" b="1" dirty="0"/>
            </a:br>
            <a:r>
              <a:rPr lang="nb-NO" dirty="0"/>
              <a:t>A4 – 116 </a:t>
            </a:r>
            <a:r>
              <a:rPr lang="nb-NO" dirty="0" err="1"/>
              <a:t>pages</a:t>
            </a:r>
            <a:endParaRPr lang="nb-NO" dirty="0"/>
          </a:p>
        </p:txBody>
      </p:sp>
      <p:pic>
        <p:nvPicPr>
          <p:cNvPr id="12" name="Bilde 11">
            <a:extLst>
              <a:ext uri="{FF2B5EF4-FFF2-40B4-BE49-F238E27FC236}">
                <a16:creationId xmlns:a16="http://schemas.microsoft.com/office/drawing/2014/main" id="{60A74753-24E1-5BDA-F335-F4AF54F1C3BB}"/>
              </a:ext>
            </a:extLst>
          </p:cNvPr>
          <p:cNvPicPr>
            <a:picLocks noChangeAspect="1"/>
          </p:cNvPicPr>
          <p:nvPr/>
        </p:nvPicPr>
        <p:blipFill>
          <a:blip r:embed="rId5"/>
          <a:srcRect l="67530" t="20689" r="7959" b="15999"/>
          <a:stretch/>
        </p:blipFill>
        <p:spPr>
          <a:xfrm>
            <a:off x="6200454" y="2950171"/>
            <a:ext cx="2568973" cy="3428600"/>
          </a:xfrm>
          <a:prstGeom prst="rect">
            <a:avLst/>
          </a:prstGeom>
        </p:spPr>
      </p:pic>
      <p:sp>
        <p:nvSpPr>
          <p:cNvPr id="13" name="Rektangel: avrundede hjørner 12">
            <a:extLst>
              <a:ext uri="{FF2B5EF4-FFF2-40B4-BE49-F238E27FC236}">
                <a16:creationId xmlns:a16="http://schemas.microsoft.com/office/drawing/2014/main" id="{7C4EFF76-6AEE-6524-1145-80A5533440A7}"/>
              </a:ext>
            </a:extLst>
          </p:cNvPr>
          <p:cNvSpPr/>
          <p:nvPr/>
        </p:nvSpPr>
        <p:spPr>
          <a:xfrm>
            <a:off x="6307478" y="2963994"/>
            <a:ext cx="2478795" cy="3635114"/>
          </a:xfrm>
          <a:prstGeom prst="roundRect">
            <a:avLst>
              <a:gd name="adj" fmla="val 7334"/>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725F8DD3-1021-AEF5-8F47-0566A85DE2A5}"/>
              </a:ext>
            </a:extLst>
          </p:cNvPr>
          <p:cNvSpPr txBox="1"/>
          <p:nvPr/>
        </p:nvSpPr>
        <p:spPr>
          <a:xfrm>
            <a:off x="2406336" y="778951"/>
            <a:ext cx="4644230" cy="646331"/>
          </a:xfrm>
          <a:prstGeom prst="rect">
            <a:avLst/>
          </a:prstGeom>
          <a:solidFill>
            <a:schemeClr val="accent6">
              <a:lumMod val="20000"/>
              <a:lumOff val="80000"/>
            </a:schemeClr>
          </a:solidFill>
        </p:spPr>
        <p:txBody>
          <a:bodyPr wrap="square" rtlCol="0">
            <a:spAutoFit/>
          </a:bodyPr>
          <a:lstStyle/>
          <a:p>
            <a:r>
              <a:rPr lang="en-GB" dirty="0"/>
              <a:t>Available as pdf-files in Norwegian, which you can use webtools to translate to your language</a:t>
            </a:r>
          </a:p>
        </p:txBody>
      </p:sp>
    </p:spTree>
    <p:extLst>
      <p:ext uri="{BB962C8B-B14F-4D97-AF65-F5344CB8AC3E}">
        <p14:creationId xmlns:p14="http://schemas.microsoft.com/office/powerpoint/2010/main" val="1011010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94FCA563-72C1-B7DB-D6F2-A3E12793A09B}"/>
              </a:ext>
            </a:extLst>
          </p:cNvPr>
          <p:cNvSpPr txBox="1"/>
          <p:nvPr/>
        </p:nvSpPr>
        <p:spPr>
          <a:xfrm>
            <a:off x="-40340" y="118045"/>
            <a:ext cx="8776446" cy="1077218"/>
          </a:xfrm>
          <a:prstGeom prst="rect">
            <a:avLst/>
          </a:prstGeom>
          <a:noFill/>
        </p:spPr>
        <p:txBody>
          <a:bodyPr wrap="square" rtlCol="0">
            <a:spAutoFit/>
          </a:bodyPr>
          <a:lstStyle/>
          <a:p>
            <a:pPr algn="ctr"/>
            <a:r>
              <a:rPr lang="en-US" sz="3200" kern="0" dirty="0">
                <a:solidFill>
                  <a:srgbClr val="C00000"/>
                </a:solidFill>
                <a:latin typeface="Arial" panose="020B0604020202020204" pitchFamily="34" charset="0"/>
              </a:rPr>
              <a:t>What I am about to present is within the tradition of cognitive behavioral therapy</a:t>
            </a:r>
            <a:endParaRPr lang="nb-NO" sz="3200" kern="0" dirty="0">
              <a:solidFill>
                <a:srgbClr val="C00000"/>
              </a:solidFill>
              <a:latin typeface="Arial" panose="020B0604020202020204" pitchFamily="34" charset="0"/>
            </a:endParaRPr>
          </a:p>
        </p:txBody>
      </p:sp>
      <p:sp>
        <p:nvSpPr>
          <p:cNvPr id="5" name="TekstSylinder 4">
            <a:extLst>
              <a:ext uri="{FF2B5EF4-FFF2-40B4-BE49-F238E27FC236}">
                <a16:creationId xmlns:a16="http://schemas.microsoft.com/office/drawing/2014/main" id="{B5AD7B94-DFB8-B9EB-F30A-3CCD336C9168}"/>
              </a:ext>
            </a:extLst>
          </p:cNvPr>
          <p:cNvSpPr txBox="1"/>
          <p:nvPr/>
        </p:nvSpPr>
        <p:spPr>
          <a:xfrm>
            <a:off x="1337512" y="1452889"/>
            <a:ext cx="5782233" cy="1200329"/>
          </a:xfrm>
          <a:prstGeom prst="rect">
            <a:avLst/>
          </a:prstGeom>
          <a:noFill/>
        </p:spPr>
        <p:txBody>
          <a:bodyPr wrap="square" rtlCol="0">
            <a:spAutoFit/>
          </a:bodyPr>
          <a:lstStyle/>
          <a:p>
            <a:pPr algn="ctr"/>
            <a:r>
              <a:rPr lang="en-US" dirty="0">
                <a:solidFill>
                  <a:srgbClr val="1F1F1F"/>
                </a:solidFill>
              </a:rPr>
              <a:t>An important goal of </a:t>
            </a:r>
            <a:r>
              <a:rPr lang="en-US" b="1" dirty="0">
                <a:solidFill>
                  <a:srgbClr val="1F1F1F"/>
                </a:solidFill>
              </a:rPr>
              <a:t>cognitive behavioral therapy </a:t>
            </a:r>
            <a:r>
              <a:rPr lang="en-US" dirty="0">
                <a:solidFill>
                  <a:srgbClr val="1F1F1F"/>
                </a:solidFill>
              </a:rPr>
              <a:t>is to break self-reinforcing vicious cycles of thoughts, feelings, and actions that maintain mental health problems, including through </a:t>
            </a:r>
            <a:r>
              <a:rPr lang="en-US" b="1" dirty="0">
                <a:solidFill>
                  <a:srgbClr val="1F1F1F"/>
                </a:solidFill>
              </a:rPr>
              <a:t>assistance with self-help</a:t>
            </a:r>
            <a:r>
              <a:rPr lang="en-US" dirty="0">
                <a:solidFill>
                  <a:srgbClr val="1F1F1F"/>
                </a:solidFill>
              </a:rPr>
              <a:t>.</a:t>
            </a:r>
            <a:endParaRPr lang="nb-NO" dirty="0"/>
          </a:p>
        </p:txBody>
      </p:sp>
      <p:sp>
        <p:nvSpPr>
          <p:cNvPr id="7" name="TekstSylinder 6">
            <a:extLst>
              <a:ext uri="{FF2B5EF4-FFF2-40B4-BE49-F238E27FC236}">
                <a16:creationId xmlns:a16="http://schemas.microsoft.com/office/drawing/2014/main" id="{7B63F296-E195-5373-7A47-369F45B35B9B}"/>
              </a:ext>
            </a:extLst>
          </p:cNvPr>
          <p:cNvSpPr txBox="1"/>
          <p:nvPr/>
        </p:nvSpPr>
        <p:spPr>
          <a:xfrm>
            <a:off x="1621020" y="3059457"/>
            <a:ext cx="5486401" cy="1938992"/>
          </a:xfrm>
          <a:prstGeom prst="rect">
            <a:avLst/>
          </a:prstGeom>
          <a:solidFill>
            <a:srgbClr val="FFFFCC"/>
          </a:solidFill>
        </p:spPr>
        <p:txBody>
          <a:bodyPr wrap="square">
            <a:spAutoFit/>
          </a:bodyPr>
          <a:lstStyle/>
          <a:p>
            <a:pPr algn="ctr"/>
            <a:r>
              <a:rPr lang="en-US" sz="2000" dirty="0"/>
              <a:t>What we are going to look at now is about becoming aware of problematic patterns, and with the power of thought and will, being able to break out of these patterns. The goal is to think, feel, and act more appropriately in the same situations that trigger the patterns.</a:t>
            </a:r>
            <a:endParaRPr lang="nb-NO" sz="2000" dirty="0"/>
          </a:p>
        </p:txBody>
      </p:sp>
      <p:sp>
        <p:nvSpPr>
          <p:cNvPr id="3" name="TekstSylinder 2">
            <a:extLst>
              <a:ext uri="{FF2B5EF4-FFF2-40B4-BE49-F238E27FC236}">
                <a16:creationId xmlns:a16="http://schemas.microsoft.com/office/drawing/2014/main" id="{95295B5B-69F4-FC9B-5E52-60E7A2D20040}"/>
              </a:ext>
            </a:extLst>
          </p:cNvPr>
          <p:cNvSpPr txBox="1"/>
          <p:nvPr/>
        </p:nvSpPr>
        <p:spPr>
          <a:xfrm>
            <a:off x="1832813" y="5096912"/>
            <a:ext cx="5206251" cy="1323439"/>
          </a:xfrm>
          <a:prstGeom prst="rect">
            <a:avLst/>
          </a:prstGeom>
          <a:noFill/>
        </p:spPr>
        <p:txBody>
          <a:bodyPr wrap="square">
            <a:spAutoFit/>
          </a:bodyPr>
          <a:lstStyle/>
          <a:p>
            <a:pPr algn="ctr"/>
            <a:r>
              <a:rPr lang="en-US" sz="2000" dirty="0">
                <a:solidFill>
                  <a:srgbClr val="1F1F1F"/>
                </a:solidFill>
                <a:latin typeface="Google Sans"/>
              </a:rPr>
              <a:t>What we are going to go through now is help for self-help, similar to what you do in </a:t>
            </a:r>
            <a:r>
              <a:rPr lang="en-US" sz="2000" dirty="0">
                <a:solidFill>
                  <a:srgbClr val="1F1F1F"/>
                </a:solidFill>
                <a:latin typeface="Google Sans"/>
                <a:hlinkClick r:id="rId2"/>
              </a:rPr>
              <a:t>cognitive behavioral therapy</a:t>
            </a:r>
            <a:r>
              <a:rPr lang="nb-NO" sz="2000" dirty="0">
                <a:solidFill>
                  <a:srgbClr val="1F1F1F"/>
                </a:solidFill>
                <a:effectLst/>
                <a:latin typeface="Google Sans"/>
              </a:rPr>
              <a:t>, </a:t>
            </a:r>
            <a:r>
              <a:rPr lang="en-US" sz="2000" dirty="0">
                <a:solidFill>
                  <a:srgbClr val="1F1F1F"/>
                </a:solidFill>
                <a:latin typeface="Google Sans"/>
              </a:rPr>
              <a:t>and especially in the direction </a:t>
            </a:r>
            <a:r>
              <a:rPr lang="nb-NO" sz="2000" dirty="0" err="1">
                <a:solidFill>
                  <a:srgbClr val="1F1F1F"/>
                </a:solidFill>
                <a:latin typeface="Google Sans"/>
                <a:hlinkClick r:id="rId3"/>
              </a:rPr>
              <a:t>Schema</a:t>
            </a:r>
            <a:r>
              <a:rPr lang="nb-NO" sz="2000" dirty="0">
                <a:solidFill>
                  <a:srgbClr val="1F1F1F"/>
                </a:solidFill>
                <a:latin typeface="Google Sans"/>
                <a:hlinkClick r:id="rId3"/>
              </a:rPr>
              <a:t> </a:t>
            </a:r>
            <a:r>
              <a:rPr lang="nb-NO" sz="2000" dirty="0" err="1">
                <a:solidFill>
                  <a:srgbClr val="1F1F1F"/>
                </a:solidFill>
                <a:latin typeface="Google Sans"/>
                <a:hlinkClick r:id="rId3"/>
              </a:rPr>
              <a:t>therapy</a:t>
            </a:r>
            <a:r>
              <a:rPr lang="nb-NO" sz="2000" dirty="0">
                <a:solidFill>
                  <a:srgbClr val="1F1F1F"/>
                </a:solidFill>
                <a:effectLst/>
                <a:latin typeface="Google Sans"/>
              </a:rPr>
              <a:t>.</a:t>
            </a:r>
            <a:endParaRPr lang="nb-NO" sz="2000" b="1" dirty="0">
              <a:solidFill>
                <a:srgbClr val="1F1F1F"/>
              </a:solidFill>
              <a:effectLst/>
              <a:latin typeface="Google Sans"/>
            </a:endParaRPr>
          </a:p>
        </p:txBody>
      </p:sp>
    </p:spTree>
    <p:extLst>
      <p:ext uri="{BB962C8B-B14F-4D97-AF65-F5344CB8AC3E}">
        <p14:creationId xmlns:p14="http://schemas.microsoft.com/office/powerpoint/2010/main" val="361883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D6C7D05E-D887-926C-7221-A6E66DD64C26}"/>
              </a:ext>
            </a:extLst>
          </p:cNvPr>
          <p:cNvPicPr>
            <a:picLocks noChangeAspect="1"/>
          </p:cNvPicPr>
          <p:nvPr/>
        </p:nvPicPr>
        <p:blipFill>
          <a:blip r:embed="rId2"/>
          <a:srcRect b="21817"/>
          <a:stretch/>
        </p:blipFill>
        <p:spPr>
          <a:xfrm>
            <a:off x="167273" y="1416424"/>
            <a:ext cx="2397344" cy="2424970"/>
          </a:xfrm>
          <a:prstGeom prst="rect">
            <a:avLst/>
          </a:prstGeom>
        </p:spPr>
      </p:pic>
      <p:sp>
        <p:nvSpPr>
          <p:cNvPr id="11" name="TekstSylinder 10">
            <a:extLst>
              <a:ext uri="{FF2B5EF4-FFF2-40B4-BE49-F238E27FC236}">
                <a16:creationId xmlns:a16="http://schemas.microsoft.com/office/drawing/2014/main" id="{F1780C51-C779-324A-4C9C-9DB138BCA195}"/>
              </a:ext>
            </a:extLst>
          </p:cNvPr>
          <p:cNvSpPr txBox="1"/>
          <p:nvPr/>
        </p:nvSpPr>
        <p:spPr>
          <a:xfrm>
            <a:off x="-110169" y="195350"/>
            <a:ext cx="9254169" cy="1077218"/>
          </a:xfrm>
          <a:prstGeom prst="rect">
            <a:avLst/>
          </a:prstGeom>
          <a:noFill/>
        </p:spPr>
        <p:txBody>
          <a:bodyPr wrap="square">
            <a:spAutoFit/>
          </a:bodyPr>
          <a:lstStyle/>
          <a:p>
            <a:pPr algn="ctr"/>
            <a:r>
              <a:rPr lang="en-US" sz="3200" kern="0" dirty="0">
                <a:solidFill>
                  <a:srgbClr val="C00000"/>
                </a:solidFill>
                <a:latin typeface="Arial" panose="020B0604020202020204" pitchFamily="34" charset="0"/>
              </a:rPr>
              <a:t>Prof. Dr. Franz Ruppert’s </a:t>
            </a:r>
            <a:br>
              <a:rPr lang="en-US" sz="3200" kern="0" dirty="0">
                <a:solidFill>
                  <a:srgbClr val="C00000"/>
                </a:solidFill>
                <a:latin typeface="Arial" panose="020B0604020202020204" pitchFamily="34" charset="0"/>
              </a:rPr>
            </a:br>
            <a:r>
              <a:rPr lang="en-US" sz="3200" kern="0" dirty="0">
                <a:solidFill>
                  <a:srgbClr val="C00000"/>
                </a:solidFill>
                <a:latin typeface="Arial" panose="020B0604020202020204" pitchFamily="34" charset="0"/>
              </a:rPr>
              <a:t>model of the human psyche</a:t>
            </a:r>
            <a:endParaRPr lang="nb-NO" sz="3200" kern="0" dirty="0">
              <a:solidFill>
                <a:srgbClr val="C00000"/>
              </a:solidFill>
              <a:latin typeface="Arial" panose="020B0604020202020204" pitchFamily="34" charset="0"/>
            </a:endParaRPr>
          </a:p>
        </p:txBody>
      </p:sp>
      <p:grpSp>
        <p:nvGrpSpPr>
          <p:cNvPr id="5" name="Gruppe 4">
            <a:extLst>
              <a:ext uri="{FF2B5EF4-FFF2-40B4-BE49-F238E27FC236}">
                <a16:creationId xmlns:a16="http://schemas.microsoft.com/office/drawing/2014/main" id="{4E174AE1-83B9-6D10-36C1-E88B938CA28A}"/>
              </a:ext>
            </a:extLst>
          </p:cNvPr>
          <p:cNvGrpSpPr/>
          <p:nvPr/>
        </p:nvGrpSpPr>
        <p:grpSpPr>
          <a:xfrm>
            <a:off x="2376949" y="2101999"/>
            <a:ext cx="6312288" cy="4308739"/>
            <a:chOff x="0" y="-1"/>
            <a:chExt cx="4417764" cy="3732932"/>
          </a:xfrm>
        </p:grpSpPr>
        <p:sp>
          <p:nvSpPr>
            <p:cNvPr id="9" name="Ellipse 8">
              <a:extLst>
                <a:ext uri="{FF2B5EF4-FFF2-40B4-BE49-F238E27FC236}">
                  <a16:creationId xmlns:a16="http://schemas.microsoft.com/office/drawing/2014/main" id="{1264B2C3-1A34-F10B-451E-3E3FEC75A56C}"/>
                </a:ext>
              </a:extLst>
            </p:cNvPr>
            <p:cNvSpPr/>
            <p:nvPr/>
          </p:nvSpPr>
          <p:spPr>
            <a:xfrm>
              <a:off x="0" y="-1"/>
              <a:ext cx="4417764" cy="37329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b-NO"/>
            </a:p>
          </p:txBody>
        </p:sp>
        <p:cxnSp>
          <p:nvCxnSpPr>
            <p:cNvPr id="12" name="Rett linje 11">
              <a:extLst>
                <a:ext uri="{FF2B5EF4-FFF2-40B4-BE49-F238E27FC236}">
                  <a16:creationId xmlns:a16="http://schemas.microsoft.com/office/drawing/2014/main" id="{BC4CA7BC-0CFA-4B04-EFEA-C8220B4DF8A3}"/>
                </a:ext>
              </a:extLst>
            </p:cNvPr>
            <p:cNvCxnSpPr/>
            <p:nvPr/>
          </p:nvCxnSpPr>
          <p:spPr>
            <a:xfrm>
              <a:off x="132203" y="2346593"/>
              <a:ext cx="416437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ett linje 12">
              <a:extLst>
                <a:ext uri="{FF2B5EF4-FFF2-40B4-BE49-F238E27FC236}">
                  <a16:creationId xmlns:a16="http://schemas.microsoft.com/office/drawing/2014/main" id="{37166789-529C-85D3-7A12-D5A06CDCB539}"/>
                </a:ext>
              </a:extLst>
            </p:cNvPr>
            <p:cNvCxnSpPr>
              <a:cxnSpLocks/>
            </p:cNvCxnSpPr>
            <p:nvPr/>
          </p:nvCxnSpPr>
          <p:spPr>
            <a:xfrm flipV="1">
              <a:off x="1949122" y="0"/>
              <a:ext cx="0" cy="23465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TekstSylinder 10">
            <a:extLst>
              <a:ext uri="{FF2B5EF4-FFF2-40B4-BE49-F238E27FC236}">
                <a16:creationId xmlns:a16="http://schemas.microsoft.com/office/drawing/2014/main" id="{D13BF35D-3164-5C52-4EDE-33E011D45CF0}"/>
              </a:ext>
            </a:extLst>
          </p:cNvPr>
          <p:cNvSpPr txBox="1"/>
          <p:nvPr/>
        </p:nvSpPr>
        <p:spPr>
          <a:xfrm>
            <a:off x="3749190" y="4875789"/>
            <a:ext cx="3788512" cy="984885"/>
          </a:xfrm>
          <a:prstGeom prst="rect">
            <a:avLst/>
          </a:prstGeom>
          <a:noFill/>
        </p:spPr>
        <p:txBody>
          <a:bodyPr wrap="square" rtlCol="0">
            <a:spAutoFit/>
          </a:bodyPr>
          <a:lstStyle/>
          <a:p>
            <a:pPr algn="ctr"/>
            <a:r>
              <a:rPr lang="en-US" sz="2000" b="1" dirty="0">
                <a:solidFill>
                  <a:srgbClr val="000000"/>
                </a:solidFill>
              </a:rPr>
              <a:t>Part 1: </a:t>
            </a:r>
            <a:br>
              <a:rPr lang="en-US" sz="2000" b="1" dirty="0">
                <a:solidFill>
                  <a:srgbClr val="000000"/>
                </a:solidFill>
              </a:rPr>
            </a:br>
            <a:r>
              <a:rPr lang="en-US" sz="2000" b="1" dirty="0">
                <a:solidFill>
                  <a:srgbClr val="000000"/>
                </a:solidFill>
              </a:rPr>
              <a:t>The Healthy Part </a:t>
            </a:r>
            <a:br>
              <a:rPr lang="en-US" dirty="0">
                <a:solidFill>
                  <a:srgbClr val="000000"/>
                </a:solidFill>
              </a:rPr>
            </a:br>
            <a:r>
              <a:rPr lang="en-US" dirty="0">
                <a:solidFill>
                  <a:srgbClr val="000000"/>
                </a:solidFill>
              </a:rPr>
              <a:t>The Core of Life, Self, Heart, Soul</a:t>
            </a:r>
            <a:endParaRPr lang="nb-NO" sz="1100" kern="150" dirty="0">
              <a:effectLst/>
              <a:latin typeface="Times New Roman" panose="02020603050405020304" pitchFamily="18" charset="0"/>
              <a:ea typeface="Times New Roman" panose="02020603050405020304" pitchFamily="18" charset="0"/>
            </a:endParaRPr>
          </a:p>
        </p:txBody>
      </p:sp>
      <p:grpSp>
        <p:nvGrpSpPr>
          <p:cNvPr id="2" name="Gruppe 1">
            <a:extLst>
              <a:ext uri="{FF2B5EF4-FFF2-40B4-BE49-F238E27FC236}">
                <a16:creationId xmlns:a16="http://schemas.microsoft.com/office/drawing/2014/main" id="{BCDBC79B-08CB-16A4-E885-F34B475B7DD0}"/>
              </a:ext>
            </a:extLst>
          </p:cNvPr>
          <p:cNvGrpSpPr/>
          <p:nvPr/>
        </p:nvGrpSpPr>
        <p:grpSpPr>
          <a:xfrm>
            <a:off x="5149477" y="2102000"/>
            <a:ext cx="3539761" cy="2773788"/>
            <a:chOff x="4087518" y="2101999"/>
            <a:chExt cx="3391481" cy="2704359"/>
          </a:xfrm>
        </p:grpSpPr>
        <p:sp>
          <p:nvSpPr>
            <p:cNvPr id="15" name="Frihåndsform: figur 14">
              <a:extLst>
                <a:ext uri="{FF2B5EF4-FFF2-40B4-BE49-F238E27FC236}">
                  <a16:creationId xmlns:a16="http://schemas.microsoft.com/office/drawing/2014/main" id="{716ADC9A-6880-355A-4ACD-DDD9DE1578D7}"/>
                </a:ext>
              </a:extLst>
            </p:cNvPr>
            <p:cNvSpPr/>
            <p:nvPr/>
          </p:nvSpPr>
          <p:spPr>
            <a:xfrm>
              <a:off x="4087518" y="2101999"/>
              <a:ext cx="3391481" cy="2704359"/>
            </a:xfrm>
            <a:custGeom>
              <a:avLst/>
              <a:gdLst>
                <a:gd name="connsiteX0" fmla="*/ 3294589 w 3391481"/>
                <a:gd name="connsiteY0" fmla="*/ 2626118 h 2704359"/>
                <a:gd name="connsiteX1" fmla="*/ 395272 w 3391481"/>
                <a:gd name="connsiteY1" fmla="*/ 2614967 h 2704359"/>
                <a:gd name="connsiteX2" fmla="*/ 395272 w 3391481"/>
                <a:gd name="connsiteY2" fmla="*/ 2614967 h 2704359"/>
                <a:gd name="connsiteX3" fmla="*/ 138794 w 3391481"/>
                <a:gd name="connsiteY3" fmla="*/ 2614967 h 2704359"/>
                <a:gd name="connsiteX4" fmla="*/ 38433 w 3391481"/>
                <a:gd name="connsiteY4" fmla="*/ 2503455 h 2704359"/>
                <a:gd name="connsiteX5" fmla="*/ 38433 w 3391481"/>
                <a:gd name="connsiteY5" fmla="*/ 295513 h 2704359"/>
                <a:gd name="connsiteX6" fmla="*/ 16131 w 3391481"/>
                <a:gd name="connsiteY6" fmla="*/ 117094 h 2704359"/>
                <a:gd name="connsiteX7" fmla="*/ 38433 w 3391481"/>
                <a:gd name="connsiteY7" fmla="*/ 5581 h 2704359"/>
                <a:gd name="connsiteX8" fmla="*/ 439877 w 3391481"/>
                <a:gd name="connsiteY8" fmla="*/ 16733 h 2704359"/>
                <a:gd name="connsiteX9" fmla="*/ 462180 w 3391481"/>
                <a:gd name="connsiteY9" fmla="*/ 16733 h 2704359"/>
                <a:gd name="connsiteX10" fmla="*/ 986287 w 3391481"/>
                <a:gd name="connsiteY10" fmla="*/ 94791 h 2704359"/>
                <a:gd name="connsiteX11" fmla="*/ 1621906 w 3391481"/>
                <a:gd name="connsiteY11" fmla="*/ 239757 h 2704359"/>
                <a:gd name="connsiteX12" fmla="*/ 2001048 w 3391481"/>
                <a:gd name="connsiteY12" fmla="*/ 384723 h 2704359"/>
                <a:gd name="connsiteX13" fmla="*/ 2502853 w 3391481"/>
                <a:gd name="connsiteY13" fmla="*/ 652352 h 2704359"/>
                <a:gd name="connsiteX14" fmla="*/ 2870843 w 3391481"/>
                <a:gd name="connsiteY14" fmla="*/ 942284 h 2704359"/>
                <a:gd name="connsiteX15" fmla="*/ 3116170 w 3391481"/>
                <a:gd name="connsiteY15" fmla="*/ 1276821 h 2704359"/>
                <a:gd name="connsiteX16" fmla="*/ 3316892 w 3391481"/>
                <a:gd name="connsiteY16" fmla="*/ 1655962 h 2704359"/>
                <a:gd name="connsiteX17" fmla="*/ 3383799 w 3391481"/>
                <a:gd name="connsiteY17" fmla="*/ 1979347 h 2704359"/>
                <a:gd name="connsiteX18" fmla="*/ 3383799 w 3391481"/>
                <a:gd name="connsiteY18" fmla="*/ 2280430 h 2704359"/>
                <a:gd name="connsiteX19" fmla="*/ 3328043 w 3391481"/>
                <a:gd name="connsiteY19" fmla="*/ 2481152 h 2704359"/>
                <a:gd name="connsiteX20" fmla="*/ 3294589 w 3391481"/>
                <a:gd name="connsiteY20" fmla="*/ 2626118 h 270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1481" h="2704359">
                  <a:moveTo>
                    <a:pt x="3294589" y="2626118"/>
                  </a:moveTo>
                  <a:lnTo>
                    <a:pt x="395272" y="2614967"/>
                  </a:lnTo>
                  <a:lnTo>
                    <a:pt x="395272" y="2614967"/>
                  </a:lnTo>
                  <a:cubicBezTo>
                    <a:pt x="352526" y="2614967"/>
                    <a:pt x="198267" y="2633552"/>
                    <a:pt x="138794" y="2614967"/>
                  </a:cubicBezTo>
                  <a:cubicBezTo>
                    <a:pt x="79321" y="2596382"/>
                    <a:pt x="55160" y="2890031"/>
                    <a:pt x="38433" y="2503455"/>
                  </a:cubicBezTo>
                  <a:cubicBezTo>
                    <a:pt x="21706" y="2116879"/>
                    <a:pt x="42150" y="693240"/>
                    <a:pt x="38433" y="295513"/>
                  </a:cubicBezTo>
                  <a:cubicBezTo>
                    <a:pt x="34716" y="-102214"/>
                    <a:pt x="16131" y="165416"/>
                    <a:pt x="16131" y="117094"/>
                  </a:cubicBezTo>
                  <a:cubicBezTo>
                    <a:pt x="16131" y="68772"/>
                    <a:pt x="-32191" y="22308"/>
                    <a:pt x="38433" y="5581"/>
                  </a:cubicBezTo>
                  <a:cubicBezTo>
                    <a:pt x="109057" y="-11146"/>
                    <a:pt x="369253" y="14874"/>
                    <a:pt x="439877" y="16733"/>
                  </a:cubicBezTo>
                  <a:cubicBezTo>
                    <a:pt x="510501" y="18592"/>
                    <a:pt x="462180" y="16733"/>
                    <a:pt x="462180" y="16733"/>
                  </a:cubicBezTo>
                  <a:cubicBezTo>
                    <a:pt x="553248" y="29743"/>
                    <a:pt x="792999" y="57620"/>
                    <a:pt x="986287" y="94791"/>
                  </a:cubicBezTo>
                  <a:cubicBezTo>
                    <a:pt x="1179575" y="131962"/>
                    <a:pt x="1452779" y="191435"/>
                    <a:pt x="1621906" y="239757"/>
                  </a:cubicBezTo>
                  <a:cubicBezTo>
                    <a:pt x="1791033" y="288079"/>
                    <a:pt x="1854224" y="315957"/>
                    <a:pt x="2001048" y="384723"/>
                  </a:cubicBezTo>
                  <a:cubicBezTo>
                    <a:pt x="2147872" y="453489"/>
                    <a:pt x="2357887" y="559425"/>
                    <a:pt x="2502853" y="652352"/>
                  </a:cubicBezTo>
                  <a:cubicBezTo>
                    <a:pt x="2647819" y="745279"/>
                    <a:pt x="2768624" y="838206"/>
                    <a:pt x="2870843" y="942284"/>
                  </a:cubicBezTo>
                  <a:cubicBezTo>
                    <a:pt x="2973062" y="1046362"/>
                    <a:pt x="3041828" y="1157875"/>
                    <a:pt x="3116170" y="1276821"/>
                  </a:cubicBezTo>
                  <a:cubicBezTo>
                    <a:pt x="3190511" y="1395767"/>
                    <a:pt x="3272287" y="1538874"/>
                    <a:pt x="3316892" y="1655962"/>
                  </a:cubicBezTo>
                  <a:cubicBezTo>
                    <a:pt x="3361497" y="1773050"/>
                    <a:pt x="3372648" y="1875269"/>
                    <a:pt x="3383799" y="1979347"/>
                  </a:cubicBezTo>
                  <a:cubicBezTo>
                    <a:pt x="3394950" y="2083425"/>
                    <a:pt x="3393092" y="2196796"/>
                    <a:pt x="3383799" y="2280430"/>
                  </a:cubicBezTo>
                  <a:cubicBezTo>
                    <a:pt x="3374506" y="2364064"/>
                    <a:pt x="3348487" y="2417962"/>
                    <a:pt x="3328043" y="2481152"/>
                  </a:cubicBezTo>
                  <a:cubicBezTo>
                    <a:pt x="3307599" y="2544342"/>
                    <a:pt x="3284367" y="2601957"/>
                    <a:pt x="3294589" y="2626118"/>
                  </a:cubicBezTo>
                  <a:close/>
                </a:path>
              </a:pathLst>
            </a:custGeom>
            <a:solidFill>
              <a:srgbClr val="FF9B9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kstSylinder 11">
              <a:extLst>
                <a:ext uri="{FF2B5EF4-FFF2-40B4-BE49-F238E27FC236}">
                  <a16:creationId xmlns:a16="http://schemas.microsoft.com/office/drawing/2014/main" id="{E66B5F14-2D73-63A0-6D11-34BDBE635142}"/>
                </a:ext>
              </a:extLst>
            </p:cNvPr>
            <p:cNvSpPr txBox="1"/>
            <p:nvPr/>
          </p:nvSpPr>
          <p:spPr>
            <a:xfrm>
              <a:off x="4129809" y="2673385"/>
              <a:ext cx="3287297" cy="1800436"/>
            </a:xfrm>
            <a:prstGeom prst="rect">
              <a:avLst/>
            </a:prstGeom>
            <a:noFill/>
          </p:spPr>
          <p:txBody>
            <a:bodyPr wrap="square" rtlCol="0">
              <a:spAutoFit/>
            </a:bodyPr>
            <a:lstStyle/>
            <a:p>
              <a:pPr algn="ctr"/>
              <a:r>
                <a:rPr lang="en-US" sz="2000" b="1" dirty="0">
                  <a:solidFill>
                    <a:srgbClr val="000000"/>
                  </a:solidFill>
                </a:rPr>
                <a:t>Part 3: </a:t>
              </a:r>
              <a:br>
                <a:rPr lang="en-US" sz="2000" b="1" dirty="0">
                  <a:solidFill>
                    <a:srgbClr val="000000"/>
                  </a:solidFill>
                </a:rPr>
              </a:br>
              <a:r>
                <a:rPr lang="en-US" sz="2000" b="1" dirty="0">
                  <a:solidFill>
                    <a:srgbClr val="000000"/>
                  </a:solidFill>
                </a:rPr>
                <a:t>Traumatized Part</a:t>
              </a:r>
            </a:p>
            <a:p>
              <a:pPr algn="ctr"/>
              <a:r>
                <a:rPr lang="en-US" dirty="0">
                  <a:solidFill>
                    <a:srgbClr val="000000"/>
                  </a:solidFill>
                </a:rPr>
                <a:t>This part is in a helpless, overwhelmed state, </a:t>
              </a:r>
              <a:br>
                <a:rPr lang="en-US" dirty="0">
                  <a:solidFill>
                    <a:srgbClr val="000000"/>
                  </a:solidFill>
                </a:rPr>
              </a:br>
              <a:r>
                <a:rPr lang="en-US" dirty="0">
                  <a:solidFill>
                    <a:srgbClr val="000000"/>
                  </a:solidFill>
                </a:rPr>
                <a:t>and can trigger the worst </a:t>
              </a:r>
              <a:br>
                <a:rPr lang="en-US" dirty="0">
                  <a:solidFill>
                    <a:srgbClr val="000000"/>
                  </a:solidFill>
                </a:rPr>
              </a:br>
              <a:r>
                <a:rPr lang="en-US" dirty="0">
                  <a:solidFill>
                    <a:srgbClr val="000000"/>
                  </a:solidFill>
                </a:rPr>
                <a:t>aspects of the ego patterns.</a:t>
              </a:r>
              <a:endParaRPr lang="nb-NO" sz="1600" dirty="0">
                <a:solidFill>
                  <a:srgbClr val="000000"/>
                </a:solidFill>
              </a:endParaRPr>
            </a:p>
          </p:txBody>
        </p:sp>
      </p:grpSp>
      <p:sp>
        <p:nvSpPr>
          <p:cNvPr id="8" name="TekstSylinder 8">
            <a:extLst>
              <a:ext uri="{FF2B5EF4-FFF2-40B4-BE49-F238E27FC236}">
                <a16:creationId xmlns:a16="http://schemas.microsoft.com/office/drawing/2014/main" id="{4B2535B9-ED77-8FD8-8519-65A15FB75B08}"/>
              </a:ext>
            </a:extLst>
          </p:cNvPr>
          <p:cNvSpPr txBox="1"/>
          <p:nvPr/>
        </p:nvSpPr>
        <p:spPr>
          <a:xfrm>
            <a:off x="2587850" y="2939820"/>
            <a:ext cx="2731186" cy="1261884"/>
          </a:xfrm>
          <a:prstGeom prst="rect">
            <a:avLst/>
          </a:prstGeom>
          <a:noFill/>
        </p:spPr>
        <p:txBody>
          <a:bodyPr wrap="square" rtlCol="0">
            <a:spAutoFit/>
          </a:bodyPr>
          <a:lstStyle/>
          <a:p>
            <a:pPr algn="ctr"/>
            <a:r>
              <a:rPr lang="en-US" sz="2000" b="1" dirty="0">
                <a:solidFill>
                  <a:srgbClr val="000000"/>
                </a:solidFill>
                <a:ea typeface="Times New Roman" panose="02020603050405020304" pitchFamily="18" charset="0"/>
              </a:rPr>
              <a:t>Part 2: </a:t>
            </a:r>
            <a:br>
              <a:rPr lang="en-US" sz="2000" b="1" dirty="0">
                <a:solidFill>
                  <a:srgbClr val="000000"/>
                </a:solidFill>
                <a:ea typeface="Times New Roman" panose="02020603050405020304" pitchFamily="18" charset="0"/>
              </a:rPr>
            </a:br>
            <a:r>
              <a:rPr lang="en-US" sz="2000" b="1" dirty="0">
                <a:solidFill>
                  <a:srgbClr val="000000"/>
                </a:solidFill>
                <a:ea typeface="Times New Roman" panose="02020603050405020304" pitchFamily="18" charset="0"/>
              </a:rPr>
              <a:t>Survival Strategies</a:t>
            </a:r>
          </a:p>
          <a:p>
            <a:pPr algn="ctr"/>
            <a:r>
              <a:rPr lang="en-US" dirty="0">
                <a:solidFill>
                  <a:srgbClr val="000000"/>
                </a:solidFill>
                <a:ea typeface="Times New Roman" panose="02020603050405020304" pitchFamily="18" charset="0"/>
              </a:rPr>
              <a:t>The positive and negative sides of ego patterns</a:t>
            </a:r>
            <a:endParaRPr lang="nb-NO" sz="1600" kern="150" dirty="0">
              <a:effectLst/>
              <a:ea typeface="Times New Roman" panose="02020603050405020304" pitchFamily="18" charset="0"/>
            </a:endParaRPr>
          </a:p>
        </p:txBody>
      </p:sp>
      <p:cxnSp>
        <p:nvCxnSpPr>
          <p:cNvPr id="25" name="Rett pilkobling 24">
            <a:extLst>
              <a:ext uri="{FF2B5EF4-FFF2-40B4-BE49-F238E27FC236}">
                <a16:creationId xmlns:a16="http://schemas.microsoft.com/office/drawing/2014/main" id="{6EC3FC20-3E72-86B8-4000-1CAA7C57A503}"/>
              </a:ext>
            </a:extLst>
          </p:cNvPr>
          <p:cNvCxnSpPr>
            <a:cxnSpLocks/>
          </p:cNvCxnSpPr>
          <p:nvPr/>
        </p:nvCxnSpPr>
        <p:spPr>
          <a:xfrm flipH="1" flipV="1">
            <a:off x="1408331" y="2599765"/>
            <a:ext cx="1881716" cy="284181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37" name="Gruppe 36">
            <a:extLst>
              <a:ext uri="{FF2B5EF4-FFF2-40B4-BE49-F238E27FC236}">
                <a16:creationId xmlns:a16="http://schemas.microsoft.com/office/drawing/2014/main" id="{AD91094B-DC02-2825-4C14-898A67431B1C}"/>
              </a:ext>
            </a:extLst>
          </p:cNvPr>
          <p:cNvGrpSpPr/>
          <p:nvPr/>
        </p:nvGrpSpPr>
        <p:grpSpPr>
          <a:xfrm>
            <a:off x="1683363" y="1822360"/>
            <a:ext cx="1127019" cy="1888093"/>
            <a:chOff x="1683363" y="1822360"/>
            <a:chExt cx="1127019" cy="1888093"/>
          </a:xfrm>
        </p:grpSpPr>
        <p:cxnSp>
          <p:nvCxnSpPr>
            <p:cNvPr id="27" name="Rett pilkobling 26">
              <a:extLst>
                <a:ext uri="{FF2B5EF4-FFF2-40B4-BE49-F238E27FC236}">
                  <a16:creationId xmlns:a16="http://schemas.microsoft.com/office/drawing/2014/main" id="{BF27C361-14A7-3E36-6B25-A041B058D21C}"/>
                </a:ext>
              </a:extLst>
            </p:cNvPr>
            <p:cNvCxnSpPr>
              <a:cxnSpLocks/>
            </p:cNvCxnSpPr>
            <p:nvPr/>
          </p:nvCxnSpPr>
          <p:spPr>
            <a:xfrm flipH="1" flipV="1">
              <a:off x="1683363" y="2184324"/>
              <a:ext cx="1114559" cy="150918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Rett pilkobling 28">
              <a:extLst>
                <a:ext uri="{FF2B5EF4-FFF2-40B4-BE49-F238E27FC236}">
                  <a16:creationId xmlns:a16="http://schemas.microsoft.com/office/drawing/2014/main" id="{3FBA4FCA-7846-C4DC-E16F-9AA2539AAAC7}"/>
                </a:ext>
              </a:extLst>
            </p:cNvPr>
            <p:cNvCxnSpPr>
              <a:cxnSpLocks/>
            </p:cNvCxnSpPr>
            <p:nvPr/>
          </p:nvCxnSpPr>
          <p:spPr>
            <a:xfrm flipH="1" flipV="1">
              <a:off x="1841764" y="1822360"/>
              <a:ext cx="968618" cy="188809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 name="TekstSylinder 3">
            <a:extLst>
              <a:ext uri="{FF2B5EF4-FFF2-40B4-BE49-F238E27FC236}">
                <a16:creationId xmlns:a16="http://schemas.microsoft.com/office/drawing/2014/main" id="{1A79884D-81A7-EDB4-1A33-ED658ADF95C5}"/>
              </a:ext>
            </a:extLst>
          </p:cNvPr>
          <p:cNvSpPr txBox="1"/>
          <p:nvPr/>
        </p:nvSpPr>
        <p:spPr>
          <a:xfrm>
            <a:off x="133404" y="3841394"/>
            <a:ext cx="2092598" cy="1323439"/>
          </a:xfrm>
          <a:prstGeom prst="rect">
            <a:avLst/>
          </a:prstGeom>
          <a:noFill/>
        </p:spPr>
        <p:txBody>
          <a:bodyPr wrap="square" rtlCol="0">
            <a:spAutoFit/>
          </a:bodyPr>
          <a:lstStyle/>
          <a:p>
            <a:pPr algn="ctr"/>
            <a:r>
              <a:rPr lang="en-US" sz="1600" dirty="0"/>
              <a:t>All the other lectures than this one, are based on Psychiatrist John </a:t>
            </a:r>
            <a:r>
              <a:rPr lang="en-US" sz="1600" dirty="0" err="1"/>
              <a:t>Pierrako's</a:t>
            </a:r>
            <a:r>
              <a:rPr lang="en-US" sz="1600" dirty="0"/>
              <a:t> model of the human psyche</a:t>
            </a:r>
            <a:endParaRPr lang="nb-NO" sz="1600" dirty="0"/>
          </a:p>
        </p:txBody>
      </p:sp>
    </p:spTree>
    <p:extLst>
      <p:ext uri="{BB962C8B-B14F-4D97-AF65-F5344CB8AC3E}">
        <p14:creationId xmlns:p14="http://schemas.microsoft.com/office/powerpoint/2010/main" val="406979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A7B2DC03-E878-AFF2-7EF5-D286BF34FECA}"/>
              </a:ext>
            </a:extLst>
          </p:cNvPr>
          <p:cNvPicPr>
            <a:picLocks noChangeAspect="1"/>
          </p:cNvPicPr>
          <p:nvPr/>
        </p:nvPicPr>
        <p:blipFill>
          <a:blip r:embed="rId2"/>
          <a:stretch>
            <a:fillRect/>
          </a:stretch>
        </p:blipFill>
        <p:spPr>
          <a:xfrm>
            <a:off x="-11016" y="74613"/>
            <a:ext cx="969484" cy="1272448"/>
          </a:xfrm>
          <a:prstGeom prst="rect">
            <a:avLst/>
          </a:prstGeom>
        </p:spPr>
      </p:pic>
      <p:sp>
        <p:nvSpPr>
          <p:cNvPr id="5" name="TekstSylinder 4">
            <a:extLst>
              <a:ext uri="{FF2B5EF4-FFF2-40B4-BE49-F238E27FC236}">
                <a16:creationId xmlns:a16="http://schemas.microsoft.com/office/drawing/2014/main" id="{94D7BD6E-C8F0-9CB4-F29A-43501A90FAB6}"/>
              </a:ext>
            </a:extLst>
          </p:cNvPr>
          <p:cNvSpPr txBox="1"/>
          <p:nvPr/>
        </p:nvSpPr>
        <p:spPr>
          <a:xfrm>
            <a:off x="782198" y="105201"/>
            <a:ext cx="6237167" cy="1031051"/>
          </a:xfrm>
          <a:prstGeom prst="rect">
            <a:avLst/>
          </a:prstGeom>
          <a:noFill/>
        </p:spPr>
        <p:txBody>
          <a:bodyPr wrap="square">
            <a:spAutoFit/>
          </a:bodyPr>
          <a:lstStyle/>
          <a:p>
            <a:pPr algn="ctr">
              <a:spcBef>
                <a:spcPts val="600"/>
              </a:spcBef>
            </a:pPr>
            <a:r>
              <a:rPr lang="nb-NO" sz="2400" kern="0" dirty="0" err="1">
                <a:solidFill>
                  <a:srgbClr val="C00000"/>
                </a:solidFill>
                <a:latin typeface="Arial" panose="020B0604020202020204" pitchFamily="34" charset="0"/>
              </a:rPr>
              <a:t>Existentially</a:t>
            </a:r>
            <a:r>
              <a:rPr lang="nb-NO" sz="2400" kern="0" dirty="0">
                <a:solidFill>
                  <a:srgbClr val="C00000"/>
                </a:solidFill>
                <a:latin typeface="Arial" panose="020B0604020202020204" pitchFamily="34" charset="0"/>
              </a:rPr>
              <a:t> </a:t>
            </a:r>
            <a:r>
              <a:rPr lang="nb-NO" sz="2400" kern="0" dirty="0" err="1">
                <a:solidFill>
                  <a:srgbClr val="C00000"/>
                </a:solidFill>
                <a:latin typeface="Arial" panose="020B0604020202020204" pitchFamily="34" charset="0"/>
              </a:rPr>
              <a:t>insecure</a:t>
            </a:r>
            <a:r>
              <a:rPr lang="nb-NO" sz="2400" kern="0" dirty="0">
                <a:solidFill>
                  <a:srgbClr val="C00000"/>
                </a:solidFill>
                <a:latin typeface="Arial" panose="020B0604020202020204" pitchFamily="34" charset="0"/>
              </a:rPr>
              <a:t> – Mental variant</a:t>
            </a:r>
          </a:p>
          <a:p>
            <a:pPr algn="ctr">
              <a:spcBef>
                <a:spcPts val="600"/>
              </a:spcBef>
            </a:pPr>
            <a:r>
              <a:rPr lang="en-US" sz="3200" kern="0" dirty="0">
                <a:solidFill>
                  <a:srgbClr val="C00000"/>
                </a:solidFill>
                <a:latin typeface="Arial" panose="020B0604020202020204" pitchFamily="34" charset="0"/>
              </a:rPr>
              <a:t>Flight pattern and coping with it</a:t>
            </a:r>
            <a:endParaRPr lang="nb-NO" sz="3200" kern="0" dirty="0">
              <a:solidFill>
                <a:srgbClr val="C00000"/>
              </a:solidFill>
              <a:latin typeface="Arial" panose="020B0604020202020204" pitchFamily="34" charset="0"/>
            </a:endParaRPr>
          </a:p>
        </p:txBody>
      </p:sp>
      <p:pic>
        <p:nvPicPr>
          <p:cNvPr id="12" name="Bilde 11">
            <a:extLst>
              <a:ext uri="{FF2B5EF4-FFF2-40B4-BE49-F238E27FC236}">
                <a16:creationId xmlns:a16="http://schemas.microsoft.com/office/drawing/2014/main" id="{43CB3B0F-9102-C4AE-26AC-D8C9F078409D}"/>
              </a:ext>
            </a:extLst>
          </p:cNvPr>
          <p:cNvPicPr>
            <a:picLocks noChangeAspect="1"/>
          </p:cNvPicPr>
          <p:nvPr/>
        </p:nvPicPr>
        <p:blipFill>
          <a:blip r:embed="rId3"/>
          <a:srcRect l="20000" t="22958" r="46994" b="51996"/>
          <a:stretch/>
        </p:blipFill>
        <p:spPr>
          <a:xfrm>
            <a:off x="344275" y="1421864"/>
            <a:ext cx="4136286" cy="1938429"/>
          </a:xfrm>
          <a:prstGeom prst="rect">
            <a:avLst/>
          </a:prstGeom>
        </p:spPr>
      </p:pic>
      <p:pic>
        <p:nvPicPr>
          <p:cNvPr id="13" name="Bilde 12">
            <a:extLst>
              <a:ext uri="{FF2B5EF4-FFF2-40B4-BE49-F238E27FC236}">
                <a16:creationId xmlns:a16="http://schemas.microsoft.com/office/drawing/2014/main" id="{C043CA41-82D4-D378-A9B4-510EC5BB9DB1}"/>
              </a:ext>
            </a:extLst>
          </p:cNvPr>
          <p:cNvPicPr>
            <a:picLocks noChangeAspect="1"/>
          </p:cNvPicPr>
          <p:nvPr/>
        </p:nvPicPr>
        <p:blipFill>
          <a:blip r:embed="rId3"/>
          <a:srcRect l="19912" t="46730" r="11877" b="33519"/>
          <a:stretch/>
        </p:blipFill>
        <p:spPr>
          <a:xfrm>
            <a:off x="328668" y="3237665"/>
            <a:ext cx="8548223" cy="1528645"/>
          </a:xfrm>
          <a:prstGeom prst="rect">
            <a:avLst/>
          </a:prstGeom>
        </p:spPr>
      </p:pic>
      <p:pic>
        <p:nvPicPr>
          <p:cNvPr id="14" name="Bilde 13">
            <a:extLst>
              <a:ext uri="{FF2B5EF4-FFF2-40B4-BE49-F238E27FC236}">
                <a16:creationId xmlns:a16="http://schemas.microsoft.com/office/drawing/2014/main" id="{6FB8DE27-1831-91B2-5A0A-605BA39D1449}"/>
              </a:ext>
            </a:extLst>
          </p:cNvPr>
          <p:cNvPicPr>
            <a:picLocks noChangeAspect="1"/>
          </p:cNvPicPr>
          <p:nvPr/>
        </p:nvPicPr>
        <p:blipFill>
          <a:blip r:embed="rId3"/>
          <a:srcRect l="20176" t="64523" r="11613" b="7860"/>
          <a:stretch/>
        </p:blipFill>
        <p:spPr>
          <a:xfrm>
            <a:off x="359881" y="4623954"/>
            <a:ext cx="8548223" cy="2137399"/>
          </a:xfrm>
          <a:prstGeom prst="rect">
            <a:avLst/>
          </a:prstGeom>
        </p:spPr>
      </p:pic>
      <p:pic>
        <p:nvPicPr>
          <p:cNvPr id="15" name="Bilde 14">
            <a:extLst>
              <a:ext uri="{FF2B5EF4-FFF2-40B4-BE49-F238E27FC236}">
                <a16:creationId xmlns:a16="http://schemas.microsoft.com/office/drawing/2014/main" id="{8A30C53A-52D1-8930-AC48-C517C25D722F}"/>
              </a:ext>
            </a:extLst>
          </p:cNvPr>
          <p:cNvPicPr>
            <a:picLocks noChangeAspect="1"/>
          </p:cNvPicPr>
          <p:nvPr/>
        </p:nvPicPr>
        <p:blipFill>
          <a:blip r:embed="rId3"/>
          <a:srcRect l="52652" t="23128" r="11595" b="51826"/>
          <a:stretch/>
        </p:blipFill>
        <p:spPr>
          <a:xfrm>
            <a:off x="4438973" y="1444724"/>
            <a:ext cx="4480561" cy="1913613"/>
          </a:xfrm>
          <a:prstGeom prst="rect">
            <a:avLst/>
          </a:prstGeom>
        </p:spPr>
      </p:pic>
      <p:sp>
        <p:nvSpPr>
          <p:cNvPr id="7" name="Snakkeboble: rektangel med avrundede hjørner 6">
            <a:extLst>
              <a:ext uri="{FF2B5EF4-FFF2-40B4-BE49-F238E27FC236}">
                <a16:creationId xmlns:a16="http://schemas.microsoft.com/office/drawing/2014/main" id="{72D0865C-588F-BA18-8216-A1F22AAA2131}"/>
              </a:ext>
            </a:extLst>
          </p:cNvPr>
          <p:cNvSpPr/>
          <p:nvPr/>
        </p:nvSpPr>
        <p:spPr>
          <a:xfrm>
            <a:off x="7096483" y="208770"/>
            <a:ext cx="1927411" cy="1015663"/>
          </a:xfrm>
          <a:prstGeom prst="wedgeRoundRectCallout">
            <a:avLst>
              <a:gd name="adj1" fmla="val -85890"/>
              <a:gd name="adj2" fmla="val 127849"/>
              <a:gd name="adj3" fmla="val 16667"/>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 trigger is always the same for each pattern</a:t>
            </a:r>
            <a:endParaRPr lang="nb-NO" dirty="0">
              <a:solidFill>
                <a:schemeClr val="tx1"/>
              </a:solidFill>
            </a:endParaRPr>
          </a:p>
        </p:txBody>
      </p:sp>
    </p:spTree>
    <p:extLst>
      <p:ext uri="{BB962C8B-B14F-4D97-AF65-F5344CB8AC3E}">
        <p14:creationId xmlns:p14="http://schemas.microsoft.com/office/powerpoint/2010/main" val="191234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A24358E0-1DBE-0BA9-AB86-F0FACF18E2B2}"/>
              </a:ext>
            </a:extLst>
          </p:cNvPr>
          <p:cNvSpPr txBox="1"/>
          <p:nvPr/>
        </p:nvSpPr>
        <p:spPr>
          <a:xfrm>
            <a:off x="0" y="272469"/>
            <a:ext cx="9144000" cy="584775"/>
          </a:xfrm>
          <a:prstGeom prst="rect">
            <a:avLst/>
          </a:prstGeom>
          <a:noFill/>
        </p:spPr>
        <p:txBody>
          <a:bodyPr wrap="square">
            <a:spAutoFit/>
          </a:bodyPr>
          <a:lstStyle/>
          <a:p>
            <a:pPr algn="ctr">
              <a:spcBef>
                <a:spcPts val="600"/>
              </a:spcBef>
            </a:pPr>
            <a:r>
              <a:rPr lang="en-US" sz="3200" kern="0" dirty="0">
                <a:solidFill>
                  <a:srgbClr val="C00000"/>
                </a:solidFill>
                <a:latin typeface="Arial" panose="020B0604020202020204" pitchFamily="34" charset="0"/>
              </a:rPr>
              <a:t>Flight pattern and coping with it</a:t>
            </a:r>
            <a:endParaRPr lang="nb-NO" sz="3600" kern="0" dirty="0">
              <a:solidFill>
                <a:srgbClr val="C00000"/>
              </a:solidFill>
              <a:latin typeface="Arial" panose="020B0604020202020204" pitchFamily="34" charset="0"/>
            </a:endParaRPr>
          </a:p>
        </p:txBody>
      </p:sp>
      <p:pic>
        <p:nvPicPr>
          <p:cNvPr id="8" name="Bilde 7">
            <a:extLst>
              <a:ext uri="{FF2B5EF4-FFF2-40B4-BE49-F238E27FC236}">
                <a16:creationId xmlns:a16="http://schemas.microsoft.com/office/drawing/2014/main" id="{A912AB9D-9B46-0C27-A6DD-CF2880F7F338}"/>
              </a:ext>
            </a:extLst>
          </p:cNvPr>
          <p:cNvPicPr>
            <a:picLocks noChangeAspect="1"/>
          </p:cNvPicPr>
          <p:nvPr/>
        </p:nvPicPr>
        <p:blipFill>
          <a:blip r:embed="rId2"/>
          <a:srcRect l="11699" t="25227" r="10648" b="35869"/>
          <a:stretch/>
        </p:blipFill>
        <p:spPr>
          <a:xfrm>
            <a:off x="99152" y="1156772"/>
            <a:ext cx="8579933" cy="2675027"/>
          </a:xfrm>
          <a:prstGeom prst="rect">
            <a:avLst/>
          </a:prstGeom>
        </p:spPr>
      </p:pic>
      <p:pic>
        <p:nvPicPr>
          <p:cNvPr id="10" name="Bilde 9">
            <a:extLst>
              <a:ext uri="{FF2B5EF4-FFF2-40B4-BE49-F238E27FC236}">
                <a16:creationId xmlns:a16="http://schemas.microsoft.com/office/drawing/2014/main" id="{D592E373-C962-3792-A982-1CB23CA3089A}"/>
              </a:ext>
            </a:extLst>
          </p:cNvPr>
          <p:cNvPicPr>
            <a:picLocks noChangeAspect="1"/>
          </p:cNvPicPr>
          <p:nvPr/>
        </p:nvPicPr>
        <p:blipFill>
          <a:blip r:embed="rId3"/>
          <a:srcRect l="17000" t="39556" r="11875" b="34444"/>
          <a:stretch/>
        </p:blipFill>
        <p:spPr>
          <a:xfrm>
            <a:off x="681625" y="3772332"/>
            <a:ext cx="7866000" cy="1828800"/>
          </a:xfrm>
          <a:prstGeom prst="rect">
            <a:avLst/>
          </a:prstGeom>
        </p:spPr>
      </p:pic>
    </p:spTree>
    <p:extLst>
      <p:ext uri="{BB962C8B-B14F-4D97-AF65-F5344CB8AC3E}">
        <p14:creationId xmlns:p14="http://schemas.microsoft.com/office/powerpoint/2010/main" val="107980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37F47049-DD54-31E8-9031-76A59C80A8F7}"/>
              </a:ext>
            </a:extLst>
          </p:cNvPr>
          <p:cNvSpPr txBox="1"/>
          <p:nvPr/>
        </p:nvSpPr>
        <p:spPr>
          <a:xfrm>
            <a:off x="89647" y="99153"/>
            <a:ext cx="8854315" cy="584775"/>
          </a:xfrm>
          <a:prstGeom prst="rect">
            <a:avLst/>
          </a:prstGeom>
          <a:noFill/>
        </p:spPr>
        <p:txBody>
          <a:bodyPr wrap="square" rtlCol="0">
            <a:spAutoFit/>
          </a:bodyPr>
          <a:lstStyle/>
          <a:p>
            <a:pPr algn="ctr"/>
            <a:r>
              <a:rPr lang="en-US" sz="3200" dirty="0">
                <a:solidFill>
                  <a:srgbClr val="C00000"/>
                </a:solidFill>
              </a:rPr>
              <a:t>Getting out of negative energy that won't let go</a:t>
            </a:r>
            <a:endParaRPr lang="nb-NO" sz="3200" dirty="0">
              <a:solidFill>
                <a:srgbClr val="C00000"/>
              </a:solidFill>
            </a:endParaRPr>
          </a:p>
        </p:txBody>
      </p:sp>
      <p:sp>
        <p:nvSpPr>
          <p:cNvPr id="3" name="Rectangle 5">
            <a:extLst>
              <a:ext uri="{FF2B5EF4-FFF2-40B4-BE49-F238E27FC236}">
                <a16:creationId xmlns:a16="http://schemas.microsoft.com/office/drawing/2014/main" id="{F250F70D-D2C6-5961-2A52-C53BC29B4E40}"/>
              </a:ext>
            </a:extLst>
          </p:cNvPr>
          <p:cNvSpPr>
            <a:spLocks noChangeArrowheads="1"/>
          </p:cNvSpPr>
          <p:nvPr/>
        </p:nvSpPr>
        <p:spPr bwMode="auto">
          <a:xfrm>
            <a:off x="173143" y="746860"/>
            <a:ext cx="8854315" cy="344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lvl="0" indent="-342900" defTabSz="914400">
              <a:spcBef>
                <a:spcPts val="600"/>
              </a:spcBef>
              <a:buFont typeface="+mj-lt"/>
              <a:buAutoNum type="arabicPeriod"/>
            </a:pPr>
            <a:r>
              <a:rPr lang="en-US" altLang="nb-NO"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Put into words </a:t>
            </a:r>
            <a:r>
              <a:rPr lang="en-US" altLang="nb-NO" dirty="0">
                <a:solidFill>
                  <a:srgbClr val="C00000"/>
                </a:solidFill>
                <a:latin typeface="Calibri" panose="020F0502020204030204" pitchFamily="34" charset="0"/>
                <a:ea typeface="Times New Roman" panose="02020603050405020304" pitchFamily="18" charset="0"/>
                <a:cs typeface="Calibri" panose="020F0502020204030204" pitchFamily="34" charset="0"/>
              </a:rPr>
              <a:t>that you are overcome by fear/ distrust/ negativity/ anger/ blame. For example, worry, distrust, anger, condemnation, lack of courage, despair, overachieve-</a:t>
            </a:r>
            <a:r>
              <a:rPr lang="en-US" altLang="nb-NO" dirty="0" err="1">
                <a:solidFill>
                  <a:srgbClr val="C00000"/>
                </a:solidFill>
                <a:latin typeface="Calibri" panose="020F0502020204030204" pitchFamily="34" charset="0"/>
                <a:ea typeface="Times New Roman" panose="02020603050405020304" pitchFamily="18" charset="0"/>
                <a:cs typeface="Calibri" panose="020F0502020204030204" pitchFamily="34" charset="0"/>
              </a:rPr>
              <a:t>ment</a:t>
            </a:r>
            <a:r>
              <a:rPr lang="en-US" altLang="nb-NO" dirty="0">
                <a:solidFill>
                  <a:srgbClr val="C00000"/>
                </a:solidFill>
                <a:latin typeface="Calibri" panose="020F0502020204030204" pitchFamily="34" charset="0"/>
                <a:ea typeface="Times New Roman" panose="02020603050405020304" pitchFamily="18" charset="0"/>
                <a:cs typeface="Calibri" panose="020F0502020204030204" pitchFamily="34" charset="0"/>
              </a:rPr>
              <a:t>, etc. That is, all forms of emotions that are deeply rooted in fear and distrust.</a:t>
            </a:r>
          </a:p>
          <a:p>
            <a:pPr marL="342900" lvl="0" indent="-342900" defTabSz="914400">
              <a:spcBef>
                <a:spcPts val="600"/>
              </a:spcBef>
              <a:buFont typeface="+mj-lt"/>
              <a:buAutoNum type="arabicPeriod"/>
            </a:pPr>
            <a:r>
              <a:rPr kumimoji="0" lang="nb-NO" altLang="nb-NO" b="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Stop and </a:t>
            </a:r>
            <a:r>
              <a:rPr kumimoji="0" lang="nb-NO" altLang="nb-NO" b="1"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take</a:t>
            </a:r>
            <a:r>
              <a:rPr kumimoji="0" lang="nb-NO" altLang="nb-NO" b="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 </a:t>
            </a:r>
            <a:r>
              <a:rPr kumimoji="0" lang="nb-NO" altLang="nb-NO" b="1" u="none" strike="noStrike" cap="none" normalizeH="0" baseline="0" dirty="0">
                <a:ln>
                  <a:noFill/>
                </a:ln>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time-out</a:t>
            </a:r>
            <a:br>
              <a:rPr lang="nb-NO" altLang="nb-NO" dirty="0"/>
            </a:br>
            <a:r>
              <a:rPr kumimoji="0" lang="nb-NO" altLang="nb-NO"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Stopp deg selv i å fortsette å handle ut fra frykten eller en av dens mange avledninger.</a:t>
            </a:r>
            <a:endParaRPr kumimoji="0" lang="nb-NO" altLang="nb-NO" b="0" i="0" u="none" strike="noStrike" cap="none" normalizeH="0" baseline="0" dirty="0">
              <a:ln>
                <a:noFill/>
              </a:ln>
              <a:solidFill>
                <a:schemeClr val="tx1"/>
              </a:solidFill>
              <a:effectLst/>
            </a:endParaRPr>
          </a:p>
          <a:p>
            <a:pPr marL="342900" lvl="0" indent="-342900" defTabSz="914400">
              <a:spcBef>
                <a:spcPts val="600"/>
              </a:spcBef>
              <a:buFont typeface="+mj-lt"/>
              <a:buAutoNum type="arabicPeriod"/>
            </a:pPr>
            <a:r>
              <a:rPr lang="en-US" altLang="nb-NO" b="1" dirty="0">
                <a:latin typeface="Calibri" panose="020F0502020204030204" pitchFamily="34" charset="0"/>
                <a:ea typeface="Times New Roman" panose="02020603050405020304" pitchFamily="18" charset="0"/>
                <a:cs typeface="Calibri" panose="020F0502020204030204" pitchFamily="34" charset="0"/>
              </a:rPr>
              <a:t>Witness the fear/negativity and engage in </a:t>
            </a:r>
            <a:r>
              <a:rPr lang="en-US" altLang="nb-NO"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self-observation and self-reflection</a:t>
            </a:r>
            <a:br>
              <a:rPr lang="nb-NO" altLang="nb-NO" dirty="0"/>
            </a:br>
            <a:r>
              <a:rPr lang="en-US" altLang="nb-NO" dirty="0">
                <a:latin typeface="Calibri" panose="020F0502020204030204" pitchFamily="34" charset="0"/>
                <a:ea typeface="Times New Roman" panose="02020603050405020304" pitchFamily="18" charset="0"/>
                <a:cs typeface="Calibri" panose="020F0502020204030204" pitchFamily="34" charset="0"/>
              </a:rPr>
              <a:t>Let the fear/negativity take over your mind and engage in self-observation and reflection.</a:t>
            </a:r>
          </a:p>
          <a:p>
            <a:pPr marL="800100" lvl="1" indent="-342900" defTabSz="914400">
              <a:spcBef>
                <a:spcPts val="300"/>
              </a:spcBef>
              <a:buFont typeface="Arial" panose="020B0604020202020204" pitchFamily="34" charset="0"/>
              <a:buChar char="•"/>
            </a:pPr>
            <a:r>
              <a:rPr lang="en-US" altLang="nb-NO" dirty="0">
                <a:latin typeface="Calibri" panose="020F0502020204030204" pitchFamily="34" charset="0"/>
                <a:ea typeface="Times New Roman" panose="02020603050405020304" pitchFamily="18" charset="0"/>
                <a:cs typeface="Calibri" panose="020F0502020204030204" pitchFamily="34" charset="0"/>
              </a:rPr>
              <a:t>What are you really feeling? What do you feel like doing? Why?</a:t>
            </a:r>
          </a:p>
          <a:p>
            <a:pPr marL="800100" lvl="1" indent="-342900" defTabSz="914400">
              <a:spcBef>
                <a:spcPts val="300"/>
              </a:spcBef>
              <a:buFont typeface="Arial" panose="020B0604020202020204" pitchFamily="34" charset="0"/>
              <a:buChar char="•"/>
            </a:pPr>
            <a:r>
              <a:rPr lang="en-US" altLang="nb-NO" dirty="0">
                <a:latin typeface="Calibri" panose="020F0502020204030204" pitchFamily="34" charset="0"/>
                <a:ea typeface="Times New Roman" panose="02020603050405020304" pitchFamily="18" charset="0"/>
                <a:cs typeface="Calibri" panose="020F0502020204030204" pitchFamily="34" charset="0"/>
              </a:rPr>
              <a:t>Behind fear/negativity/anger there is often an unmet need. Put words to this need. This way you can find out what is causing it and what need you really have. </a:t>
            </a:r>
            <a:br>
              <a:rPr lang="en-US" altLang="nb-NO" dirty="0">
                <a:latin typeface="Calibri" panose="020F0502020204030204" pitchFamily="34" charset="0"/>
                <a:ea typeface="Times New Roman" panose="02020603050405020304" pitchFamily="18" charset="0"/>
                <a:cs typeface="Calibri" panose="020F0502020204030204" pitchFamily="34" charset="0"/>
              </a:rPr>
            </a:br>
            <a:r>
              <a:rPr lang="en-US" altLang="nb-NO" dirty="0">
                <a:latin typeface="Calibri" panose="020F0502020204030204" pitchFamily="34" charset="0"/>
                <a:ea typeface="Times New Roman" panose="02020603050405020304" pitchFamily="18" charset="0"/>
                <a:cs typeface="Calibri" panose="020F0502020204030204" pitchFamily="34" charset="0"/>
              </a:rPr>
              <a:t>You can also talk to others about it.</a:t>
            </a:r>
            <a:endParaRPr kumimoji="0" lang="nb-NO" altLang="nb-NO" sz="600" b="0" i="0" u="none" strike="noStrike" cap="none" normalizeH="0" baseline="0" dirty="0">
              <a:ln>
                <a:noFill/>
              </a:ln>
              <a:solidFill>
                <a:schemeClr val="tx1"/>
              </a:solidFill>
              <a:effectLst/>
            </a:endParaRPr>
          </a:p>
        </p:txBody>
      </p:sp>
      <p:grpSp>
        <p:nvGrpSpPr>
          <p:cNvPr id="4" name="Gruppe 3">
            <a:extLst>
              <a:ext uri="{FF2B5EF4-FFF2-40B4-BE49-F238E27FC236}">
                <a16:creationId xmlns:a16="http://schemas.microsoft.com/office/drawing/2014/main" id="{EA74D593-B14E-FF79-998A-02033F0B97D7}"/>
              </a:ext>
            </a:extLst>
          </p:cNvPr>
          <p:cNvGrpSpPr/>
          <p:nvPr/>
        </p:nvGrpSpPr>
        <p:grpSpPr>
          <a:xfrm>
            <a:off x="143218" y="4352322"/>
            <a:ext cx="928871" cy="646332"/>
            <a:chOff x="0" y="0"/>
            <a:chExt cx="807523" cy="485775"/>
          </a:xfrm>
        </p:grpSpPr>
        <p:sp>
          <p:nvSpPr>
            <p:cNvPr id="5" name="Hjerte 4">
              <a:extLst>
                <a:ext uri="{FF2B5EF4-FFF2-40B4-BE49-F238E27FC236}">
                  <a16:creationId xmlns:a16="http://schemas.microsoft.com/office/drawing/2014/main" id="{502FDC8D-3080-72E4-A2A0-580D204FEDF7}"/>
                </a:ext>
              </a:extLst>
            </p:cNvPr>
            <p:cNvSpPr/>
            <p:nvPr/>
          </p:nvSpPr>
          <p:spPr>
            <a:xfrm>
              <a:off x="0" y="0"/>
              <a:ext cx="628650" cy="485775"/>
            </a:xfrm>
            <a:prstGeom prst="hear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6" name="Ellipse 5">
              <a:extLst>
                <a:ext uri="{FF2B5EF4-FFF2-40B4-BE49-F238E27FC236}">
                  <a16:creationId xmlns:a16="http://schemas.microsoft.com/office/drawing/2014/main" id="{2ECAC93A-878E-02D2-55BF-8B6A80292DBF}"/>
                </a:ext>
              </a:extLst>
            </p:cNvPr>
            <p:cNvSpPr/>
            <p:nvPr/>
          </p:nvSpPr>
          <p:spPr>
            <a:xfrm>
              <a:off x="390525" y="104775"/>
              <a:ext cx="107950" cy="889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cxnSp>
          <p:nvCxnSpPr>
            <p:cNvPr id="7" name="Rett pilkobling 6">
              <a:extLst>
                <a:ext uri="{FF2B5EF4-FFF2-40B4-BE49-F238E27FC236}">
                  <a16:creationId xmlns:a16="http://schemas.microsoft.com/office/drawing/2014/main" id="{92703489-792D-4B4C-170C-A64C658C4E42}"/>
                </a:ext>
              </a:extLst>
            </p:cNvPr>
            <p:cNvCxnSpPr>
              <a:cxnSpLocks/>
            </p:cNvCxnSpPr>
            <p:nvPr/>
          </p:nvCxnSpPr>
          <p:spPr>
            <a:xfrm flipH="1">
              <a:off x="495300" y="35735"/>
              <a:ext cx="312223" cy="950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0" name="TekstSylinder 9">
            <a:extLst>
              <a:ext uri="{FF2B5EF4-FFF2-40B4-BE49-F238E27FC236}">
                <a16:creationId xmlns:a16="http://schemas.microsoft.com/office/drawing/2014/main" id="{F3F575AA-E0A0-0CCC-E575-FE0D533DDB4E}"/>
              </a:ext>
            </a:extLst>
          </p:cNvPr>
          <p:cNvSpPr txBox="1"/>
          <p:nvPr/>
        </p:nvSpPr>
        <p:spPr>
          <a:xfrm>
            <a:off x="915330" y="4091221"/>
            <a:ext cx="8239685" cy="1200329"/>
          </a:xfrm>
          <a:prstGeom prst="rect">
            <a:avLst/>
          </a:prstGeom>
          <a:noFill/>
        </p:spPr>
        <p:txBody>
          <a:bodyPr wrap="square">
            <a:spAutoFit/>
          </a:bodyPr>
          <a:lstStyle/>
          <a:p>
            <a:pPr marL="342900" indent="-342900" defTabSz="914400">
              <a:buFontTx/>
              <a:buAutoNum type="arabicPeriod" startAt="4"/>
            </a:pPr>
            <a:r>
              <a:rPr lang="en-US" altLang="nb-NO" b="1" dirty="0">
                <a:latin typeface="Calibri" panose="020F0502020204030204" pitchFamily="34" charset="0"/>
                <a:cs typeface="Calibri" panose="020F0502020204030204" pitchFamily="34" charset="0"/>
              </a:rPr>
              <a:t>When fear calms down, think and act with positive motivation (testing)</a:t>
            </a:r>
            <a:br>
              <a:rPr lang="en-US" altLang="nb-NO" b="1" dirty="0">
                <a:latin typeface="Calibri" panose="020F0502020204030204" pitchFamily="34" charset="0"/>
                <a:cs typeface="Calibri" panose="020F0502020204030204" pitchFamily="34" charset="0"/>
              </a:rPr>
            </a:br>
            <a:r>
              <a:rPr lang="en-US" altLang="nb-NO" dirty="0">
                <a:latin typeface="Calibri" panose="020F0502020204030204" pitchFamily="34" charset="0"/>
                <a:cs typeface="Calibri" panose="020F0502020204030204" pitchFamily="34" charset="0"/>
              </a:rPr>
              <a:t>Contact that place in your heart that is filled with kindness, compassion, and forgiveness toward yourself and others, so that you can  come into positive energy. Then you devise a way to communicate and act that best meets the need.</a:t>
            </a:r>
            <a:endParaRPr lang="nb-NO" altLang="nb-NO" dirty="0">
              <a:latin typeface="Calibri" panose="020F0502020204030204" pitchFamily="34" charset="0"/>
              <a:cs typeface="Calibri" panose="020F0502020204030204" pitchFamily="34" charset="0"/>
            </a:endParaRPr>
          </a:p>
        </p:txBody>
      </p:sp>
      <p:sp>
        <p:nvSpPr>
          <p:cNvPr id="9" name="TekstSylinder 8">
            <a:extLst>
              <a:ext uri="{FF2B5EF4-FFF2-40B4-BE49-F238E27FC236}">
                <a16:creationId xmlns:a16="http://schemas.microsoft.com/office/drawing/2014/main" id="{4DA5D3D6-FEA2-28C6-6554-BC188C417670}"/>
              </a:ext>
            </a:extLst>
          </p:cNvPr>
          <p:cNvSpPr txBox="1"/>
          <p:nvPr/>
        </p:nvSpPr>
        <p:spPr>
          <a:xfrm>
            <a:off x="592028" y="5380680"/>
            <a:ext cx="8325039" cy="923330"/>
          </a:xfrm>
          <a:prstGeom prst="rect">
            <a:avLst/>
          </a:prstGeom>
          <a:solidFill>
            <a:schemeClr val="accent4">
              <a:lumMod val="20000"/>
              <a:lumOff val="80000"/>
            </a:schemeClr>
          </a:solidFill>
        </p:spPr>
        <p:txBody>
          <a:bodyPr wrap="square" rtlCol="0">
            <a:spAutoFit/>
          </a:bodyPr>
          <a:lstStyle/>
          <a:p>
            <a:r>
              <a:rPr lang="en-US" dirty="0"/>
              <a:t>The wisdom behind the method is: What you give energy to, grows in the psyche. </a:t>
            </a:r>
            <a:br>
              <a:rPr lang="en-US" dirty="0"/>
            </a:br>
            <a:r>
              <a:rPr lang="en-US" dirty="0"/>
              <a:t>What you do not give energy to, diminishes. By witnessing the fear and simply reflecting on it, you do not give energy to the fear.</a:t>
            </a:r>
            <a:endParaRPr lang="nb-NO" dirty="0"/>
          </a:p>
        </p:txBody>
      </p:sp>
      <p:sp>
        <p:nvSpPr>
          <p:cNvPr id="8" name="TekstSylinder 7">
            <a:extLst>
              <a:ext uri="{FF2B5EF4-FFF2-40B4-BE49-F238E27FC236}">
                <a16:creationId xmlns:a16="http://schemas.microsoft.com/office/drawing/2014/main" id="{E9409B59-E0F4-0376-0BA1-DC8C7FAA9392}"/>
              </a:ext>
            </a:extLst>
          </p:cNvPr>
          <p:cNvSpPr txBox="1"/>
          <p:nvPr/>
        </p:nvSpPr>
        <p:spPr>
          <a:xfrm>
            <a:off x="592028" y="6399254"/>
            <a:ext cx="8435430" cy="338554"/>
          </a:xfrm>
          <a:prstGeom prst="rect">
            <a:avLst/>
          </a:prstGeom>
          <a:noFill/>
        </p:spPr>
        <p:txBody>
          <a:bodyPr wrap="square" rtlCol="0">
            <a:spAutoFit/>
          </a:bodyPr>
          <a:lstStyle/>
          <a:p>
            <a:r>
              <a:rPr lang="nb-NO" sz="1600" dirty="0"/>
              <a:t>Source: Penny Gill: </a:t>
            </a:r>
            <a:r>
              <a:rPr lang="en-US" sz="1600" i="1" dirty="0"/>
              <a:t>What in the World Is Going On? –  Wisdom Teachings for Our Time</a:t>
            </a:r>
            <a:endParaRPr lang="nb-NO" sz="1600" dirty="0"/>
          </a:p>
        </p:txBody>
      </p:sp>
    </p:spTree>
    <p:extLst>
      <p:ext uri="{BB962C8B-B14F-4D97-AF65-F5344CB8AC3E}">
        <p14:creationId xmlns:p14="http://schemas.microsoft.com/office/powerpoint/2010/main" val="5933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206DB826-6F87-6527-062C-D83FECFEF55D}"/>
              </a:ext>
            </a:extLst>
          </p:cNvPr>
          <p:cNvSpPr txBox="1"/>
          <p:nvPr/>
        </p:nvSpPr>
        <p:spPr>
          <a:xfrm>
            <a:off x="0" y="272469"/>
            <a:ext cx="9144000" cy="584775"/>
          </a:xfrm>
          <a:prstGeom prst="rect">
            <a:avLst/>
          </a:prstGeom>
          <a:noFill/>
        </p:spPr>
        <p:txBody>
          <a:bodyPr wrap="square">
            <a:spAutoFit/>
          </a:bodyPr>
          <a:lstStyle/>
          <a:p>
            <a:pPr algn="ctr"/>
            <a:r>
              <a:rPr lang="en-US" sz="3200" kern="0" dirty="0">
                <a:solidFill>
                  <a:srgbClr val="C00000"/>
                </a:solidFill>
                <a:latin typeface="Arial" panose="020B0604020202020204" pitchFamily="34" charset="0"/>
              </a:rPr>
              <a:t>Flight pattern and </a:t>
            </a:r>
            <a:r>
              <a:rPr lang="en-US" sz="3200" kern="0" dirty="0" err="1">
                <a:solidFill>
                  <a:srgbClr val="C00000"/>
                </a:solidFill>
                <a:latin typeface="Arial" panose="020B0604020202020204" pitchFamily="34" charset="0"/>
              </a:rPr>
              <a:t>and</a:t>
            </a:r>
            <a:r>
              <a:rPr lang="en-US" sz="3200" kern="0" dirty="0">
                <a:solidFill>
                  <a:srgbClr val="C00000"/>
                </a:solidFill>
                <a:latin typeface="Arial" panose="020B0604020202020204" pitchFamily="34" charset="0"/>
              </a:rPr>
              <a:t> coping with it</a:t>
            </a:r>
            <a:endParaRPr lang="nb-NO" sz="3600" kern="0" dirty="0">
              <a:solidFill>
                <a:srgbClr val="C00000"/>
              </a:solidFill>
              <a:latin typeface="Arial" panose="020B0604020202020204" pitchFamily="34" charset="0"/>
            </a:endParaRPr>
          </a:p>
        </p:txBody>
      </p:sp>
      <p:pic>
        <p:nvPicPr>
          <p:cNvPr id="6" name="Bilde 5">
            <a:extLst>
              <a:ext uri="{FF2B5EF4-FFF2-40B4-BE49-F238E27FC236}">
                <a16:creationId xmlns:a16="http://schemas.microsoft.com/office/drawing/2014/main" id="{30CC0A4A-65A3-3ADB-E299-2A87C2593E13}"/>
              </a:ext>
            </a:extLst>
          </p:cNvPr>
          <p:cNvPicPr>
            <a:picLocks noChangeAspect="1"/>
          </p:cNvPicPr>
          <p:nvPr/>
        </p:nvPicPr>
        <p:blipFill>
          <a:blip r:embed="rId2"/>
          <a:srcRect l="11085" t="36024" r="11687" b="45702"/>
          <a:stretch/>
        </p:blipFill>
        <p:spPr>
          <a:xfrm>
            <a:off x="154411" y="1520327"/>
            <a:ext cx="8844401" cy="1355075"/>
          </a:xfrm>
          <a:prstGeom prst="rect">
            <a:avLst/>
          </a:prstGeom>
        </p:spPr>
      </p:pic>
      <p:pic>
        <p:nvPicPr>
          <p:cNvPr id="7" name="Bilde 6">
            <a:extLst>
              <a:ext uri="{FF2B5EF4-FFF2-40B4-BE49-F238E27FC236}">
                <a16:creationId xmlns:a16="http://schemas.microsoft.com/office/drawing/2014/main" id="{701FA975-74D1-AF58-55E2-B45771E28E18}"/>
              </a:ext>
            </a:extLst>
          </p:cNvPr>
          <p:cNvPicPr>
            <a:picLocks noChangeAspect="1"/>
          </p:cNvPicPr>
          <p:nvPr/>
        </p:nvPicPr>
        <p:blipFill>
          <a:blip r:embed="rId2"/>
          <a:srcRect l="11346" t="53704" r="11426" b="19380"/>
          <a:stretch/>
        </p:blipFill>
        <p:spPr>
          <a:xfrm>
            <a:off x="189256" y="2829495"/>
            <a:ext cx="8844401" cy="1995890"/>
          </a:xfrm>
          <a:prstGeom prst="rect">
            <a:avLst/>
          </a:prstGeom>
        </p:spPr>
      </p:pic>
    </p:spTree>
    <p:extLst>
      <p:ext uri="{BB962C8B-B14F-4D97-AF65-F5344CB8AC3E}">
        <p14:creationId xmlns:p14="http://schemas.microsoft.com/office/powerpoint/2010/main" val="12950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9BDEB7A2-66F6-FD40-FD8C-3844D2D315DD}"/>
              </a:ext>
            </a:extLst>
          </p:cNvPr>
          <p:cNvSpPr txBox="1"/>
          <p:nvPr/>
        </p:nvSpPr>
        <p:spPr>
          <a:xfrm>
            <a:off x="991517" y="194411"/>
            <a:ext cx="8152481" cy="1092607"/>
          </a:xfrm>
          <a:prstGeom prst="rect">
            <a:avLst/>
          </a:prstGeom>
          <a:noFill/>
        </p:spPr>
        <p:txBody>
          <a:bodyPr wrap="square">
            <a:spAutoFit/>
          </a:bodyPr>
          <a:lstStyle/>
          <a:p>
            <a:pPr algn="ctr"/>
            <a:r>
              <a:rPr lang="nb-NO" sz="2800" kern="0" dirty="0" err="1">
                <a:solidFill>
                  <a:srgbClr val="C00000"/>
                </a:solidFill>
                <a:latin typeface="Arial" panose="020B0604020202020204" pitchFamily="34" charset="0"/>
              </a:rPr>
              <a:t>Existentially</a:t>
            </a:r>
            <a:r>
              <a:rPr lang="nb-NO" sz="2800" kern="0" dirty="0">
                <a:solidFill>
                  <a:srgbClr val="C00000"/>
                </a:solidFill>
                <a:latin typeface="Arial" panose="020B0604020202020204" pitchFamily="34" charset="0"/>
              </a:rPr>
              <a:t> </a:t>
            </a:r>
            <a:r>
              <a:rPr lang="nb-NO" sz="2800" kern="0" dirty="0" err="1">
                <a:solidFill>
                  <a:srgbClr val="C00000"/>
                </a:solidFill>
                <a:latin typeface="Arial" panose="020B0604020202020204" pitchFamily="34" charset="0"/>
              </a:rPr>
              <a:t>insecure</a:t>
            </a:r>
            <a:r>
              <a:rPr lang="nb-NO" sz="2800" kern="0" dirty="0">
                <a:solidFill>
                  <a:srgbClr val="C00000"/>
                </a:solidFill>
                <a:latin typeface="Arial" panose="020B0604020202020204" pitchFamily="34" charset="0"/>
              </a:rPr>
              <a:t> – </a:t>
            </a:r>
            <a:r>
              <a:rPr lang="nb-NO" sz="2800" kern="0" dirty="0" err="1">
                <a:solidFill>
                  <a:srgbClr val="C00000"/>
                </a:solidFill>
                <a:latin typeface="Arial" panose="020B0604020202020204" pitchFamily="34" charset="0"/>
              </a:rPr>
              <a:t>Emotional</a:t>
            </a:r>
            <a:r>
              <a:rPr lang="nb-NO" sz="2800" kern="0" dirty="0">
                <a:solidFill>
                  <a:srgbClr val="C00000"/>
                </a:solidFill>
                <a:latin typeface="Arial" panose="020B0604020202020204" pitchFamily="34" charset="0"/>
              </a:rPr>
              <a:t> variant</a:t>
            </a:r>
          </a:p>
          <a:p>
            <a:pPr algn="ctr">
              <a:spcBef>
                <a:spcPts val="600"/>
              </a:spcBef>
            </a:pPr>
            <a:r>
              <a:rPr lang="en-US" sz="3200" kern="0" dirty="0">
                <a:solidFill>
                  <a:srgbClr val="C00000"/>
                </a:solidFill>
                <a:latin typeface="Arial" panose="020B0604020202020204" pitchFamily="34" charset="0"/>
              </a:rPr>
              <a:t>Hysteria pattern and coping with it</a:t>
            </a:r>
            <a:endParaRPr lang="nb-NO" sz="3200" kern="0" dirty="0">
              <a:solidFill>
                <a:srgbClr val="C00000"/>
              </a:solidFill>
              <a:latin typeface="Arial" panose="020B0604020202020204" pitchFamily="34" charset="0"/>
            </a:endParaRPr>
          </a:p>
        </p:txBody>
      </p:sp>
      <p:pic>
        <p:nvPicPr>
          <p:cNvPr id="5" name="Bilde 4">
            <a:extLst>
              <a:ext uri="{FF2B5EF4-FFF2-40B4-BE49-F238E27FC236}">
                <a16:creationId xmlns:a16="http://schemas.microsoft.com/office/drawing/2014/main" id="{C9F582AF-9B45-E807-D884-FDEECBEF055E}"/>
              </a:ext>
            </a:extLst>
          </p:cNvPr>
          <p:cNvPicPr>
            <a:picLocks noChangeAspect="1"/>
          </p:cNvPicPr>
          <p:nvPr/>
        </p:nvPicPr>
        <p:blipFill rotWithShape="1">
          <a:blip r:embed="rId2"/>
          <a:srcRect l="24117" t="27322" r="20098" b="44188"/>
          <a:stretch/>
        </p:blipFill>
        <p:spPr>
          <a:xfrm>
            <a:off x="353561" y="1538487"/>
            <a:ext cx="8436877" cy="2598615"/>
          </a:xfrm>
          <a:prstGeom prst="rect">
            <a:avLst/>
          </a:prstGeom>
        </p:spPr>
      </p:pic>
      <p:pic>
        <p:nvPicPr>
          <p:cNvPr id="2" name="Bilde 1">
            <a:extLst>
              <a:ext uri="{FF2B5EF4-FFF2-40B4-BE49-F238E27FC236}">
                <a16:creationId xmlns:a16="http://schemas.microsoft.com/office/drawing/2014/main" id="{471A7C42-F987-737D-3A63-388B5B8DEC29}"/>
              </a:ext>
            </a:extLst>
          </p:cNvPr>
          <p:cNvPicPr>
            <a:picLocks noChangeAspect="1"/>
          </p:cNvPicPr>
          <p:nvPr/>
        </p:nvPicPr>
        <p:blipFill rotWithShape="1">
          <a:blip r:embed="rId2"/>
          <a:srcRect l="24117" t="55568" r="20098" b="31224"/>
          <a:stretch/>
        </p:blipFill>
        <p:spPr>
          <a:xfrm>
            <a:off x="353561" y="4114799"/>
            <a:ext cx="8436877" cy="1204713"/>
          </a:xfrm>
          <a:prstGeom prst="rect">
            <a:avLst/>
          </a:prstGeom>
        </p:spPr>
      </p:pic>
      <p:pic>
        <p:nvPicPr>
          <p:cNvPr id="3" name="Bilde 2">
            <a:extLst>
              <a:ext uri="{FF2B5EF4-FFF2-40B4-BE49-F238E27FC236}">
                <a16:creationId xmlns:a16="http://schemas.microsoft.com/office/drawing/2014/main" id="{CBCC5BB9-A6C1-2910-047F-D7325C1F753F}"/>
              </a:ext>
            </a:extLst>
          </p:cNvPr>
          <p:cNvPicPr>
            <a:picLocks noChangeAspect="1"/>
          </p:cNvPicPr>
          <p:nvPr/>
        </p:nvPicPr>
        <p:blipFill>
          <a:blip r:embed="rId3"/>
          <a:stretch>
            <a:fillRect/>
          </a:stretch>
        </p:blipFill>
        <p:spPr>
          <a:xfrm>
            <a:off x="478832" y="194411"/>
            <a:ext cx="1239800" cy="1339711"/>
          </a:xfrm>
          <a:prstGeom prst="rect">
            <a:avLst/>
          </a:prstGeom>
        </p:spPr>
      </p:pic>
    </p:spTree>
    <p:extLst>
      <p:ext uri="{BB962C8B-B14F-4D97-AF65-F5344CB8AC3E}">
        <p14:creationId xmlns:p14="http://schemas.microsoft.com/office/powerpoint/2010/main" val="380063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4-3">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4-3" id="{AC1DF43B-AD2F-45E7-8B39-61901D7307F5}" vid="{C883D7D2-2D5F-47EA-B994-B54336BDAE16}"/>
    </a:ext>
  </a:extLst>
</a:theme>
</file>

<file path=docProps/app.xml><?xml version="1.0" encoding="utf-8"?>
<Properties xmlns="http://schemas.openxmlformats.org/officeDocument/2006/extended-properties" xmlns:vt="http://schemas.openxmlformats.org/officeDocument/2006/docPropsVTypes">
  <Template>Default Theme</Template>
  <TotalTime>8334</TotalTime>
  <Words>1612</Words>
  <Application>Microsoft Office PowerPoint</Application>
  <PresentationFormat>Skjermfremvisning (4:3)</PresentationFormat>
  <Paragraphs>127</Paragraphs>
  <Slides>29</Slides>
  <Notes>0</Notes>
  <HiddenSlides>0</HiddenSlides>
  <MMClips>0</MMClips>
  <ScaleCrop>false</ScaleCrop>
  <HeadingPairs>
    <vt:vector size="8" baseType="variant">
      <vt:variant>
        <vt:lpstr>Brukte skrifter</vt:lpstr>
      </vt:variant>
      <vt:variant>
        <vt:i4>7</vt:i4>
      </vt:variant>
      <vt:variant>
        <vt:lpstr>Tema</vt:lpstr>
      </vt:variant>
      <vt:variant>
        <vt:i4>1</vt:i4>
      </vt:variant>
      <vt:variant>
        <vt:lpstr>Innebygde OLE-servere</vt:lpstr>
      </vt:variant>
      <vt:variant>
        <vt:i4>1</vt:i4>
      </vt:variant>
      <vt:variant>
        <vt:lpstr>Lysbildetitler</vt:lpstr>
      </vt:variant>
      <vt:variant>
        <vt:i4>29</vt:i4>
      </vt:variant>
    </vt:vector>
  </HeadingPairs>
  <TitlesOfParts>
    <vt:vector size="38" baseType="lpstr">
      <vt:lpstr>Arial</vt:lpstr>
      <vt:lpstr>Calibri</vt:lpstr>
      <vt:lpstr>Calibri Light</vt:lpstr>
      <vt:lpstr>Google Sans</vt:lpstr>
      <vt:lpstr>Monotype Corsiva</vt:lpstr>
      <vt:lpstr>Times New Roman</vt:lpstr>
      <vt:lpstr>Wingdings</vt:lpstr>
      <vt:lpstr>Tema4-3</vt:lpstr>
      <vt:lpstr>Document</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Per Hjalmar Svae</dc:creator>
  <cp:lastModifiedBy>Per Hjalmar Svae</cp:lastModifiedBy>
  <cp:revision>169</cp:revision>
  <cp:lastPrinted>2023-02-22T12:02:08Z</cp:lastPrinted>
  <dcterms:created xsi:type="dcterms:W3CDTF">2023-01-20T09:45:07Z</dcterms:created>
  <dcterms:modified xsi:type="dcterms:W3CDTF">2025-03-29T04:49:20Z</dcterms:modified>
</cp:coreProperties>
</file>