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0"/>
  </p:notesMasterIdLst>
  <p:sldIdLst>
    <p:sldId id="753" r:id="rId2"/>
    <p:sldId id="676" r:id="rId3"/>
    <p:sldId id="782" r:id="rId4"/>
    <p:sldId id="907" r:id="rId5"/>
    <p:sldId id="751" r:id="rId6"/>
    <p:sldId id="770" r:id="rId7"/>
    <p:sldId id="776" r:id="rId8"/>
    <p:sldId id="783" r:id="rId9"/>
    <p:sldId id="777" r:id="rId10"/>
    <p:sldId id="771" r:id="rId11"/>
    <p:sldId id="784" r:id="rId12"/>
    <p:sldId id="772" r:id="rId13"/>
    <p:sldId id="778" r:id="rId14"/>
    <p:sldId id="785" r:id="rId15"/>
    <p:sldId id="773" r:id="rId16"/>
    <p:sldId id="779" r:id="rId17"/>
    <p:sldId id="786" r:id="rId18"/>
    <p:sldId id="774" r:id="rId19"/>
    <p:sldId id="780" r:id="rId20"/>
    <p:sldId id="787" r:id="rId21"/>
    <p:sldId id="775" r:id="rId22"/>
    <p:sldId id="781" r:id="rId23"/>
    <p:sldId id="764" r:id="rId24"/>
    <p:sldId id="675" r:id="rId25"/>
    <p:sldId id="736" r:id="rId26"/>
    <p:sldId id="906" r:id="rId27"/>
    <p:sldId id="905" r:id="rId28"/>
    <p:sldId id="798"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57D"/>
    <a:srgbClr val="0036A2"/>
    <a:srgbClr val="0000C4"/>
    <a:srgbClr val="0000F6"/>
    <a:srgbClr val="3333FF"/>
    <a:srgbClr val="008E40"/>
    <a:srgbClr val="FEF0FE"/>
    <a:srgbClr val="FBD1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14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3F4848E-3AF8-400D-9191-5FC3480B0B38}" type="datetimeFigureOut">
              <a:rPr lang="nb-NO" smtClean="0"/>
              <a:t>16.01.2025</a:t>
            </a:fld>
            <a:endParaRPr lang="nb-NO"/>
          </a:p>
        </p:txBody>
      </p:sp>
      <p:sp>
        <p:nvSpPr>
          <p:cNvPr id="4" name="Plassholder for lysbilde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3869629-5CA9-4908-87BB-A7B6E6D249B9}" type="slidenum">
              <a:rPr lang="nb-NO" smtClean="0"/>
              <a:t>‹#›</a:t>
            </a:fld>
            <a:endParaRPr lang="nb-NO"/>
          </a:p>
        </p:txBody>
      </p:sp>
    </p:spTree>
    <p:extLst>
      <p:ext uri="{BB962C8B-B14F-4D97-AF65-F5344CB8AC3E}">
        <p14:creationId xmlns:p14="http://schemas.microsoft.com/office/powerpoint/2010/main" val="2480988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F2450A48-085E-41C2-8DA3-2604E43C5D4F}" type="datetime1">
              <a:rPr lang="nb-NO" smtClean="0"/>
              <a:t>16.01.2025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410927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16A883E3-29C0-4504-A5D8-8F957A9B6944}" type="datetime1">
              <a:rPr lang="nb-NO" smtClean="0"/>
              <a:t>16.01.2025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3252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D828FADB-094E-4BD3-868C-A7DFA3458550}" type="datetime1">
              <a:rPr lang="nb-NO" smtClean="0"/>
              <a:t>16.01.2025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9027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F47C0892-4270-45C7-9291-CA8531DF7376}" type="datetime1">
              <a:rPr lang="nb-NO" smtClean="0"/>
              <a:t>16.01.2025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54730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7B2C75E2-7F37-4C4D-BA11-17BE858BF58A}" type="datetime1">
              <a:rPr lang="nb-NO" smtClean="0"/>
              <a:t>16.01.2025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11102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13C693F-235E-4B07-B84E-6F1ED1195851}" type="datetime1">
              <a:rPr lang="nb-NO" smtClean="0"/>
              <a:t>16.01.2025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989162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629842" y="2505075"/>
            <a:ext cx="3868340"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29150" y="2505075"/>
            <a:ext cx="3887391"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EE696E0F-723A-4889-A750-0B6369C98417}" type="datetime1">
              <a:rPr lang="nb-NO" smtClean="0"/>
              <a:t>16.01.2025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35542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35AD084B-08EA-4F97-8CA0-DEED2F4A8342}" type="datetime1">
              <a:rPr lang="nb-NO" smtClean="0"/>
              <a:t>16.01.2025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40683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B7E06-8103-48FA-BF50-56106ED6DD75}" type="datetime1">
              <a:rPr lang="nb-NO" smtClean="0"/>
              <a:t>16.01.2025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2098726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3369CDD4-54AB-4405-94CF-707F58F7C2DE}" type="datetime1">
              <a:rPr lang="nb-NO" smtClean="0"/>
              <a:t>16.01.2025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1630202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0185D625-D3F1-4633-99ED-44B74DC06F69}" type="datetime1">
              <a:rPr lang="nb-NO" smtClean="0"/>
              <a:t>16.01.2025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D4B10EB-5889-4CB3-982E-38A74B47C7AC}" type="slidenum">
              <a:rPr lang="nb-NO" smtClean="0"/>
              <a:t>‹#›</a:t>
            </a:fld>
            <a:endParaRPr lang="nb-NO"/>
          </a:p>
        </p:txBody>
      </p:sp>
    </p:spTree>
    <p:extLst>
      <p:ext uri="{BB962C8B-B14F-4D97-AF65-F5344CB8AC3E}">
        <p14:creationId xmlns:p14="http://schemas.microsoft.com/office/powerpoint/2010/main" val="382458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9367A-0053-4B08-B28A-E2C6750EFA44}" type="datetime1">
              <a:rPr lang="nb-NO" smtClean="0"/>
              <a:t>16.01.2025</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B10EB-5889-4CB3-982E-38A74B47C7AC}" type="slidenum">
              <a:rPr lang="nb-NO" smtClean="0"/>
              <a:t>‹#›</a:t>
            </a:fld>
            <a:endParaRPr lang="nb-NO"/>
          </a:p>
        </p:txBody>
      </p:sp>
    </p:spTree>
    <p:extLst>
      <p:ext uri="{BB962C8B-B14F-4D97-AF65-F5344CB8AC3E}">
        <p14:creationId xmlns:p14="http://schemas.microsoft.com/office/powerpoint/2010/main" val="301328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hyperlink" Target="https://www.bodynamic.com/theory/" TargetMode="External"/><Relationship Id="rId2" Type="http://schemas.openxmlformats.org/officeDocument/2006/relationships/hyperlink" Target="http://energeticsinstitute.com.au/psychotherapy-counselling/characterolog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1.gif"/><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avrundede hjørner 9">
            <a:extLst>
              <a:ext uri="{FF2B5EF4-FFF2-40B4-BE49-F238E27FC236}">
                <a16:creationId xmlns:a16="http://schemas.microsoft.com/office/drawing/2014/main" id="{722C5BFA-2932-E527-DB15-9B9D4B726B56}"/>
              </a:ext>
            </a:extLst>
          </p:cNvPr>
          <p:cNvSpPr/>
          <p:nvPr/>
        </p:nvSpPr>
        <p:spPr>
          <a:xfrm>
            <a:off x="1784195" y="1235482"/>
            <a:ext cx="5575610" cy="2712401"/>
          </a:xfrm>
          <a:prstGeom prst="roundRect">
            <a:avLst/>
          </a:prstGeom>
          <a:solidFill>
            <a:srgbClr val="F0F7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Rektangel 3"/>
          <p:cNvSpPr/>
          <p:nvPr/>
        </p:nvSpPr>
        <p:spPr>
          <a:xfrm>
            <a:off x="1784195" y="1207348"/>
            <a:ext cx="5575610" cy="2516715"/>
          </a:xfrm>
          <a:prstGeom prst="rect">
            <a:avLst/>
          </a:prstGeom>
          <a:noFill/>
          <a:ln>
            <a:noFill/>
          </a:ln>
        </p:spPr>
        <p:txBody>
          <a:bodyPr wrap="square">
            <a:spAutoFit/>
          </a:bodyPr>
          <a:lstStyle/>
          <a:p>
            <a:pPr algn="ctr">
              <a:spcAft>
                <a:spcPts val="0"/>
              </a:spcAft>
            </a:pPr>
            <a:endParaRPr lang="nb-NO" sz="900" b="1" kern="0" dirty="0">
              <a:solidFill>
                <a:srgbClr val="0070C0"/>
              </a:solidFill>
              <a:latin typeface="Arial" panose="020B0604020202020204" pitchFamily="34" charset="0"/>
            </a:endParaRPr>
          </a:p>
          <a:p>
            <a:pPr algn="ctr">
              <a:spcAft>
                <a:spcPts val="0"/>
              </a:spcAft>
            </a:pPr>
            <a:r>
              <a:rPr lang="nb-NO" sz="4000" kern="0" dirty="0">
                <a:solidFill>
                  <a:srgbClr val="0070C0"/>
                </a:solidFill>
                <a:latin typeface="Arial" panose="020B0604020202020204" pitchFamily="34" charset="0"/>
              </a:rPr>
              <a:t>The </a:t>
            </a:r>
            <a:r>
              <a:rPr lang="nb-NO" sz="4000" kern="0" dirty="0" err="1">
                <a:solidFill>
                  <a:srgbClr val="0070C0"/>
                </a:solidFill>
                <a:latin typeface="Arial" panose="020B0604020202020204" pitchFamily="34" charset="0"/>
              </a:rPr>
              <a:t>six</a:t>
            </a:r>
            <a:r>
              <a:rPr lang="nb-NO" sz="4000" kern="0" dirty="0">
                <a:solidFill>
                  <a:srgbClr val="0070C0"/>
                </a:solidFill>
                <a:latin typeface="Arial" panose="020B0604020202020204" pitchFamily="34" charset="0"/>
              </a:rPr>
              <a:t> ego </a:t>
            </a:r>
            <a:r>
              <a:rPr lang="nb-NO" sz="4000" kern="0" dirty="0" err="1">
                <a:solidFill>
                  <a:srgbClr val="0070C0"/>
                </a:solidFill>
                <a:latin typeface="Arial" panose="020B0604020202020204" pitchFamily="34" charset="0"/>
              </a:rPr>
              <a:t>patterns</a:t>
            </a:r>
            <a:endParaRPr lang="nb-NO" sz="4000" kern="0" dirty="0">
              <a:solidFill>
                <a:srgbClr val="0070C0"/>
              </a:solidFill>
              <a:latin typeface="Arial" panose="020B0604020202020204" pitchFamily="34" charset="0"/>
            </a:endParaRPr>
          </a:p>
          <a:p>
            <a:pPr algn="ctr">
              <a:spcBef>
                <a:spcPts val="1200"/>
              </a:spcBef>
              <a:spcAft>
                <a:spcPts val="0"/>
              </a:spcAft>
            </a:pPr>
            <a:r>
              <a:rPr lang="nb-NO" sz="3200" kern="0" dirty="0">
                <a:solidFill>
                  <a:srgbClr val="0070C0"/>
                </a:solidFill>
                <a:latin typeface="Arial" panose="020B0604020202020204" pitchFamily="34" charset="0"/>
              </a:rPr>
              <a:t>A </a:t>
            </a:r>
            <a:r>
              <a:rPr lang="nb-NO" sz="3200" kern="0" dirty="0" err="1">
                <a:solidFill>
                  <a:srgbClr val="0070C0"/>
                </a:solidFill>
                <a:latin typeface="Arial" panose="020B0604020202020204" pitchFamily="34" charset="0"/>
              </a:rPr>
              <a:t>key</a:t>
            </a:r>
            <a:r>
              <a:rPr lang="nb-NO" sz="3200" kern="0" dirty="0">
                <a:solidFill>
                  <a:srgbClr val="0070C0"/>
                </a:solidFill>
                <a:latin typeface="Arial" panose="020B0604020202020204" pitchFamily="34" charset="0"/>
              </a:rPr>
              <a:t> to </a:t>
            </a:r>
            <a:r>
              <a:rPr lang="nb-NO" sz="3200" kern="0" dirty="0" err="1">
                <a:solidFill>
                  <a:srgbClr val="0070C0"/>
                </a:solidFill>
                <a:latin typeface="Arial" panose="020B0604020202020204" pitchFamily="34" charset="0"/>
              </a:rPr>
              <a:t>understandig</a:t>
            </a:r>
            <a:r>
              <a:rPr lang="nb-NO" sz="3200" kern="0" dirty="0">
                <a:solidFill>
                  <a:srgbClr val="0070C0"/>
                </a:solidFill>
                <a:latin typeface="Arial" panose="020B0604020202020204" pitchFamily="34" charset="0"/>
              </a:rPr>
              <a:t> </a:t>
            </a:r>
            <a:r>
              <a:rPr lang="nb-NO" sz="3200" kern="0" dirty="0" err="1">
                <a:solidFill>
                  <a:srgbClr val="0070C0"/>
                </a:solidFill>
                <a:latin typeface="Arial" panose="020B0604020202020204" pitchFamily="34" charset="0"/>
              </a:rPr>
              <a:t>yourself</a:t>
            </a:r>
            <a:r>
              <a:rPr lang="nb-NO" sz="3200" kern="0" dirty="0">
                <a:solidFill>
                  <a:srgbClr val="0070C0"/>
                </a:solidFill>
                <a:latin typeface="Arial" panose="020B0604020202020204" pitchFamily="34" charset="0"/>
              </a:rPr>
              <a:t> and </a:t>
            </a:r>
            <a:r>
              <a:rPr lang="nb-NO" sz="3200" kern="0" dirty="0" err="1">
                <a:solidFill>
                  <a:srgbClr val="0070C0"/>
                </a:solidFill>
                <a:latin typeface="Arial" panose="020B0604020202020204" pitchFamily="34" charset="0"/>
              </a:rPr>
              <a:t>others</a:t>
            </a:r>
            <a:r>
              <a:rPr lang="nb-NO" sz="3200" kern="0" dirty="0">
                <a:solidFill>
                  <a:srgbClr val="0070C0"/>
                </a:solidFill>
                <a:latin typeface="Arial" panose="020B0604020202020204" pitchFamily="34" charset="0"/>
              </a:rPr>
              <a:t> </a:t>
            </a:r>
            <a:r>
              <a:rPr lang="nb-NO" sz="3200" kern="0" dirty="0" err="1">
                <a:solidFill>
                  <a:srgbClr val="0070C0"/>
                </a:solidFill>
                <a:latin typeface="Arial" panose="020B0604020202020204" pitchFamily="34" charset="0"/>
              </a:rPr>
              <a:t>better</a:t>
            </a:r>
            <a:endParaRPr lang="nb-NO" sz="3200" kern="0" dirty="0">
              <a:solidFill>
                <a:srgbClr val="0070C0"/>
              </a:solidFill>
              <a:latin typeface="Arial" panose="020B0604020202020204" pitchFamily="34" charset="0"/>
            </a:endParaRPr>
          </a:p>
          <a:p>
            <a:pPr algn="ctr">
              <a:lnSpc>
                <a:spcPct val="107000"/>
              </a:lnSpc>
              <a:spcBef>
                <a:spcPts val="1200"/>
              </a:spcBef>
            </a:pPr>
            <a:r>
              <a:rPr lang="nb-NO" sz="2400" kern="100" dirty="0">
                <a:latin typeface="Calibri" panose="020F0502020204030204" pitchFamily="34" charset="0"/>
                <a:cs typeface="Times New Roman" panose="02020603050405020304" pitchFamily="18" charset="0"/>
              </a:rPr>
              <a:t>Per Hjalmar Svae</a:t>
            </a:r>
          </a:p>
        </p:txBody>
      </p:sp>
      <p:sp>
        <p:nvSpPr>
          <p:cNvPr id="2" name="Plassholder for lysbildenummer 1">
            <a:extLst>
              <a:ext uri="{FF2B5EF4-FFF2-40B4-BE49-F238E27FC236}">
                <a16:creationId xmlns:a16="http://schemas.microsoft.com/office/drawing/2014/main" id="{F898C225-147A-16AF-4B39-F3903BA0FABB}"/>
              </a:ext>
            </a:extLst>
          </p:cNvPr>
          <p:cNvSpPr>
            <a:spLocks noGrp="1"/>
          </p:cNvSpPr>
          <p:nvPr>
            <p:ph type="sldNum" sz="quarter" idx="12"/>
          </p:nvPr>
        </p:nvSpPr>
        <p:spPr>
          <a:xfrm>
            <a:off x="6457950" y="6445559"/>
            <a:ext cx="2057400" cy="365125"/>
          </a:xfrm>
        </p:spPr>
        <p:txBody>
          <a:bodyPr/>
          <a:lstStyle/>
          <a:p>
            <a:fld id="{CD4B10EB-5889-4CB3-982E-38A74B47C7AC}" type="slidenum">
              <a:rPr lang="nb-NO" smtClean="0"/>
              <a:t>1</a:t>
            </a:fld>
            <a:endParaRPr lang="nb-NO"/>
          </a:p>
        </p:txBody>
      </p:sp>
      <p:sp>
        <p:nvSpPr>
          <p:cNvPr id="3" name="TekstSylinder 27">
            <a:extLst>
              <a:ext uri="{FF2B5EF4-FFF2-40B4-BE49-F238E27FC236}">
                <a16:creationId xmlns:a16="http://schemas.microsoft.com/office/drawing/2014/main" id="{F95EE53E-E79D-6F96-E8D5-5F9B9869F6E3}"/>
              </a:ext>
            </a:extLst>
          </p:cNvPr>
          <p:cNvSpPr txBox="1"/>
          <p:nvPr/>
        </p:nvSpPr>
        <p:spPr>
          <a:xfrm>
            <a:off x="2818586" y="5508415"/>
            <a:ext cx="5396753" cy="865173"/>
          </a:xfrm>
          <a:prstGeom prst="rect">
            <a:avLst/>
          </a:prstGeom>
          <a:noFill/>
        </p:spPr>
        <p:txBody>
          <a:bodyPr wrap="square" rtlCol="0">
            <a:spAutoFit/>
          </a:bodyPr>
          <a:lstStyle/>
          <a:p>
            <a:pPr algn="ctr">
              <a:lnSpc>
                <a:spcPct val="107000"/>
              </a:lnSpc>
              <a:spcAft>
                <a:spcPts val="800"/>
              </a:spcAft>
            </a:pPr>
            <a:r>
              <a:rPr lang="nb-NO" sz="2400" kern="1200" dirty="0">
                <a:solidFill>
                  <a:srgbClr val="FF0000"/>
                </a:solidFill>
                <a:effectLst/>
                <a:ea typeface="Calibri" panose="020F0502020204030204" pitchFamily="34" charset="0"/>
                <a:cs typeface="Calibri" panose="020F0502020204030204" pitchFamily="34" charset="0"/>
              </a:rPr>
              <a:t>Heart Room </a:t>
            </a:r>
            <a:r>
              <a:rPr lang="nb-NO" sz="2400" dirty="0" err="1">
                <a:solidFill>
                  <a:srgbClr val="FF0000"/>
                </a:solidFill>
                <a:ea typeface="Calibri" panose="020F0502020204030204" pitchFamily="34" charset="0"/>
                <a:cs typeface="Calibri" panose="020F0502020204030204" pitchFamily="34" charset="0"/>
              </a:rPr>
              <a:t>S</a:t>
            </a:r>
            <a:r>
              <a:rPr lang="nb-NO" sz="2400" kern="1200" dirty="0" err="1">
                <a:solidFill>
                  <a:srgbClr val="FF0000"/>
                </a:solidFill>
                <a:effectLst/>
                <a:ea typeface="Calibri" panose="020F0502020204030204" pitchFamily="34" charset="0"/>
                <a:cs typeface="Calibri" panose="020F0502020204030204" pitchFamily="34" charset="0"/>
              </a:rPr>
              <a:t>elf-development</a:t>
            </a:r>
            <a:r>
              <a:rPr lang="nb-NO" sz="2400" kern="1200" dirty="0">
                <a:solidFill>
                  <a:srgbClr val="FF0000"/>
                </a:solidFill>
                <a:effectLst/>
                <a:ea typeface="Calibri" panose="020F0502020204030204" pitchFamily="34" charset="0"/>
                <a:cs typeface="Calibri" panose="020F0502020204030204" pitchFamily="34" charset="0"/>
              </a:rPr>
              <a:t> School</a:t>
            </a:r>
            <a:br>
              <a:rPr lang="nb-NO" sz="3200" dirty="0">
                <a:solidFill>
                  <a:srgbClr val="FF0000"/>
                </a:solidFill>
                <a:latin typeface="Monotype Corsiva" panose="03010101010201010101" pitchFamily="66" charset="0"/>
                <a:ea typeface="Calibri" panose="020F0502020204030204" pitchFamily="34" charset="0"/>
                <a:cs typeface="Calibri" panose="020F0502020204030204" pitchFamily="34" charset="0"/>
              </a:rPr>
            </a:br>
            <a:r>
              <a:rPr lang="nb-NO" sz="2400" kern="100" dirty="0">
                <a:effectLst/>
                <a:latin typeface="Calibri" panose="020F0502020204030204" pitchFamily="34" charset="0"/>
                <a:ea typeface="Calibri" panose="020F0502020204030204" pitchFamily="34" charset="0"/>
                <a:cs typeface="Calibri" panose="020F0502020204030204" pitchFamily="34" charset="0"/>
              </a:rPr>
              <a:t>hjerterommet.no</a:t>
            </a:r>
            <a:endParaRPr lang="nb-NO"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Bilde 6">
            <a:extLst>
              <a:ext uri="{FF2B5EF4-FFF2-40B4-BE49-F238E27FC236}">
                <a16:creationId xmlns:a16="http://schemas.microsoft.com/office/drawing/2014/main" id="{A1031C6D-A1F1-6B74-0032-3EAF9B27BFE3}"/>
              </a:ext>
            </a:extLst>
          </p:cNvPr>
          <p:cNvPicPr>
            <a:picLocks noChangeAspect="1"/>
          </p:cNvPicPr>
          <p:nvPr/>
        </p:nvPicPr>
        <p:blipFill rotWithShape="1">
          <a:blip r:embed="rId2">
            <a:extLst>
              <a:ext uri="{28A0092B-C50C-407E-A947-70E740481C1C}">
                <a14:useLocalDpi xmlns:a14="http://schemas.microsoft.com/office/drawing/2010/main" val="0"/>
              </a:ext>
            </a:extLst>
          </a:blip>
          <a:srcRect t="30456"/>
          <a:stretch/>
        </p:blipFill>
        <p:spPr>
          <a:xfrm>
            <a:off x="1279784" y="5354136"/>
            <a:ext cx="1406267" cy="1173730"/>
          </a:xfrm>
          <a:prstGeom prst="rect">
            <a:avLst/>
          </a:prstGeom>
        </p:spPr>
      </p:pic>
    </p:spTree>
    <p:extLst>
      <p:ext uri="{BB962C8B-B14F-4D97-AF65-F5344CB8AC3E}">
        <p14:creationId xmlns:p14="http://schemas.microsoft.com/office/powerpoint/2010/main" val="3404875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D6A31-FA82-F59F-5497-7A1769DC45A0}"/>
            </a:ext>
          </a:extLst>
        </p:cNvPr>
        <p:cNvGrpSpPr/>
        <p:nvPr/>
      </p:nvGrpSpPr>
      <p:grpSpPr>
        <a:xfrm>
          <a:off x="0" y="0"/>
          <a:ext cx="0" cy="0"/>
          <a:chOff x="0" y="0"/>
          <a:chExt cx="0" cy="0"/>
        </a:xfrm>
      </p:grpSpPr>
      <p:pic>
        <p:nvPicPr>
          <p:cNvPr id="4" name="Bilde 3">
            <a:extLst>
              <a:ext uri="{FF2B5EF4-FFF2-40B4-BE49-F238E27FC236}">
                <a16:creationId xmlns:a16="http://schemas.microsoft.com/office/drawing/2014/main" id="{0066E9CC-B50F-9A06-78DD-5CC64A5E4E5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764" y="301429"/>
            <a:ext cx="1669312" cy="1360968"/>
          </a:xfrm>
          <a:prstGeom prst="rect">
            <a:avLst/>
          </a:prstGeom>
        </p:spPr>
      </p:pic>
      <p:sp>
        <p:nvSpPr>
          <p:cNvPr id="11" name="Rektangel 10"/>
          <p:cNvSpPr/>
          <p:nvPr/>
        </p:nvSpPr>
        <p:spPr>
          <a:xfrm>
            <a:off x="1002535" y="3398746"/>
            <a:ext cx="4087937" cy="1477328"/>
          </a:xfrm>
          <a:prstGeom prst="rect">
            <a:avLst/>
          </a:prstGeom>
        </p:spPr>
        <p:txBody>
          <a:bodyPr wrap="square">
            <a:spAutoFit/>
          </a:bodyPr>
          <a:lstStyle/>
          <a:p>
            <a:pPr algn="ctr">
              <a:spcAft>
                <a:spcPts val="0"/>
              </a:spcAft>
            </a:pPr>
            <a:r>
              <a:rPr lang="en-US" i="1" dirty="0">
                <a:ea typeface="Times New Roman" panose="02020603050405020304" pitchFamily="18" charset="0"/>
              </a:rPr>
              <a:t>Typical body:</a:t>
            </a:r>
          </a:p>
          <a:p>
            <a:pPr algn="ctr">
              <a:spcAft>
                <a:spcPts val="0"/>
              </a:spcAft>
            </a:pPr>
            <a:r>
              <a:rPr lang="en-US" dirty="0">
                <a:ea typeface="Times New Roman" panose="02020603050405020304" pitchFamily="18" charset="0"/>
              </a:rPr>
              <a:t>A living face, facial expressions and body.</a:t>
            </a:r>
          </a:p>
          <a:p>
            <a:pPr algn="ctr">
              <a:spcAft>
                <a:spcPts val="0"/>
              </a:spcAft>
            </a:pPr>
            <a:r>
              <a:rPr lang="en-US" dirty="0">
                <a:ea typeface="Times New Roman" panose="02020603050405020304" pitchFamily="18" charset="0"/>
              </a:rPr>
              <a:t>The pattern does not appear particularly in the body shape itself, so that other patterns will characterize this.</a:t>
            </a:r>
            <a:endParaRPr lang="nb-NO" dirty="0"/>
          </a:p>
        </p:txBody>
      </p:sp>
      <p:sp>
        <p:nvSpPr>
          <p:cNvPr id="13" name="TekstSylinder 12">
            <a:extLst>
              <a:ext uri="{FF2B5EF4-FFF2-40B4-BE49-F238E27FC236}">
                <a16:creationId xmlns:a16="http://schemas.microsoft.com/office/drawing/2014/main" id="{808A9FE1-6536-429F-4B62-A869354ED5AC}"/>
              </a:ext>
            </a:extLst>
          </p:cNvPr>
          <p:cNvSpPr txBox="1"/>
          <p:nvPr/>
        </p:nvSpPr>
        <p:spPr>
          <a:xfrm>
            <a:off x="5453507" y="3441770"/>
            <a:ext cx="3091509" cy="923330"/>
          </a:xfrm>
          <a:prstGeom prst="rect">
            <a:avLst/>
          </a:prstGeom>
          <a:noFill/>
        </p:spPr>
        <p:txBody>
          <a:bodyPr wrap="square" rtlCol="0">
            <a:spAutoFit/>
          </a:bodyPr>
          <a:lstStyle/>
          <a:p>
            <a:pPr algn="ctr"/>
            <a:r>
              <a:rPr lang="en-US" i="1" dirty="0"/>
              <a:t>Typical use of the life energy:</a:t>
            </a:r>
            <a:r>
              <a:rPr lang="en-US" dirty="0"/>
              <a:t> Sending out a lot of life energy on several/varying levels</a:t>
            </a:r>
            <a:endParaRPr lang="nb-NO" dirty="0"/>
          </a:p>
        </p:txBody>
      </p:sp>
      <p:pic>
        <p:nvPicPr>
          <p:cNvPr id="2" name="Bilde 1" descr="selective focus photography of jolly woman using peace hand gesture">
            <a:extLst>
              <a:ext uri="{FF2B5EF4-FFF2-40B4-BE49-F238E27FC236}">
                <a16:creationId xmlns:a16="http://schemas.microsoft.com/office/drawing/2014/main" id="{D980D4BD-F2BC-8A43-B0A2-9B3660F26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836" b="14509"/>
          <a:stretch/>
        </p:blipFill>
        <p:spPr bwMode="auto">
          <a:xfrm>
            <a:off x="2400225" y="1128848"/>
            <a:ext cx="2191786" cy="2027183"/>
          </a:xfrm>
          <a:prstGeom prst="rect">
            <a:avLst/>
          </a:prstGeom>
          <a:noFill/>
          <a:ln>
            <a:noFill/>
          </a:ln>
          <a:extLst>
            <a:ext uri="{53640926-AAD7-44D8-BBD7-CCE9431645EC}">
              <a14:shadowObscured xmlns:a14="http://schemas.microsoft.com/office/drawing/2010/main"/>
            </a:ext>
          </a:extLst>
        </p:spPr>
      </p:pic>
      <p:pic>
        <p:nvPicPr>
          <p:cNvPr id="1026" name="Picture 2" descr="Life Force Energetic Art: Rhythm of Your Energy">
            <a:extLst>
              <a:ext uri="{FF2B5EF4-FFF2-40B4-BE49-F238E27FC236}">
                <a16:creationId xmlns:a16="http://schemas.microsoft.com/office/drawing/2014/main" id="{C900C456-D683-A299-2C49-D2932F5AC3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241"/>
          <a:stretch/>
        </p:blipFill>
        <p:spPr bwMode="auto">
          <a:xfrm>
            <a:off x="5758566" y="1126325"/>
            <a:ext cx="2392831" cy="2027183"/>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ED40AB21-7448-190B-7473-64EB4A4795AB}"/>
              </a:ext>
            </a:extLst>
          </p:cNvPr>
          <p:cNvSpPr txBox="1"/>
          <p:nvPr/>
        </p:nvSpPr>
        <p:spPr>
          <a:xfrm>
            <a:off x="723174" y="1563245"/>
            <a:ext cx="793214" cy="463075"/>
          </a:xfrm>
          <a:prstGeom prst="rect">
            <a:avLst/>
          </a:prstGeom>
          <a:noFill/>
        </p:spPr>
        <p:txBody>
          <a:bodyPr wrap="square">
            <a:spAutoFit/>
          </a:bodyPr>
          <a:lstStyle/>
          <a:p>
            <a:pPr defTabSz="630238">
              <a:lnSpc>
                <a:spcPct val="150000"/>
              </a:lnSpc>
            </a:pPr>
            <a:r>
              <a:rPr lang="nb-NO" sz="1800" i="1" dirty="0"/>
              <a:t>Roo</a:t>
            </a:r>
          </a:p>
        </p:txBody>
      </p:sp>
      <p:sp>
        <p:nvSpPr>
          <p:cNvPr id="5" name="TekstSylinder 4">
            <a:extLst>
              <a:ext uri="{FF2B5EF4-FFF2-40B4-BE49-F238E27FC236}">
                <a16:creationId xmlns:a16="http://schemas.microsoft.com/office/drawing/2014/main" id="{ED63903B-5E84-30D3-E773-667422082856}"/>
              </a:ext>
            </a:extLst>
          </p:cNvPr>
          <p:cNvSpPr txBox="1"/>
          <p:nvPr/>
        </p:nvSpPr>
        <p:spPr>
          <a:xfrm>
            <a:off x="1996076" y="296495"/>
            <a:ext cx="6929610" cy="523220"/>
          </a:xfrm>
          <a:prstGeom prst="rect">
            <a:avLst/>
          </a:prstGeom>
          <a:noFill/>
        </p:spPr>
        <p:txBody>
          <a:bodyPr wrap="square">
            <a:spAutoFit/>
          </a:bodyPr>
          <a:lstStyle/>
          <a:p>
            <a:pPr lvl="0" algn="ctr">
              <a:tabLst>
                <a:tab pos="457200" algn="l"/>
              </a:tabLst>
            </a:pPr>
            <a:r>
              <a:rPr lang="nb-NO" sz="2800" kern="0" dirty="0" err="1">
                <a:solidFill>
                  <a:srgbClr val="C00000"/>
                </a:solidFill>
                <a:latin typeface="Arial" panose="020B0604020202020204" pitchFamily="34" charset="0"/>
              </a:rPr>
              <a:t>Existentially</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insecure</a:t>
            </a:r>
            <a:r>
              <a:rPr lang="nb-NO" sz="2800" kern="0" dirty="0">
                <a:solidFill>
                  <a:srgbClr val="C00000"/>
                </a:solidFill>
                <a:latin typeface="Arial" panose="020B0604020202020204" pitchFamily="34" charset="0"/>
              </a:rPr>
              <a:t> – </a:t>
            </a:r>
            <a:r>
              <a:rPr lang="nb-NO" sz="2800" kern="0" dirty="0" err="1">
                <a:solidFill>
                  <a:srgbClr val="C00000"/>
                </a:solidFill>
                <a:latin typeface="Arial" panose="020B0604020202020204" pitchFamily="34" charset="0"/>
              </a:rPr>
              <a:t>Emotional</a:t>
            </a:r>
            <a:r>
              <a:rPr lang="nb-NO" sz="2800" kern="0" dirty="0">
                <a:solidFill>
                  <a:srgbClr val="C00000"/>
                </a:solidFill>
                <a:latin typeface="Arial" panose="020B0604020202020204" pitchFamily="34" charset="0"/>
              </a:rPr>
              <a:t> variant</a:t>
            </a:r>
          </a:p>
        </p:txBody>
      </p:sp>
    </p:spTree>
    <p:extLst>
      <p:ext uri="{BB962C8B-B14F-4D97-AF65-F5344CB8AC3E}">
        <p14:creationId xmlns:p14="http://schemas.microsoft.com/office/powerpoint/2010/main" val="233089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745" y="231355"/>
            <a:ext cx="1240735" cy="1699636"/>
          </a:xfrm>
          <a:prstGeom prst="rect">
            <a:avLst/>
          </a:prstGeom>
        </p:spPr>
      </p:pic>
      <p:sp>
        <p:nvSpPr>
          <p:cNvPr id="5" name="TekstSylinder 4">
            <a:extLst>
              <a:ext uri="{FF2B5EF4-FFF2-40B4-BE49-F238E27FC236}">
                <a16:creationId xmlns:a16="http://schemas.microsoft.com/office/drawing/2014/main" id="{A334D958-62E3-1024-02AD-1D1D343F4491}"/>
              </a:ext>
            </a:extLst>
          </p:cNvPr>
          <p:cNvSpPr txBox="1"/>
          <p:nvPr/>
        </p:nvSpPr>
        <p:spPr>
          <a:xfrm>
            <a:off x="603554" y="1930990"/>
            <a:ext cx="1015926" cy="369332"/>
          </a:xfrm>
          <a:prstGeom prst="rect">
            <a:avLst/>
          </a:prstGeom>
          <a:noFill/>
        </p:spPr>
        <p:txBody>
          <a:bodyPr wrap="square" rtlCol="0">
            <a:spAutoFit/>
          </a:bodyPr>
          <a:lstStyle/>
          <a:p>
            <a:r>
              <a:rPr lang="nb-NO" i="1" dirty="0" err="1"/>
              <a:t>Eeyore</a:t>
            </a:r>
            <a:endParaRPr lang="nb-NO" i="1" dirty="0"/>
          </a:p>
        </p:txBody>
      </p:sp>
      <p:sp>
        <p:nvSpPr>
          <p:cNvPr id="7" name="TekstSylinder 6">
            <a:extLst>
              <a:ext uri="{FF2B5EF4-FFF2-40B4-BE49-F238E27FC236}">
                <a16:creationId xmlns:a16="http://schemas.microsoft.com/office/drawing/2014/main" id="{2CFD35EA-49B3-C24C-C138-5CDD87B3F241}"/>
              </a:ext>
            </a:extLst>
          </p:cNvPr>
          <p:cNvSpPr txBox="1"/>
          <p:nvPr/>
        </p:nvSpPr>
        <p:spPr>
          <a:xfrm>
            <a:off x="2620475" y="163892"/>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Malnourished</a:t>
            </a:r>
            <a:endParaRPr lang="nb-NO" sz="3200" kern="0" dirty="0">
              <a:solidFill>
                <a:srgbClr val="C00000"/>
              </a:solidFill>
              <a:latin typeface="Arial" panose="020B0604020202020204" pitchFamily="34" charset="0"/>
            </a:endParaRPr>
          </a:p>
        </p:txBody>
      </p:sp>
      <p:sp>
        <p:nvSpPr>
          <p:cNvPr id="3" name="TekstSylinder 2">
            <a:extLst>
              <a:ext uri="{FF2B5EF4-FFF2-40B4-BE49-F238E27FC236}">
                <a16:creationId xmlns:a16="http://schemas.microsoft.com/office/drawing/2014/main" id="{8AD8F2F3-F3C0-5591-0CAF-47A975DCC6A7}"/>
              </a:ext>
            </a:extLst>
          </p:cNvPr>
          <p:cNvSpPr txBox="1"/>
          <p:nvPr/>
        </p:nvSpPr>
        <p:spPr>
          <a:xfrm>
            <a:off x="2966584" y="869854"/>
            <a:ext cx="4113763" cy="923330"/>
          </a:xfrm>
          <a:prstGeom prst="rect">
            <a:avLst/>
          </a:prstGeom>
          <a:noFill/>
        </p:spPr>
        <p:txBody>
          <a:bodyPr wrap="square">
            <a:spAutoFit/>
          </a:bodyPr>
          <a:lstStyle/>
          <a:p>
            <a:pPr algn="ctr">
              <a:spcAft>
                <a:spcPts val="0"/>
              </a:spcAft>
            </a:pPr>
            <a:r>
              <a:rPr lang="en-US" sz="1800" dirty="0">
                <a:solidFill>
                  <a:srgbClr val="0070C0"/>
                </a:solidFill>
                <a:latin typeface="Arial" panose="020B0604020202020204" pitchFamily="34" charset="0"/>
              </a:rPr>
              <a:t>The child's life theme in the phase 0 - 1.5 years: Can I have my needs met and learn to master the body and life?</a:t>
            </a:r>
            <a:endParaRPr lang="nb-NO" sz="1800" dirty="0">
              <a:solidFill>
                <a:srgbClr val="0070C0"/>
              </a:solidFill>
              <a:latin typeface="Arial" panose="020B0604020202020204" pitchFamily="34" charset="0"/>
            </a:endParaRPr>
          </a:p>
        </p:txBody>
      </p:sp>
      <p:sp>
        <p:nvSpPr>
          <p:cNvPr id="13" name="TekstSylinder 12">
            <a:extLst>
              <a:ext uri="{FF2B5EF4-FFF2-40B4-BE49-F238E27FC236}">
                <a16:creationId xmlns:a16="http://schemas.microsoft.com/office/drawing/2014/main" id="{429324FF-1AB5-2478-8DC0-64AC1395C0D0}"/>
              </a:ext>
            </a:extLst>
          </p:cNvPr>
          <p:cNvSpPr txBox="1"/>
          <p:nvPr/>
        </p:nvSpPr>
        <p:spPr>
          <a:xfrm>
            <a:off x="2653526" y="1962616"/>
            <a:ext cx="4716758" cy="1631216"/>
          </a:xfrm>
          <a:prstGeom prst="rect">
            <a:avLst/>
          </a:prstGeom>
          <a:noFill/>
        </p:spPr>
        <p:txBody>
          <a:bodyPr wrap="square">
            <a:spAutoFit/>
          </a:bodyPr>
          <a:lstStyle/>
          <a:p>
            <a:pPr algn="ctr"/>
            <a:r>
              <a:rPr lang="en-US" sz="2000" dirty="0"/>
              <a:t>The reason for the pattern is that there was not enough, or good enough, loving care and good enough cooperation in helping the child meet his needs and cope with life. Possibly also physical malnutrition.</a:t>
            </a:r>
            <a:endParaRPr lang="nb-NO" sz="2000" dirty="0"/>
          </a:p>
        </p:txBody>
      </p:sp>
      <p:sp>
        <p:nvSpPr>
          <p:cNvPr id="2" name="TekstSylinder 1">
            <a:extLst>
              <a:ext uri="{FF2B5EF4-FFF2-40B4-BE49-F238E27FC236}">
                <a16:creationId xmlns:a16="http://schemas.microsoft.com/office/drawing/2014/main" id="{B17718F4-5DC9-EE30-BF4D-F19EF98D0F69}"/>
              </a:ext>
            </a:extLst>
          </p:cNvPr>
          <p:cNvSpPr txBox="1"/>
          <p:nvPr/>
        </p:nvSpPr>
        <p:spPr>
          <a:xfrm>
            <a:off x="2620475" y="3763264"/>
            <a:ext cx="4716758" cy="1031051"/>
          </a:xfrm>
          <a:prstGeom prst="rect">
            <a:avLst/>
          </a:prstGeom>
          <a:noFill/>
        </p:spPr>
        <p:txBody>
          <a:bodyPr wrap="square">
            <a:spAutoFit/>
          </a:bodyPr>
          <a:lstStyle/>
          <a:p>
            <a:pPr algn="ctr">
              <a:spcBef>
                <a:spcPts val="600"/>
              </a:spcBef>
            </a:pPr>
            <a:r>
              <a:rPr lang="nb-NO" sz="2000" b="1" dirty="0" err="1"/>
              <a:t>Repacement</a:t>
            </a:r>
            <a:r>
              <a:rPr lang="nb-NO" sz="2000" b="1" dirty="0"/>
              <a:t> </a:t>
            </a:r>
            <a:r>
              <a:rPr lang="nb-NO" sz="2000" b="1" dirty="0" err="1"/>
              <a:t>solution</a:t>
            </a:r>
            <a:endParaRPr lang="nb-NO" sz="2000" b="1" dirty="0"/>
          </a:p>
          <a:p>
            <a:pPr algn="ctr">
              <a:spcBef>
                <a:spcPts val="600"/>
              </a:spcBef>
            </a:pPr>
            <a:r>
              <a:rPr lang="en-US" dirty="0">
                <a:latin typeface="Arial" panose="020B0604020202020204" pitchFamily="34" charset="0"/>
              </a:rPr>
              <a:t>Mental contact, instead of feeling contact and body contact, both inside and outside</a:t>
            </a:r>
            <a:endParaRPr lang="nb-NO" sz="1800" dirty="0">
              <a:latin typeface="Arial" panose="020B0604020202020204" pitchFamily="34" charset="0"/>
            </a:endParaRPr>
          </a:p>
        </p:txBody>
      </p:sp>
      <p:sp>
        <p:nvSpPr>
          <p:cNvPr id="6" name="TekstSylinder 5">
            <a:extLst>
              <a:ext uri="{FF2B5EF4-FFF2-40B4-BE49-F238E27FC236}">
                <a16:creationId xmlns:a16="http://schemas.microsoft.com/office/drawing/2014/main" id="{87346E3E-AE41-CF52-F0D3-D61099089DF0}"/>
              </a:ext>
            </a:extLst>
          </p:cNvPr>
          <p:cNvSpPr txBox="1"/>
          <p:nvPr/>
        </p:nvSpPr>
        <p:spPr>
          <a:xfrm>
            <a:off x="2968019" y="5030191"/>
            <a:ext cx="4048538" cy="1231106"/>
          </a:xfrm>
          <a:prstGeom prst="rect">
            <a:avLst/>
          </a:prstGeom>
          <a:noFill/>
        </p:spPr>
        <p:txBody>
          <a:bodyPr wrap="square">
            <a:spAutoFit/>
          </a:bodyPr>
          <a:lstStyle/>
          <a:p>
            <a:pPr algn="ctr"/>
            <a:r>
              <a:rPr lang="nb-NO" sz="2000" b="1" dirty="0"/>
              <a:t>Selv-</a:t>
            </a:r>
            <a:r>
              <a:rPr lang="nb-NO" sz="2000" b="1" dirty="0" err="1"/>
              <a:t>worth</a:t>
            </a:r>
            <a:r>
              <a:rPr lang="nb-NO" sz="2000" b="1" dirty="0"/>
              <a:t> and </a:t>
            </a:r>
            <a:r>
              <a:rPr lang="nb-NO" sz="2000" b="1" dirty="0" err="1"/>
              <a:t>self-esteem</a:t>
            </a:r>
            <a:endParaRPr lang="nb-NO" sz="2000" b="1" dirty="0"/>
          </a:p>
          <a:p>
            <a:pPr marL="285750" indent="-285750">
              <a:buFont typeface="Calibri" panose="020F0502020204030204" pitchFamily="34" charset="0"/>
              <a:buChar char="-"/>
            </a:pPr>
            <a:r>
              <a:rPr lang="en-US" kern="150" dirty="0">
                <a:ea typeface="Times New Roman" panose="02020603050405020304" pitchFamily="18" charset="0"/>
              </a:rPr>
              <a:t>Self-worth: Can vary.</a:t>
            </a:r>
          </a:p>
          <a:p>
            <a:pPr marL="285750" indent="-285750">
              <a:buFont typeface="Calibri" panose="020F0502020204030204" pitchFamily="34" charset="0"/>
              <a:buChar char="-"/>
            </a:pPr>
            <a:r>
              <a:rPr lang="en-US" kern="150" dirty="0">
                <a:ea typeface="Times New Roman" panose="02020603050405020304" pitchFamily="18" charset="0"/>
              </a:rPr>
              <a:t>Self-esteem: Often a sense of being a nerd who is not socially attractive.</a:t>
            </a:r>
            <a:endParaRPr lang="nb-NO" dirty="0"/>
          </a:p>
        </p:txBody>
      </p:sp>
    </p:spTree>
    <p:extLst>
      <p:ext uri="{BB962C8B-B14F-4D97-AF65-F5344CB8AC3E}">
        <p14:creationId xmlns:p14="http://schemas.microsoft.com/office/powerpoint/2010/main" val="51334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A2E7F-7121-CA97-6EAB-A4EDF3E9FDE6}"/>
            </a:ext>
          </a:extLst>
        </p:cNvPr>
        <p:cNvGrpSpPr/>
        <p:nvPr/>
      </p:nvGrpSpPr>
      <p:grpSpPr>
        <a:xfrm>
          <a:off x="0" y="0"/>
          <a:ext cx="0" cy="0"/>
          <a:chOff x="0" y="0"/>
          <a:chExt cx="0" cy="0"/>
        </a:xfrm>
      </p:grpSpPr>
      <p:pic>
        <p:nvPicPr>
          <p:cNvPr id="8" name="Bilde 7">
            <a:extLst>
              <a:ext uri="{FF2B5EF4-FFF2-40B4-BE49-F238E27FC236}">
                <a16:creationId xmlns:a16="http://schemas.microsoft.com/office/drawing/2014/main" id="{F902CAEF-8748-4E3A-005D-5EDA52F527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745" y="231355"/>
            <a:ext cx="1240735" cy="1699636"/>
          </a:xfrm>
          <a:prstGeom prst="rect">
            <a:avLst/>
          </a:prstGeom>
        </p:spPr>
      </p:pic>
      <p:sp>
        <p:nvSpPr>
          <p:cNvPr id="5" name="TekstSylinder 4">
            <a:extLst>
              <a:ext uri="{FF2B5EF4-FFF2-40B4-BE49-F238E27FC236}">
                <a16:creationId xmlns:a16="http://schemas.microsoft.com/office/drawing/2014/main" id="{9E501BD8-16FD-454F-D6B5-F277752500C9}"/>
              </a:ext>
            </a:extLst>
          </p:cNvPr>
          <p:cNvSpPr txBox="1"/>
          <p:nvPr/>
        </p:nvSpPr>
        <p:spPr>
          <a:xfrm>
            <a:off x="603554" y="1930990"/>
            <a:ext cx="1015926" cy="369332"/>
          </a:xfrm>
          <a:prstGeom prst="rect">
            <a:avLst/>
          </a:prstGeom>
          <a:noFill/>
        </p:spPr>
        <p:txBody>
          <a:bodyPr wrap="square" rtlCol="0">
            <a:spAutoFit/>
          </a:bodyPr>
          <a:lstStyle/>
          <a:p>
            <a:r>
              <a:rPr lang="nb-NO" i="1" dirty="0" err="1"/>
              <a:t>Eeyore</a:t>
            </a:r>
            <a:endParaRPr lang="nb-NO" i="1" dirty="0"/>
          </a:p>
        </p:txBody>
      </p:sp>
      <p:sp>
        <p:nvSpPr>
          <p:cNvPr id="9" name="TekstSylinder 8">
            <a:extLst>
              <a:ext uri="{FF2B5EF4-FFF2-40B4-BE49-F238E27FC236}">
                <a16:creationId xmlns:a16="http://schemas.microsoft.com/office/drawing/2014/main" id="{6661CD26-3ED6-58D9-13AF-EA583B25FDC8}"/>
              </a:ext>
            </a:extLst>
          </p:cNvPr>
          <p:cNvSpPr txBox="1"/>
          <p:nvPr/>
        </p:nvSpPr>
        <p:spPr>
          <a:xfrm>
            <a:off x="2208097" y="1566952"/>
            <a:ext cx="4727806" cy="1862048"/>
          </a:xfrm>
          <a:prstGeom prst="rect">
            <a:avLst/>
          </a:prstGeom>
          <a:noFill/>
        </p:spPr>
        <p:txBody>
          <a:bodyPr wrap="square" rtlCol="0">
            <a:spAutoFit/>
          </a:bodyPr>
          <a:lstStyle/>
          <a:p>
            <a:pPr algn="ctr">
              <a:spcAft>
                <a:spcPts val="600"/>
              </a:spcAft>
            </a:pPr>
            <a:r>
              <a:rPr lang="nb-NO" sz="2000" b="1" dirty="0"/>
              <a:t>Positive Properties – Stage 3</a:t>
            </a:r>
          </a:p>
          <a:p>
            <a:pPr marL="342900" indent="-342900">
              <a:buFont typeface="Times New Roman" panose="02020603050405020304" pitchFamily="18" charset="0"/>
              <a:buChar char="-"/>
            </a:pPr>
            <a:r>
              <a:rPr lang="en-US" kern="150" dirty="0">
                <a:ea typeface="Times New Roman" panose="02020603050405020304" pitchFamily="18" charset="0"/>
              </a:rPr>
              <a:t>Mental, logical and analytical abilities</a:t>
            </a:r>
          </a:p>
          <a:p>
            <a:pPr marL="342900" indent="-342900">
              <a:buFont typeface="Times New Roman" panose="02020603050405020304" pitchFamily="18" charset="0"/>
              <a:buChar char="-"/>
            </a:pPr>
            <a:r>
              <a:rPr lang="en-US" kern="150" dirty="0">
                <a:ea typeface="Times New Roman" panose="02020603050405020304" pitchFamily="18" charset="0"/>
              </a:rPr>
              <a:t>Often a good educator</a:t>
            </a:r>
          </a:p>
          <a:p>
            <a:pPr marL="342900" indent="-342900">
              <a:buFont typeface="Times New Roman" panose="02020603050405020304" pitchFamily="18" charset="0"/>
              <a:buChar char="-"/>
            </a:pPr>
            <a:r>
              <a:rPr lang="en-US" kern="150" dirty="0">
                <a:ea typeface="Times New Roman" panose="02020603050405020304" pitchFamily="18" charset="0"/>
              </a:rPr>
              <a:t>Kind, straightforward and helpful</a:t>
            </a:r>
          </a:p>
          <a:p>
            <a:pPr marL="342900" indent="-342900">
              <a:buFont typeface="Times New Roman" panose="02020603050405020304" pitchFamily="18" charset="0"/>
              <a:buChar char="-"/>
            </a:pPr>
            <a:r>
              <a:rPr lang="en-US" kern="150" dirty="0">
                <a:ea typeface="Times New Roman" panose="02020603050405020304" pitchFamily="18" charset="0"/>
              </a:rPr>
              <a:t>Full of ideas and plans</a:t>
            </a:r>
          </a:p>
          <a:p>
            <a:pPr marL="342900" indent="-342900">
              <a:buFont typeface="Times New Roman" panose="02020603050405020304" pitchFamily="18" charset="0"/>
              <a:buChar char="-"/>
            </a:pPr>
            <a:r>
              <a:rPr lang="en-US" kern="150" dirty="0">
                <a:ea typeface="Times New Roman" panose="02020603050405020304" pitchFamily="18" charset="0"/>
              </a:rPr>
              <a:t>Wry-witted</a:t>
            </a:r>
            <a:endParaRPr lang="nb-NO" sz="1800" kern="150" dirty="0">
              <a:effectLst/>
              <a:ea typeface="Times New Roman" panose="02020603050405020304" pitchFamily="18" charset="0"/>
            </a:endParaRPr>
          </a:p>
        </p:txBody>
      </p:sp>
      <p:sp>
        <p:nvSpPr>
          <p:cNvPr id="10" name="TekstSylinder 9">
            <a:extLst>
              <a:ext uri="{FF2B5EF4-FFF2-40B4-BE49-F238E27FC236}">
                <a16:creationId xmlns:a16="http://schemas.microsoft.com/office/drawing/2014/main" id="{8D0FA3AA-B8D1-DCF4-31B3-317940A24C40}"/>
              </a:ext>
            </a:extLst>
          </p:cNvPr>
          <p:cNvSpPr txBox="1"/>
          <p:nvPr/>
        </p:nvSpPr>
        <p:spPr>
          <a:xfrm>
            <a:off x="1763429" y="3720675"/>
            <a:ext cx="6238970" cy="2416046"/>
          </a:xfrm>
          <a:prstGeom prst="rect">
            <a:avLst/>
          </a:prstGeom>
          <a:noFill/>
        </p:spPr>
        <p:txBody>
          <a:bodyPr wrap="square" rtlCol="0">
            <a:spAutoFit/>
          </a:bodyPr>
          <a:lstStyle/>
          <a:p>
            <a:pPr>
              <a:spcAft>
                <a:spcPts val="600"/>
              </a:spcAft>
            </a:pPr>
            <a:r>
              <a:rPr lang="nb-NO" sz="2000" b="1" dirty="0"/>
              <a:t>                    Negative Properties – Stage 2</a:t>
            </a:r>
          </a:p>
          <a:p>
            <a:pPr marL="342900" lvl="0" indent="-342900">
              <a:buFont typeface="Times New Roman" panose="02020603050405020304" pitchFamily="18" charset="0"/>
              <a:buChar char="-"/>
            </a:pPr>
            <a:r>
              <a:rPr lang="en-US" kern="150" dirty="0">
                <a:ea typeface="Times New Roman" panose="02020603050405020304" pitchFamily="18" charset="0"/>
              </a:rPr>
              <a:t>Is too mental and has poor emotional contact</a:t>
            </a:r>
          </a:p>
          <a:p>
            <a:pPr marL="342900" lvl="0" indent="-342900">
              <a:buFont typeface="Times New Roman" panose="02020603050405020304" pitchFamily="18" charset="0"/>
              <a:buChar char="-"/>
            </a:pPr>
            <a:r>
              <a:rPr lang="en-US" kern="150" dirty="0">
                <a:ea typeface="Times New Roman" panose="02020603050405020304" pitchFamily="18" charset="0"/>
              </a:rPr>
              <a:t>Has too little contact with own needs</a:t>
            </a:r>
          </a:p>
          <a:p>
            <a:pPr marL="342900" lvl="0" indent="-342900">
              <a:buFont typeface="Times New Roman" panose="02020603050405020304" pitchFamily="18" charset="0"/>
              <a:buChar char="-"/>
            </a:pPr>
            <a:r>
              <a:rPr lang="en-US" kern="150" dirty="0">
                <a:ea typeface="Times New Roman" panose="02020603050405020304" pitchFamily="18" charset="0"/>
              </a:rPr>
              <a:t>Malnourished himself. Says no thanks!</a:t>
            </a:r>
          </a:p>
          <a:p>
            <a:pPr marL="342900" lvl="0" indent="-342900">
              <a:buFont typeface="Times New Roman" panose="02020603050405020304" pitchFamily="18" charset="0"/>
              <a:buChar char="-"/>
            </a:pPr>
            <a:r>
              <a:rPr lang="en-US" kern="150" dirty="0">
                <a:ea typeface="Times New Roman" panose="02020603050405020304" pitchFamily="18" charset="0"/>
              </a:rPr>
              <a:t>Or the opposite: Needy. Gives to get.</a:t>
            </a:r>
          </a:p>
          <a:p>
            <a:pPr marL="342900" lvl="0" indent="-342900">
              <a:buFont typeface="Times New Roman" panose="02020603050405020304" pitchFamily="18" charset="0"/>
              <a:buChar char="-"/>
            </a:pPr>
            <a:r>
              <a:rPr lang="en-US" kern="150" dirty="0">
                <a:ea typeface="Times New Roman" panose="02020603050405020304" pitchFamily="18" charset="0"/>
              </a:rPr>
              <a:t>Not enough energy and ability to implement ideas and plans</a:t>
            </a:r>
          </a:p>
          <a:p>
            <a:pPr marL="342900" lvl="0" indent="-342900">
              <a:buFont typeface="Times New Roman" panose="02020603050405020304" pitchFamily="18" charset="0"/>
              <a:buChar char="-"/>
            </a:pPr>
            <a:r>
              <a:rPr lang="en-US" kern="150" dirty="0">
                <a:ea typeface="Times New Roman" panose="02020603050405020304" pitchFamily="18" charset="0"/>
              </a:rPr>
              <a:t>Doesn't understand the issue of power</a:t>
            </a:r>
          </a:p>
          <a:p>
            <a:pPr marL="342900" lvl="0" indent="-342900">
              <a:buFont typeface="Times New Roman" panose="02020603050405020304" pitchFamily="18" charset="0"/>
              <a:buChar char="-"/>
            </a:pPr>
            <a:r>
              <a:rPr lang="en-US" kern="150" dirty="0">
                <a:ea typeface="Times New Roman" panose="02020603050405020304" pitchFamily="18" charset="0"/>
              </a:rPr>
              <a:t>Alternating overoptimistic and </a:t>
            </a:r>
            <a:r>
              <a:rPr lang="en-US" kern="150" dirty="0" err="1">
                <a:ea typeface="Times New Roman" panose="02020603050405020304" pitchFamily="18" charset="0"/>
              </a:rPr>
              <a:t>overpessimistic</a:t>
            </a:r>
            <a:endParaRPr lang="nb-NO" sz="1800" kern="150" dirty="0">
              <a:effectLst/>
              <a:ea typeface="Times New Roman" panose="02020603050405020304" pitchFamily="18" charset="0"/>
            </a:endParaRPr>
          </a:p>
        </p:txBody>
      </p:sp>
      <p:sp>
        <p:nvSpPr>
          <p:cNvPr id="6" name="TekstSylinder 5">
            <a:extLst>
              <a:ext uri="{FF2B5EF4-FFF2-40B4-BE49-F238E27FC236}">
                <a16:creationId xmlns:a16="http://schemas.microsoft.com/office/drawing/2014/main" id="{3586FC0A-0C4F-181A-26B3-364F07399604}"/>
              </a:ext>
            </a:extLst>
          </p:cNvPr>
          <p:cNvSpPr txBox="1"/>
          <p:nvPr/>
        </p:nvSpPr>
        <p:spPr>
          <a:xfrm>
            <a:off x="2620475" y="163892"/>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Malnourished</a:t>
            </a:r>
            <a:endParaRPr lang="nb-NO" sz="3200" kern="0" dirty="0">
              <a:solidFill>
                <a:srgbClr val="C00000"/>
              </a:solidFill>
              <a:latin typeface="Arial" panose="020B0604020202020204" pitchFamily="34" charset="0"/>
            </a:endParaRPr>
          </a:p>
        </p:txBody>
      </p:sp>
      <p:sp>
        <p:nvSpPr>
          <p:cNvPr id="11" name="TekstSylinder 10">
            <a:extLst>
              <a:ext uri="{FF2B5EF4-FFF2-40B4-BE49-F238E27FC236}">
                <a16:creationId xmlns:a16="http://schemas.microsoft.com/office/drawing/2014/main" id="{307C2736-5451-D676-1E70-DDAED22C55C9}"/>
              </a:ext>
            </a:extLst>
          </p:cNvPr>
          <p:cNvSpPr txBox="1"/>
          <p:nvPr/>
        </p:nvSpPr>
        <p:spPr>
          <a:xfrm>
            <a:off x="2305561" y="1000898"/>
            <a:ext cx="5154706" cy="461665"/>
          </a:xfrm>
          <a:prstGeom prst="rect">
            <a:avLst/>
          </a:prstGeom>
          <a:noFill/>
        </p:spPr>
        <p:txBody>
          <a:bodyPr wrap="square" rtlCol="0">
            <a:spAutoFit/>
          </a:bodyPr>
          <a:lstStyle/>
          <a:p>
            <a:pPr algn="ctr"/>
            <a:r>
              <a:rPr lang="nb-NO" sz="2400" b="1" dirty="0" err="1"/>
              <a:t>Typical</a:t>
            </a:r>
            <a:r>
              <a:rPr lang="nb-NO" sz="2400" b="1" dirty="0"/>
              <a:t> </a:t>
            </a:r>
            <a:r>
              <a:rPr lang="nb-NO" sz="2400" b="1" dirty="0" err="1"/>
              <a:t>Characteristics</a:t>
            </a:r>
            <a:r>
              <a:rPr lang="nb-NO" sz="2400" b="1" dirty="0"/>
              <a:t> and Properties</a:t>
            </a:r>
          </a:p>
        </p:txBody>
      </p:sp>
    </p:spTree>
    <p:extLst>
      <p:ext uri="{BB962C8B-B14F-4D97-AF65-F5344CB8AC3E}">
        <p14:creationId xmlns:p14="http://schemas.microsoft.com/office/powerpoint/2010/main" val="40250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975D1-2948-51CC-249E-CF6C1E049114}"/>
            </a:ext>
          </a:extLst>
        </p:cNvPr>
        <p:cNvGrpSpPr/>
        <p:nvPr/>
      </p:nvGrpSpPr>
      <p:grpSpPr>
        <a:xfrm>
          <a:off x="0" y="0"/>
          <a:ext cx="0" cy="0"/>
          <a:chOff x="0" y="0"/>
          <a:chExt cx="0" cy="0"/>
        </a:xfrm>
      </p:grpSpPr>
      <p:pic>
        <p:nvPicPr>
          <p:cNvPr id="8" name="Bilde 7">
            <a:extLst>
              <a:ext uri="{FF2B5EF4-FFF2-40B4-BE49-F238E27FC236}">
                <a16:creationId xmlns:a16="http://schemas.microsoft.com/office/drawing/2014/main" id="{06882A2A-A1D6-C3CB-4102-895BFFE942E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745" y="231355"/>
            <a:ext cx="1240735" cy="1699636"/>
          </a:xfrm>
          <a:prstGeom prst="rect">
            <a:avLst/>
          </a:prstGeom>
        </p:spPr>
      </p:pic>
      <p:sp>
        <p:nvSpPr>
          <p:cNvPr id="5" name="TekstSylinder 4">
            <a:extLst>
              <a:ext uri="{FF2B5EF4-FFF2-40B4-BE49-F238E27FC236}">
                <a16:creationId xmlns:a16="http://schemas.microsoft.com/office/drawing/2014/main" id="{195B096F-3F06-6BB6-09F2-D7E1F645792D}"/>
              </a:ext>
            </a:extLst>
          </p:cNvPr>
          <p:cNvSpPr txBox="1"/>
          <p:nvPr/>
        </p:nvSpPr>
        <p:spPr>
          <a:xfrm>
            <a:off x="603554" y="1930990"/>
            <a:ext cx="1015926" cy="369332"/>
          </a:xfrm>
          <a:prstGeom prst="rect">
            <a:avLst/>
          </a:prstGeom>
          <a:noFill/>
        </p:spPr>
        <p:txBody>
          <a:bodyPr wrap="square" rtlCol="0">
            <a:spAutoFit/>
          </a:bodyPr>
          <a:lstStyle/>
          <a:p>
            <a:r>
              <a:rPr lang="nb-NO" i="1" dirty="0" err="1"/>
              <a:t>Eeyore</a:t>
            </a:r>
            <a:endParaRPr lang="nb-NO" i="1" dirty="0"/>
          </a:p>
        </p:txBody>
      </p:sp>
      <p:sp>
        <p:nvSpPr>
          <p:cNvPr id="4" name="Rektangel 3"/>
          <p:cNvSpPr/>
          <p:nvPr/>
        </p:nvSpPr>
        <p:spPr>
          <a:xfrm>
            <a:off x="2226940" y="5904339"/>
            <a:ext cx="1810390" cy="646331"/>
          </a:xfrm>
          <a:prstGeom prst="rect">
            <a:avLst/>
          </a:prstGeom>
        </p:spPr>
        <p:txBody>
          <a:bodyPr wrap="square">
            <a:spAutoFit/>
          </a:bodyPr>
          <a:lstStyle/>
          <a:p>
            <a:pPr algn="ctr">
              <a:spcAft>
                <a:spcPts val="0"/>
              </a:spcAft>
            </a:pPr>
            <a:r>
              <a:rPr lang="nb-NO" i="1" dirty="0" err="1">
                <a:ea typeface="Times New Roman" panose="02020603050405020304" pitchFamily="18" charset="0"/>
              </a:rPr>
              <a:t>Typical</a:t>
            </a:r>
            <a:r>
              <a:rPr lang="nb-NO" i="1" dirty="0">
                <a:ea typeface="Times New Roman" panose="02020603050405020304" pitchFamily="18" charset="0"/>
              </a:rPr>
              <a:t> body:</a:t>
            </a:r>
          </a:p>
          <a:p>
            <a:pPr algn="ctr">
              <a:spcAft>
                <a:spcPts val="0"/>
              </a:spcAft>
            </a:pPr>
            <a:r>
              <a:rPr lang="nb-NO" dirty="0">
                <a:ea typeface="Times New Roman" panose="02020603050405020304" pitchFamily="18" charset="0"/>
              </a:rPr>
              <a:t>High and </a:t>
            </a:r>
            <a:r>
              <a:rPr lang="nb-NO" dirty="0" err="1">
                <a:ea typeface="Times New Roman" panose="02020603050405020304" pitchFamily="18" charset="0"/>
              </a:rPr>
              <a:t>thin</a:t>
            </a:r>
            <a:r>
              <a:rPr lang="nb-NO" dirty="0">
                <a:ea typeface="Times New Roman" panose="02020603050405020304" pitchFamily="18" charset="0"/>
              </a:rPr>
              <a:t>.</a:t>
            </a:r>
            <a:endParaRPr lang="nb-NO" sz="1200" dirty="0">
              <a:effectLst/>
              <a:ea typeface="Times New Roman" panose="02020603050405020304" pitchFamily="18" charset="0"/>
            </a:endParaRPr>
          </a:p>
        </p:txBody>
      </p:sp>
      <p:pic>
        <p:nvPicPr>
          <p:cNvPr id="6" name="Bilde 5">
            <a:extLst>
              <a:ext uri="{FF2B5EF4-FFF2-40B4-BE49-F238E27FC236}">
                <a16:creationId xmlns:a16="http://schemas.microsoft.com/office/drawing/2014/main" id="{4D6609FF-C752-FC2D-C9DB-B7AC86A36FB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8957" y="776064"/>
            <a:ext cx="1693548" cy="5016531"/>
          </a:xfrm>
          <a:prstGeom prst="rect">
            <a:avLst/>
          </a:prstGeom>
          <a:noFill/>
          <a:ln>
            <a:noFill/>
          </a:ln>
        </p:spPr>
      </p:pic>
      <p:pic>
        <p:nvPicPr>
          <p:cNvPr id="13" name="Bilde 12">
            <a:extLst>
              <a:ext uri="{FF2B5EF4-FFF2-40B4-BE49-F238E27FC236}">
                <a16:creationId xmlns:a16="http://schemas.microsoft.com/office/drawing/2014/main" id="{DCF3D4A8-1354-937A-F37F-B2B0C3847213}"/>
              </a:ext>
            </a:extLst>
          </p:cNvPr>
          <p:cNvPicPr>
            <a:picLocks noChangeAspect="1"/>
          </p:cNvPicPr>
          <p:nvPr/>
        </p:nvPicPr>
        <p:blipFill rotWithShape="1">
          <a:blip r:embed="rId4">
            <a:extLst>
              <a:ext uri="{28A0092B-C50C-407E-A947-70E740481C1C}">
                <a14:useLocalDpi xmlns:a14="http://schemas.microsoft.com/office/drawing/2010/main" val="0"/>
              </a:ext>
            </a:extLst>
          </a:blip>
          <a:srcRect l="28182" t="13706" r="6552" b="16993"/>
          <a:stretch/>
        </p:blipFill>
        <p:spPr>
          <a:xfrm>
            <a:off x="5151496" y="776064"/>
            <a:ext cx="3335523" cy="5052421"/>
          </a:xfrm>
          <a:prstGeom prst="rect">
            <a:avLst/>
          </a:prstGeom>
        </p:spPr>
      </p:pic>
      <p:sp>
        <p:nvSpPr>
          <p:cNvPr id="14" name="TekstSylinder 13">
            <a:extLst>
              <a:ext uri="{FF2B5EF4-FFF2-40B4-BE49-F238E27FC236}">
                <a16:creationId xmlns:a16="http://schemas.microsoft.com/office/drawing/2014/main" id="{35246715-104F-F632-9578-3252967DD7C6}"/>
              </a:ext>
            </a:extLst>
          </p:cNvPr>
          <p:cNvSpPr txBox="1"/>
          <p:nvPr/>
        </p:nvSpPr>
        <p:spPr>
          <a:xfrm>
            <a:off x="5151496" y="5918865"/>
            <a:ext cx="3133188" cy="646331"/>
          </a:xfrm>
          <a:prstGeom prst="rect">
            <a:avLst/>
          </a:prstGeom>
          <a:noFill/>
        </p:spPr>
        <p:txBody>
          <a:bodyPr wrap="square" rtlCol="0">
            <a:spAutoFit/>
          </a:bodyPr>
          <a:lstStyle/>
          <a:p>
            <a:pPr algn="ctr"/>
            <a:r>
              <a:rPr lang="en-US" i="1" dirty="0"/>
              <a:t>Typical use of the life energy:</a:t>
            </a:r>
            <a:br>
              <a:rPr lang="nb-NO" i="1" dirty="0"/>
            </a:br>
            <a:r>
              <a:rPr lang="nb-NO" dirty="0" err="1"/>
              <a:t>Suck</a:t>
            </a:r>
            <a:r>
              <a:rPr lang="nb-NO" dirty="0"/>
              <a:t> </a:t>
            </a:r>
            <a:r>
              <a:rPr lang="nb-NO" dirty="0" err="1"/>
              <a:t>energy</a:t>
            </a:r>
            <a:r>
              <a:rPr lang="nb-NO" dirty="0"/>
              <a:t> from </a:t>
            </a:r>
            <a:r>
              <a:rPr lang="nb-NO" dirty="0" err="1"/>
              <a:t>others</a:t>
            </a:r>
            <a:endParaRPr lang="nb-NO" dirty="0"/>
          </a:p>
        </p:txBody>
      </p:sp>
      <p:sp>
        <p:nvSpPr>
          <p:cNvPr id="9" name="TekstSylinder 8">
            <a:extLst>
              <a:ext uri="{FF2B5EF4-FFF2-40B4-BE49-F238E27FC236}">
                <a16:creationId xmlns:a16="http://schemas.microsoft.com/office/drawing/2014/main" id="{0AB0149E-2DF2-CC6D-8F11-B4EBBEC86A9D}"/>
              </a:ext>
            </a:extLst>
          </p:cNvPr>
          <p:cNvSpPr txBox="1"/>
          <p:nvPr/>
        </p:nvSpPr>
        <p:spPr>
          <a:xfrm>
            <a:off x="2620475" y="163892"/>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Malnourished</a:t>
            </a:r>
            <a:endParaRPr lang="nb-NO" sz="32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39722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760" y="340100"/>
            <a:ext cx="1417374" cy="1218942"/>
          </a:xfrm>
          <a:prstGeom prst="rect">
            <a:avLst/>
          </a:prstGeom>
        </p:spPr>
      </p:pic>
      <p:sp>
        <p:nvSpPr>
          <p:cNvPr id="6" name="TekstSylinder 5">
            <a:extLst>
              <a:ext uri="{FF2B5EF4-FFF2-40B4-BE49-F238E27FC236}">
                <a16:creationId xmlns:a16="http://schemas.microsoft.com/office/drawing/2014/main" id="{A8350695-A50B-4AD7-221A-7F62292523F9}"/>
              </a:ext>
            </a:extLst>
          </p:cNvPr>
          <p:cNvSpPr txBox="1"/>
          <p:nvPr/>
        </p:nvSpPr>
        <p:spPr>
          <a:xfrm>
            <a:off x="323760" y="1464684"/>
            <a:ext cx="1317753" cy="464871"/>
          </a:xfrm>
          <a:prstGeom prst="rect">
            <a:avLst/>
          </a:prstGeom>
          <a:noFill/>
        </p:spPr>
        <p:txBody>
          <a:bodyPr wrap="square">
            <a:spAutoFit/>
          </a:bodyPr>
          <a:lstStyle/>
          <a:p>
            <a:pPr marL="88900" lvl="2" indent="-88900" algn="ctr">
              <a:lnSpc>
                <a:spcPct val="150000"/>
              </a:lnSpc>
            </a:pPr>
            <a:r>
              <a:rPr lang="nb-NO" sz="1800" i="1" dirty="0"/>
              <a:t>Tigger</a:t>
            </a:r>
            <a:endParaRPr lang="nb-NO" sz="2800" dirty="0"/>
          </a:p>
        </p:txBody>
      </p:sp>
      <p:sp>
        <p:nvSpPr>
          <p:cNvPr id="8" name="TekstSylinder 7">
            <a:extLst>
              <a:ext uri="{FF2B5EF4-FFF2-40B4-BE49-F238E27FC236}">
                <a16:creationId xmlns:a16="http://schemas.microsoft.com/office/drawing/2014/main" id="{7C4CDB71-78E8-9CFB-7E7E-554E01EB0FC8}"/>
              </a:ext>
            </a:extLst>
          </p:cNvPr>
          <p:cNvSpPr txBox="1"/>
          <p:nvPr/>
        </p:nvSpPr>
        <p:spPr>
          <a:xfrm>
            <a:off x="2626218" y="47548"/>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Strong-willed</a:t>
            </a:r>
            <a:endParaRPr lang="nb-NO" sz="3200" kern="0" dirty="0">
              <a:solidFill>
                <a:srgbClr val="C00000"/>
              </a:solidFill>
              <a:latin typeface="Arial" panose="020B0604020202020204" pitchFamily="34" charset="0"/>
            </a:endParaRPr>
          </a:p>
        </p:txBody>
      </p:sp>
      <p:sp>
        <p:nvSpPr>
          <p:cNvPr id="3" name="TekstSylinder 2">
            <a:extLst>
              <a:ext uri="{FF2B5EF4-FFF2-40B4-BE49-F238E27FC236}">
                <a16:creationId xmlns:a16="http://schemas.microsoft.com/office/drawing/2014/main" id="{F6069BAC-742E-AA9C-959F-46B22CB86649}"/>
              </a:ext>
            </a:extLst>
          </p:cNvPr>
          <p:cNvSpPr txBox="1"/>
          <p:nvPr/>
        </p:nvSpPr>
        <p:spPr>
          <a:xfrm>
            <a:off x="2338019" y="739597"/>
            <a:ext cx="5537281" cy="646331"/>
          </a:xfrm>
          <a:prstGeom prst="rect">
            <a:avLst/>
          </a:prstGeom>
          <a:noFill/>
        </p:spPr>
        <p:txBody>
          <a:bodyPr wrap="square">
            <a:spAutoFit/>
          </a:bodyPr>
          <a:lstStyle/>
          <a:p>
            <a:pPr indent="-90170" algn="ctr">
              <a:spcAft>
                <a:spcPts val="0"/>
              </a:spcAft>
            </a:pPr>
            <a:r>
              <a:rPr lang="en-US" sz="1800" dirty="0">
                <a:solidFill>
                  <a:srgbClr val="0070C0"/>
                </a:solidFill>
                <a:latin typeface="Arial" panose="020B0604020202020204" pitchFamily="34" charset="0"/>
              </a:rPr>
              <a:t>The child's life theme in the phase 0.8 - 2.5 years: Do I have the right to my own thoughts and feelings?</a:t>
            </a:r>
            <a:endParaRPr lang="nb-NO" sz="1800" dirty="0">
              <a:solidFill>
                <a:srgbClr val="0070C0"/>
              </a:solidFill>
              <a:latin typeface="Arial" panose="020B0604020202020204" pitchFamily="34" charset="0"/>
            </a:endParaRPr>
          </a:p>
        </p:txBody>
      </p:sp>
      <p:sp>
        <p:nvSpPr>
          <p:cNvPr id="13" name="TekstSylinder 12">
            <a:extLst>
              <a:ext uri="{FF2B5EF4-FFF2-40B4-BE49-F238E27FC236}">
                <a16:creationId xmlns:a16="http://schemas.microsoft.com/office/drawing/2014/main" id="{DDFF8504-BEF5-E9F4-483D-4EB3DB4F81DD}"/>
              </a:ext>
            </a:extLst>
          </p:cNvPr>
          <p:cNvSpPr txBox="1"/>
          <p:nvPr/>
        </p:nvSpPr>
        <p:spPr>
          <a:xfrm>
            <a:off x="2505875" y="1481445"/>
            <a:ext cx="5201568" cy="2246769"/>
          </a:xfrm>
          <a:prstGeom prst="rect">
            <a:avLst/>
          </a:prstGeom>
          <a:noFill/>
        </p:spPr>
        <p:txBody>
          <a:bodyPr wrap="square">
            <a:spAutoFit/>
          </a:bodyPr>
          <a:lstStyle/>
          <a:p>
            <a:r>
              <a:rPr lang="en-US" sz="2000" dirty="0"/>
              <a:t>The reason for the pattern is that:</a:t>
            </a:r>
          </a:p>
          <a:p>
            <a:pPr marL="342900" indent="-342900">
              <a:buFont typeface="Calibri" panose="020F0502020204030204" pitchFamily="34" charset="0"/>
              <a:buChar char="-"/>
            </a:pPr>
            <a:r>
              <a:rPr lang="en-US" sz="2000" dirty="0"/>
              <a:t>The parents invaded them with their thoughts, feelings and attitudes and demanded that they conform to their will.</a:t>
            </a:r>
          </a:p>
          <a:p>
            <a:pPr marL="342900" indent="-342900">
              <a:buFont typeface="Calibri" panose="020F0502020204030204" pitchFamily="34" charset="0"/>
              <a:buChar char="-"/>
            </a:pPr>
            <a:r>
              <a:rPr lang="en-US" sz="2000" dirty="0"/>
              <a:t>Free child-rearing will also be able to create the pattern, because no limits are set for the child's </a:t>
            </a:r>
            <a:r>
              <a:rPr lang="en-US" sz="2000" dirty="0" err="1"/>
              <a:t>behaviour</a:t>
            </a:r>
            <a:r>
              <a:rPr lang="en-US" sz="2000" dirty="0"/>
              <a:t>.</a:t>
            </a:r>
            <a:endParaRPr lang="nb-NO" sz="2000" dirty="0"/>
          </a:p>
        </p:txBody>
      </p:sp>
      <p:sp>
        <p:nvSpPr>
          <p:cNvPr id="2" name="TekstSylinder 1">
            <a:extLst>
              <a:ext uri="{FF2B5EF4-FFF2-40B4-BE49-F238E27FC236}">
                <a16:creationId xmlns:a16="http://schemas.microsoft.com/office/drawing/2014/main" id="{3DBBDC9D-F4D0-BED0-777B-163026F801C0}"/>
              </a:ext>
            </a:extLst>
          </p:cNvPr>
          <p:cNvSpPr txBox="1"/>
          <p:nvPr/>
        </p:nvSpPr>
        <p:spPr>
          <a:xfrm>
            <a:off x="2901541" y="3900472"/>
            <a:ext cx="3928871" cy="1031051"/>
          </a:xfrm>
          <a:prstGeom prst="rect">
            <a:avLst/>
          </a:prstGeom>
          <a:noFill/>
        </p:spPr>
        <p:txBody>
          <a:bodyPr wrap="square">
            <a:spAutoFit/>
          </a:bodyPr>
          <a:lstStyle/>
          <a:p>
            <a:pPr indent="-90170" algn="ctr">
              <a:spcBef>
                <a:spcPts val="600"/>
              </a:spcBef>
            </a:pPr>
            <a:r>
              <a:rPr lang="nb-NO" sz="2000" b="1" dirty="0" err="1"/>
              <a:t>Repacement</a:t>
            </a:r>
            <a:r>
              <a:rPr lang="nb-NO" sz="2000" b="1" dirty="0"/>
              <a:t> </a:t>
            </a:r>
            <a:r>
              <a:rPr lang="nb-NO" sz="2000" b="1" dirty="0" err="1"/>
              <a:t>solution</a:t>
            </a:r>
            <a:endParaRPr lang="nb-NO" sz="2000" b="1" dirty="0"/>
          </a:p>
          <a:p>
            <a:pPr indent="-90170" algn="ctr">
              <a:spcBef>
                <a:spcPts val="600"/>
              </a:spcBef>
            </a:pPr>
            <a:r>
              <a:rPr lang="en-US" dirty="0"/>
              <a:t>Get their way instead of dialogue, mutual care and good cooperation.</a:t>
            </a:r>
            <a:endParaRPr lang="nb-NO" sz="1800" dirty="0"/>
          </a:p>
        </p:txBody>
      </p:sp>
      <p:sp>
        <p:nvSpPr>
          <p:cNvPr id="7" name="TekstSylinder 6">
            <a:extLst>
              <a:ext uri="{FF2B5EF4-FFF2-40B4-BE49-F238E27FC236}">
                <a16:creationId xmlns:a16="http://schemas.microsoft.com/office/drawing/2014/main" id="{5FD77A85-50FA-9C6C-FA9F-3368E62436A1}"/>
              </a:ext>
            </a:extLst>
          </p:cNvPr>
          <p:cNvSpPr txBox="1"/>
          <p:nvPr/>
        </p:nvSpPr>
        <p:spPr>
          <a:xfrm>
            <a:off x="2385535" y="5103782"/>
            <a:ext cx="5321908" cy="1231106"/>
          </a:xfrm>
          <a:prstGeom prst="rect">
            <a:avLst/>
          </a:prstGeom>
          <a:noFill/>
        </p:spPr>
        <p:txBody>
          <a:bodyPr wrap="square">
            <a:spAutoFit/>
          </a:bodyPr>
          <a:lstStyle/>
          <a:p>
            <a:pPr algn="ctr"/>
            <a:r>
              <a:rPr lang="nb-NO" sz="2000" b="1" dirty="0" err="1"/>
              <a:t>Self-worth</a:t>
            </a:r>
            <a:r>
              <a:rPr lang="nb-NO" sz="2000" b="1" dirty="0"/>
              <a:t> and </a:t>
            </a:r>
            <a:r>
              <a:rPr lang="nb-NO" sz="2000" b="1" dirty="0" err="1"/>
              <a:t>self-esteem</a:t>
            </a:r>
            <a:r>
              <a:rPr lang="nb-NO" sz="2000" b="1" dirty="0"/>
              <a:t> </a:t>
            </a:r>
          </a:p>
          <a:p>
            <a:pPr marL="342900" indent="-342900">
              <a:buFont typeface="Symbol" panose="05050102010706020507" pitchFamily="18" charset="2"/>
              <a:buChar char="-"/>
            </a:pPr>
            <a:r>
              <a:rPr lang="en-US" kern="150" dirty="0">
                <a:ea typeface="Times New Roman" panose="02020603050405020304" pitchFamily="18" charset="0"/>
              </a:rPr>
              <a:t>Self-esteem is inflated. Confident.</a:t>
            </a:r>
          </a:p>
          <a:p>
            <a:pPr marL="342900" indent="-342900">
              <a:buFont typeface="Symbol" panose="05050102010706020507" pitchFamily="18" charset="2"/>
              <a:buChar char="-"/>
            </a:pPr>
            <a:r>
              <a:rPr lang="en-US" kern="150" dirty="0">
                <a:ea typeface="Times New Roman" panose="02020603050405020304" pitchFamily="18" charset="0"/>
              </a:rPr>
              <a:t>The self-worth is bad. Unconsciously, they feel like bad people. Therefore, they cannot stand criticism.</a:t>
            </a:r>
            <a:endParaRPr lang="nb-NO" sz="1800" kern="150" dirty="0">
              <a:effectLst/>
              <a:ea typeface="Times New Roman" panose="02020603050405020304" pitchFamily="18" charset="0"/>
            </a:endParaRPr>
          </a:p>
        </p:txBody>
      </p:sp>
    </p:spTree>
    <p:extLst>
      <p:ext uri="{BB962C8B-B14F-4D97-AF65-F5344CB8AC3E}">
        <p14:creationId xmlns:p14="http://schemas.microsoft.com/office/powerpoint/2010/main" val="15566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93BC5-453C-2A85-63A0-68D92E9CE972}"/>
            </a:ext>
          </a:extLst>
        </p:cNvPr>
        <p:cNvGrpSpPr/>
        <p:nvPr/>
      </p:nvGrpSpPr>
      <p:grpSpPr>
        <a:xfrm>
          <a:off x="0" y="0"/>
          <a:ext cx="0" cy="0"/>
          <a:chOff x="0" y="0"/>
          <a:chExt cx="0" cy="0"/>
        </a:xfrm>
      </p:grpSpPr>
      <p:pic>
        <p:nvPicPr>
          <p:cNvPr id="4" name="Bilde 3">
            <a:extLst>
              <a:ext uri="{FF2B5EF4-FFF2-40B4-BE49-F238E27FC236}">
                <a16:creationId xmlns:a16="http://schemas.microsoft.com/office/drawing/2014/main" id="{8ABA5E43-2DCE-03B4-0430-CE5CDA3468C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760" y="325056"/>
            <a:ext cx="1417374" cy="1218942"/>
          </a:xfrm>
          <a:prstGeom prst="rect">
            <a:avLst/>
          </a:prstGeom>
        </p:spPr>
      </p:pic>
      <p:sp>
        <p:nvSpPr>
          <p:cNvPr id="6" name="TekstSylinder 5">
            <a:extLst>
              <a:ext uri="{FF2B5EF4-FFF2-40B4-BE49-F238E27FC236}">
                <a16:creationId xmlns:a16="http://schemas.microsoft.com/office/drawing/2014/main" id="{486ECC7E-5A90-D26C-4314-401B02124854}"/>
              </a:ext>
            </a:extLst>
          </p:cNvPr>
          <p:cNvSpPr txBox="1"/>
          <p:nvPr/>
        </p:nvSpPr>
        <p:spPr>
          <a:xfrm>
            <a:off x="-446183" y="1543998"/>
            <a:ext cx="2087696" cy="464871"/>
          </a:xfrm>
          <a:prstGeom prst="rect">
            <a:avLst/>
          </a:prstGeom>
          <a:noFill/>
        </p:spPr>
        <p:txBody>
          <a:bodyPr wrap="square">
            <a:spAutoFit/>
          </a:bodyPr>
          <a:lstStyle/>
          <a:p>
            <a:pPr lvl="2" indent="-90170">
              <a:lnSpc>
                <a:spcPct val="150000"/>
              </a:lnSpc>
            </a:pPr>
            <a:r>
              <a:rPr lang="nb-NO" sz="1800" i="1" dirty="0"/>
              <a:t>Tigger</a:t>
            </a:r>
            <a:endParaRPr lang="nb-NO" sz="2800" dirty="0"/>
          </a:p>
        </p:txBody>
      </p:sp>
      <p:sp>
        <p:nvSpPr>
          <p:cNvPr id="9" name="TekstSylinder 8">
            <a:extLst>
              <a:ext uri="{FF2B5EF4-FFF2-40B4-BE49-F238E27FC236}">
                <a16:creationId xmlns:a16="http://schemas.microsoft.com/office/drawing/2014/main" id="{6707DD03-2133-4EA5-D4A1-43690D7BB46F}"/>
              </a:ext>
            </a:extLst>
          </p:cNvPr>
          <p:cNvSpPr txBox="1"/>
          <p:nvPr/>
        </p:nvSpPr>
        <p:spPr>
          <a:xfrm>
            <a:off x="2077806" y="1432404"/>
            <a:ext cx="5066623" cy="1862048"/>
          </a:xfrm>
          <a:prstGeom prst="rect">
            <a:avLst/>
          </a:prstGeom>
          <a:noFill/>
        </p:spPr>
        <p:txBody>
          <a:bodyPr wrap="square" rtlCol="0">
            <a:spAutoFit/>
          </a:bodyPr>
          <a:lstStyle/>
          <a:p>
            <a:pPr algn="ctr">
              <a:spcAft>
                <a:spcPts val="600"/>
              </a:spcAft>
            </a:pPr>
            <a:r>
              <a:rPr lang="nb-NO" sz="2000" b="1" dirty="0"/>
              <a:t>Positive Properties – Stage 3</a:t>
            </a:r>
          </a:p>
          <a:p>
            <a:pPr marL="342900" indent="-342900">
              <a:buFont typeface="Times New Roman" panose="02020603050405020304" pitchFamily="18" charset="0"/>
              <a:buChar char="-"/>
            </a:pPr>
            <a:r>
              <a:rPr lang="en-US" kern="150" dirty="0">
                <a:ea typeface="Times New Roman" panose="02020603050405020304" pitchFamily="18" charset="0"/>
              </a:rPr>
              <a:t>Willpower, execution power and leadership skills</a:t>
            </a:r>
          </a:p>
          <a:p>
            <a:pPr marL="342900" indent="-342900">
              <a:buFont typeface="Times New Roman" panose="02020603050405020304" pitchFamily="18" charset="0"/>
              <a:buChar char="-"/>
            </a:pPr>
            <a:r>
              <a:rPr lang="en-US" kern="150" dirty="0">
                <a:ea typeface="Times New Roman" panose="02020603050405020304" pitchFamily="18" charset="0"/>
              </a:rPr>
              <a:t>Good for building alliances</a:t>
            </a:r>
          </a:p>
          <a:p>
            <a:pPr marL="342900" indent="-342900">
              <a:buFont typeface="Times New Roman" panose="02020603050405020304" pitchFamily="18" charset="0"/>
              <a:buChar char="-"/>
            </a:pPr>
            <a:r>
              <a:rPr lang="en-US" kern="150" dirty="0">
                <a:ea typeface="Times New Roman" panose="02020603050405020304" pitchFamily="18" charset="0"/>
              </a:rPr>
              <a:t>Charming, confident and humorous</a:t>
            </a:r>
          </a:p>
          <a:p>
            <a:pPr marL="342900" indent="-342900">
              <a:buFont typeface="Times New Roman" panose="02020603050405020304" pitchFamily="18" charset="0"/>
              <a:buChar char="-"/>
            </a:pPr>
            <a:r>
              <a:rPr lang="en-US" kern="150" dirty="0">
                <a:ea typeface="Times New Roman" panose="02020603050405020304" pitchFamily="18" charset="0"/>
              </a:rPr>
              <a:t>Has a lot of energy and is warm in the body</a:t>
            </a:r>
          </a:p>
          <a:p>
            <a:pPr marL="342900" indent="-342900">
              <a:buFont typeface="Times New Roman" panose="02020603050405020304" pitchFamily="18" charset="0"/>
              <a:buChar char="-"/>
            </a:pPr>
            <a:r>
              <a:rPr lang="en-US" kern="150" dirty="0">
                <a:ea typeface="Times New Roman" panose="02020603050405020304" pitchFamily="18" charset="0"/>
              </a:rPr>
              <a:t>Eager to train others</a:t>
            </a:r>
            <a:endParaRPr lang="nb-NO" sz="1800" kern="150" dirty="0">
              <a:effectLst/>
              <a:ea typeface="Times New Roman" panose="02020603050405020304" pitchFamily="18" charset="0"/>
            </a:endParaRPr>
          </a:p>
        </p:txBody>
      </p:sp>
      <p:sp>
        <p:nvSpPr>
          <p:cNvPr id="10" name="TekstSylinder 9">
            <a:extLst>
              <a:ext uri="{FF2B5EF4-FFF2-40B4-BE49-F238E27FC236}">
                <a16:creationId xmlns:a16="http://schemas.microsoft.com/office/drawing/2014/main" id="{D33FD382-E8B2-2748-9E8C-34CE64C8E4D4}"/>
              </a:ext>
            </a:extLst>
          </p:cNvPr>
          <p:cNvSpPr txBox="1"/>
          <p:nvPr/>
        </p:nvSpPr>
        <p:spPr>
          <a:xfrm>
            <a:off x="1741134" y="3368717"/>
            <a:ext cx="6052590" cy="2970044"/>
          </a:xfrm>
          <a:prstGeom prst="rect">
            <a:avLst/>
          </a:prstGeom>
          <a:noFill/>
        </p:spPr>
        <p:txBody>
          <a:bodyPr wrap="square" rtlCol="0">
            <a:spAutoFit/>
          </a:bodyPr>
          <a:lstStyle/>
          <a:p>
            <a:pPr algn="ctr">
              <a:spcAft>
                <a:spcPts val="600"/>
              </a:spcAft>
            </a:pPr>
            <a:r>
              <a:rPr lang="nb-NO" sz="2000" b="1" dirty="0"/>
              <a:t>Negative Properties – Stage 2</a:t>
            </a:r>
          </a:p>
          <a:p>
            <a:pPr marL="342900" lvl="0" indent="-342900">
              <a:buFont typeface="Symbol" panose="05050102010706020507" pitchFamily="18" charset="2"/>
              <a:buChar char="-"/>
            </a:pPr>
            <a:r>
              <a:rPr lang="en-US" kern="150" dirty="0">
                <a:ea typeface="Times New Roman" panose="02020603050405020304" pitchFamily="18" charset="0"/>
              </a:rPr>
              <a:t>Must be right and must have his will</a:t>
            </a:r>
          </a:p>
          <a:p>
            <a:pPr marL="342900" lvl="0" indent="-342900">
              <a:buFont typeface="Symbol" panose="05050102010706020507" pitchFamily="18" charset="2"/>
              <a:buChar char="-"/>
            </a:pPr>
            <a:r>
              <a:rPr lang="en-US" kern="150" dirty="0">
                <a:ea typeface="Times New Roman" panose="02020603050405020304" pitchFamily="18" charset="0"/>
              </a:rPr>
              <a:t>Choleric. Gets sour and angry easily</a:t>
            </a:r>
          </a:p>
          <a:p>
            <a:pPr marL="342900" lvl="0" indent="-342900">
              <a:buFont typeface="Symbol" panose="05050102010706020507" pitchFamily="18" charset="2"/>
              <a:buChar char="-"/>
            </a:pPr>
            <a:r>
              <a:rPr lang="en-US" kern="150" dirty="0">
                <a:ea typeface="Times New Roman" panose="02020603050405020304" pitchFamily="18" charset="0"/>
              </a:rPr>
              <a:t>Mistrust and demand mentality</a:t>
            </a:r>
          </a:p>
          <a:p>
            <a:pPr marL="342900" lvl="0" indent="-342900">
              <a:buFont typeface="Symbol" panose="05050102010706020507" pitchFamily="18" charset="2"/>
              <a:buChar char="-"/>
            </a:pPr>
            <a:r>
              <a:rPr lang="en-US" kern="150" dirty="0">
                <a:ea typeface="Times New Roman" panose="02020603050405020304" pitchFamily="18" charset="0"/>
              </a:rPr>
              <a:t>Does not respect others' boundaries, selfish</a:t>
            </a:r>
          </a:p>
          <a:p>
            <a:pPr marL="342900" lvl="0" indent="-342900">
              <a:buFont typeface="Symbol" panose="05050102010706020507" pitchFamily="18" charset="2"/>
              <a:buChar char="-"/>
            </a:pPr>
            <a:r>
              <a:rPr lang="en-US" kern="150" dirty="0">
                <a:ea typeface="Times New Roman" panose="02020603050405020304" pitchFamily="18" charset="0"/>
              </a:rPr>
              <a:t>Raises and criticizes everyone but himself</a:t>
            </a:r>
          </a:p>
          <a:p>
            <a:pPr marL="342900" lvl="0" indent="-342900">
              <a:buFont typeface="Symbol" panose="05050102010706020507" pitchFamily="18" charset="2"/>
              <a:buChar char="-"/>
            </a:pPr>
            <a:r>
              <a:rPr lang="en-US" kern="150" dirty="0">
                <a:ea typeface="Times New Roman" panose="02020603050405020304" pitchFamily="18" charset="0"/>
              </a:rPr>
              <a:t>Can't stand being caught off guard and can't stand criticism</a:t>
            </a:r>
          </a:p>
          <a:p>
            <a:pPr marL="342900" lvl="0" indent="-342900">
              <a:buFont typeface="Symbol" panose="05050102010706020507" pitchFamily="18" charset="2"/>
              <a:buChar char="-"/>
            </a:pPr>
            <a:r>
              <a:rPr lang="en-US" kern="150" dirty="0">
                <a:ea typeface="Times New Roman" panose="02020603050405020304" pitchFamily="18" charset="0"/>
              </a:rPr>
              <a:t>Can lie without blinking</a:t>
            </a:r>
          </a:p>
          <a:p>
            <a:pPr marL="342900" lvl="0" indent="-342900">
              <a:buFont typeface="Symbol" panose="05050102010706020507" pitchFamily="18" charset="2"/>
              <a:buChar char="-"/>
            </a:pPr>
            <a:r>
              <a:rPr lang="en-US" kern="150" dirty="0">
                <a:ea typeface="Times New Roman" panose="02020603050405020304" pitchFamily="18" charset="0"/>
              </a:rPr>
              <a:t>Gets energy from being in battle</a:t>
            </a:r>
          </a:p>
          <a:p>
            <a:pPr marL="342900" lvl="0" indent="-342900">
              <a:buFont typeface="Symbol" panose="05050102010706020507" pitchFamily="18" charset="2"/>
              <a:buChar char="-"/>
            </a:pPr>
            <a:r>
              <a:rPr lang="en-US" kern="150" dirty="0">
                <a:ea typeface="Times New Roman" panose="02020603050405020304" pitchFamily="18" charset="0"/>
              </a:rPr>
              <a:t>Don't forget and don't forgive</a:t>
            </a:r>
            <a:endParaRPr lang="nb-NO" kern="150" dirty="0">
              <a:ea typeface="Times New Roman" panose="02020603050405020304" pitchFamily="18" charset="0"/>
            </a:endParaRPr>
          </a:p>
        </p:txBody>
      </p:sp>
      <p:sp>
        <p:nvSpPr>
          <p:cNvPr id="3" name="TekstSylinder 2">
            <a:extLst>
              <a:ext uri="{FF2B5EF4-FFF2-40B4-BE49-F238E27FC236}">
                <a16:creationId xmlns:a16="http://schemas.microsoft.com/office/drawing/2014/main" id="{7C22D628-1820-6320-F044-912EFFD0EA2A}"/>
              </a:ext>
            </a:extLst>
          </p:cNvPr>
          <p:cNvSpPr txBox="1"/>
          <p:nvPr/>
        </p:nvSpPr>
        <p:spPr>
          <a:xfrm>
            <a:off x="1989723" y="814987"/>
            <a:ext cx="5154706" cy="461665"/>
          </a:xfrm>
          <a:prstGeom prst="rect">
            <a:avLst/>
          </a:prstGeom>
          <a:noFill/>
        </p:spPr>
        <p:txBody>
          <a:bodyPr wrap="square" rtlCol="0">
            <a:spAutoFit/>
          </a:bodyPr>
          <a:lstStyle/>
          <a:p>
            <a:pPr algn="ctr"/>
            <a:r>
              <a:rPr lang="nb-NO" sz="2400" b="1" dirty="0" err="1"/>
              <a:t>Typical</a:t>
            </a:r>
            <a:r>
              <a:rPr lang="nb-NO" sz="2400" b="1" dirty="0"/>
              <a:t> </a:t>
            </a:r>
            <a:r>
              <a:rPr lang="nb-NO" sz="2400" b="1" dirty="0" err="1"/>
              <a:t>Characteristics</a:t>
            </a:r>
            <a:r>
              <a:rPr lang="nb-NO" sz="2400" b="1" dirty="0"/>
              <a:t> and Properties</a:t>
            </a:r>
          </a:p>
        </p:txBody>
      </p:sp>
      <p:sp>
        <p:nvSpPr>
          <p:cNvPr id="2" name="TekstSylinder 1">
            <a:extLst>
              <a:ext uri="{FF2B5EF4-FFF2-40B4-BE49-F238E27FC236}">
                <a16:creationId xmlns:a16="http://schemas.microsoft.com/office/drawing/2014/main" id="{C3A4A97C-51AB-CA6B-7899-6A5CC126A7F8}"/>
              </a:ext>
            </a:extLst>
          </p:cNvPr>
          <p:cNvSpPr txBox="1"/>
          <p:nvPr/>
        </p:nvSpPr>
        <p:spPr>
          <a:xfrm>
            <a:off x="2273679" y="152336"/>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Strong-willed</a:t>
            </a:r>
            <a:endParaRPr lang="nb-NO" sz="32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31426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8D44E-18B5-D0EB-126C-4D6CEB2F200D}"/>
            </a:ext>
          </a:extLst>
        </p:cNvPr>
        <p:cNvGrpSpPr/>
        <p:nvPr/>
      </p:nvGrpSpPr>
      <p:grpSpPr>
        <a:xfrm>
          <a:off x="0" y="0"/>
          <a:ext cx="0" cy="0"/>
          <a:chOff x="0" y="0"/>
          <a:chExt cx="0" cy="0"/>
        </a:xfrm>
      </p:grpSpPr>
      <p:pic>
        <p:nvPicPr>
          <p:cNvPr id="4" name="Bilde 3">
            <a:extLst>
              <a:ext uri="{FF2B5EF4-FFF2-40B4-BE49-F238E27FC236}">
                <a16:creationId xmlns:a16="http://schemas.microsoft.com/office/drawing/2014/main" id="{DC62EBCE-1B0F-6833-96FC-FEB06E0D2F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760" y="325056"/>
            <a:ext cx="1417374" cy="1218942"/>
          </a:xfrm>
          <a:prstGeom prst="rect">
            <a:avLst/>
          </a:prstGeom>
        </p:spPr>
      </p:pic>
      <p:sp>
        <p:nvSpPr>
          <p:cNvPr id="6" name="TekstSylinder 5">
            <a:extLst>
              <a:ext uri="{FF2B5EF4-FFF2-40B4-BE49-F238E27FC236}">
                <a16:creationId xmlns:a16="http://schemas.microsoft.com/office/drawing/2014/main" id="{50DBE98D-B251-F4E2-231D-EBA801218EEE}"/>
              </a:ext>
            </a:extLst>
          </p:cNvPr>
          <p:cNvSpPr txBox="1"/>
          <p:nvPr/>
        </p:nvSpPr>
        <p:spPr>
          <a:xfrm>
            <a:off x="-446183" y="1543998"/>
            <a:ext cx="2087696" cy="464871"/>
          </a:xfrm>
          <a:prstGeom prst="rect">
            <a:avLst/>
          </a:prstGeom>
          <a:noFill/>
        </p:spPr>
        <p:txBody>
          <a:bodyPr wrap="square">
            <a:spAutoFit/>
          </a:bodyPr>
          <a:lstStyle/>
          <a:p>
            <a:pPr lvl="2" indent="-90170">
              <a:lnSpc>
                <a:spcPct val="150000"/>
              </a:lnSpc>
            </a:pPr>
            <a:r>
              <a:rPr lang="nb-NO" sz="1800" i="1" dirty="0"/>
              <a:t>Tigger</a:t>
            </a:r>
            <a:endParaRPr lang="nb-NO" sz="2800" dirty="0"/>
          </a:p>
        </p:txBody>
      </p:sp>
      <p:sp>
        <p:nvSpPr>
          <p:cNvPr id="5" name="Rektangel 4"/>
          <p:cNvSpPr/>
          <p:nvPr/>
        </p:nvSpPr>
        <p:spPr>
          <a:xfrm>
            <a:off x="2243158" y="5365812"/>
            <a:ext cx="1985749" cy="1200329"/>
          </a:xfrm>
          <a:prstGeom prst="rect">
            <a:avLst/>
          </a:prstGeom>
        </p:spPr>
        <p:txBody>
          <a:bodyPr wrap="square">
            <a:spAutoFit/>
          </a:bodyPr>
          <a:lstStyle/>
          <a:p>
            <a:pPr algn="ctr"/>
            <a:r>
              <a:rPr lang="en-US" i="1" dirty="0"/>
              <a:t>Typical body</a:t>
            </a:r>
          </a:p>
          <a:p>
            <a:pPr algn="ctr"/>
            <a:r>
              <a:rPr lang="en-US" dirty="0"/>
              <a:t>Inflated chest</a:t>
            </a:r>
          </a:p>
          <a:p>
            <a:pPr algn="ctr"/>
            <a:r>
              <a:rPr lang="en-US" dirty="0"/>
              <a:t>and/or hip part.</a:t>
            </a:r>
          </a:p>
          <a:p>
            <a:pPr algn="ctr"/>
            <a:r>
              <a:rPr lang="en-US" dirty="0"/>
              <a:t>Thin legs.</a:t>
            </a:r>
            <a:endParaRPr lang="nb-NO" dirty="0"/>
          </a:p>
        </p:txBody>
      </p:sp>
      <p:pic>
        <p:nvPicPr>
          <p:cNvPr id="7" name="Bilde 6">
            <a:extLst>
              <a:ext uri="{FF2B5EF4-FFF2-40B4-BE49-F238E27FC236}">
                <a16:creationId xmlns:a16="http://schemas.microsoft.com/office/drawing/2014/main" id="{C5B71DFC-3931-023B-92D5-E7C2AB3F366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35739" y="1052002"/>
            <a:ext cx="1539707" cy="4171567"/>
          </a:xfrm>
          <a:prstGeom prst="rect">
            <a:avLst/>
          </a:prstGeom>
          <a:noFill/>
          <a:ln>
            <a:noFill/>
          </a:ln>
        </p:spPr>
      </p:pic>
      <p:sp>
        <p:nvSpPr>
          <p:cNvPr id="2" name="TekstSylinder 1">
            <a:extLst>
              <a:ext uri="{FF2B5EF4-FFF2-40B4-BE49-F238E27FC236}">
                <a16:creationId xmlns:a16="http://schemas.microsoft.com/office/drawing/2014/main" id="{A5E0D5B7-6646-C814-F3A5-59C0660C9DA3}"/>
              </a:ext>
            </a:extLst>
          </p:cNvPr>
          <p:cNvSpPr txBox="1"/>
          <p:nvPr/>
        </p:nvSpPr>
        <p:spPr>
          <a:xfrm>
            <a:off x="5079780" y="5371374"/>
            <a:ext cx="3409798" cy="1200329"/>
          </a:xfrm>
          <a:prstGeom prst="rect">
            <a:avLst/>
          </a:prstGeom>
          <a:noFill/>
        </p:spPr>
        <p:txBody>
          <a:bodyPr wrap="square" rtlCol="0">
            <a:spAutoFit/>
          </a:bodyPr>
          <a:lstStyle/>
          <a:p>
            <a:pPr algn="ctr"/>
            <a:r>
              <a:rPr lang="en-US" i="1" dirty="0"/>
              <a:t>Typical use of the life energy: </a:t>
            </a:r>
            <a:br>
              <a:rPr lang="en-US" i="1" dirty="0"/>
            </a:br>
            <a:r>
              <a:rPr lang="en-US" dirty="0"/>
              <a:t>Pulls the energy up and forward to dominate. Draws energy to the back to increase willpower.</a:t>
            </a:r>
            <a:endParaRPr lang="nb-NO" dirty="0"/>
          </a:p>
        </p:txBody>
      </p:sp>
      <p:pic>
        <p:nvPicPr>
          <p:cNvPr id="17" name="Bilde 16">
            <a:extLst>
              <a:ext uri="{FF2B5EF4-FFF2-40B4-BE49-F238E27FC236}">
                <a16:creationId xmlns:a16="http://schemas.microsoft.com/office/drawing/2014/main" id="{EB3743D3-CB2D-552D-1132-2F15C680606F}"/>
              </a:ext>
            </a:extLst>
          </p:cNvPr>
          <p:cNvPicPr>
            <a:picLocks noChangeAspect="1"/>
          </p:cNvPicPr>
          <p:nvPr/>
        </p:nvPicPr>
        <p:blipFill rotWithShape="1">
          <a:blip r:embed="rId4">
            <a:extLst>
              <a:ext uri="{28A0092B-C50C-407E-A947-70E740481C1C}">
                <a14:useLocalDpi xmlns:a14="http://schemas.microsoft.com/office/drawing/2010/main" val="0"/>
              </a:ext>
            </a:extLst>
          </a:blip>
          <a:srcRect r="13893"/>
          <a:stretch/>
        </p:blipFill>
        <p:spPr>
          <a:xfrm>
            <a:off x="5165953" y="782427"/>
            <a:ext cx="3654287" cy="4441142"/>
          </a:xfrm>
          <a:prstGeom prst="rect">
            <a:avLst/>
          </a:prstGeom>
        </p:spPr>
      </p:pic>
      <p:sp>
        <p:nvSpPr>
          <p:cNvPr id="3" name="TekstSylinder 2">
            <a:extLst>
              <a:ext uri="{FF2B5EF4-FFF2-40B4-BE49-F238E27FC236}">
                <a16:creationId xmlns:a16="http://schemas.microsoft.com/office/drawing/2014/main" id="{6288F645-604D-6B1C-9B22-81F0F1981B0B}"/>
              </a:ext>
            </a:extLst>
          </p:cNvPr>
          <p:cNvSpPr txBox="1"/>
          <p:nvPr/>
        </p:nvSpPr>
        <p:spPr>
          <a:xfrm>
            <a:off x="2626218" y="80599"/>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Strong-willed</a:t>
            </a:r>
            <a:endParaRPr lang="nb-NO" sz="32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147940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169" y="82379"/>
            <a:ext cx="1643279" cy="1331056"/>
          </a:xfrm>
          <a:prstGeom prst="rect">
            <a:avLst/>
          </a:prstGeom>
        </p:spPr>
      </p:pic>
      <p:sp>
        <p:nvSpPr>
          <p:cNvPr id="4" name="TekstSylinder 3">
            <a:extLst>
              <a:ext uri="{FF2B5EF4-FFF2-40B4-BE49-F238E27FC236}">
                <a16:creationId xmlns:a16="http://schemas.microsoft.com/office/drawing/2014/main" id="{88029184-16C9-8655-D069-58A026706B9B}"/>
              </a:ext>
            </a:extLst>
          </p:cNvPr>
          <p:cNvSpPr txBox="1"/>
          <p:nvPr/>
        </p:nvSpPr>
        <p:spPr>
          <a:xfrm>
            <a:off x="219484" y="1413435"/>
            <a:ext cx="1862704" cy="369332"/>
          </a:xfrm>
          <a:prstGeom prst="rect">
            <a:avLst/>
          </a:prstGeom>
          <a:noFill/>
        </p:spPr>
        <p:txBody>
          <a:bodyPr wrap="square" rtlCol="0">
            <a:spAutoFit/>
          </a:bodyPr>
          <a:lstStyle/>
          <a:p>
            <a:r>
              <a:rPr lang="nb-NO" sz="1800" i="1" dirty="0"/>
              <a:t>Winnie The Pooh</a:t>
            </a:r>
          </a:p>
        </p:txBody>
      </p:sp>
      <p:sp>
        <p:nvSpPr>
          <p:cNvPr id="7" name="TekstSylinder 6">
            <a:extLst>
              <a:ext uri="{FF2B5EF4-FFF2-40B4-BE49-F238E27FC236}">
                <a16:creationId xmlns:a16="http://schemas.microsoft.com/office/drawing/2014/main" id="{8B872AE2-70F8-1B87-BCE1-4A8382D655FD}"/>
              </a:ext>
            </a:extLst>
          </p:cNvPr>
          <p:cNvSpPr txBox="1"/>
          <p:nvPr/>
        </p:nvSpPr>
        <p:spPr>
          <a:xfrm>
            <a:off x="2541131" y="137464"/>
            <a:ext cx="4960885" cy="584775"/>
          </a:xfrm>
          <a:prstGeom prst="rect">
            <a:avLst/>
          </a:prstGeom>
          <a:noFill/>
        </p:spPr>
        <p:txBody>
          <a:bodyPr wrap="square">
            <a:spAutoFit/>
          </a:bodyPr>
          <a:lstStyle/>
          <a:p>
            <a:pPr lvl="0" algn="ctr">
              <a:tabLst>
                <a:tab pos="457200" algn="l"/>
              </a:tabLst>
            </a:pPr>
            <a:r>
              <a:rPr lang="nb-NO" sz="3200" kern="0" dirty="0">
                <a:solidFill>
                  <a:srgbClr val="C00000"/>
                </a:solidFill>
                <a:latin typeface="Arial" panose="020B0604020202020204" pitchFamily="34" charset="0"/>
              </a:rPr>
              <a:t>Surrendering</a:t>
            </a:r>
          </a:p>
        </p:txBody>
      </p:sp>
      <p:sp>
        <p:nvSpPr>
          <p:cNvPr id="10" name="TekstSylinder 9">
            <a:extLst>
              <a:ext uri="{FF2B5EF4-FFF2-40B4-BE49-F238E27FC236}">
                <a16:creationId xmlns:a16="http://schemas.microsoft.com/office/drawing/2014/main" id="{A74DFD3B-7CF1-0D6F-A287-E30B7F29A72C}"/>
              </a:ext>
            </a:extLst>
          </p:cNvPr>
          <p:cNvSpPr txBox="1"/>
          <p:nvPr/>
        </p:nvSpPr>
        <p:spPr>
          <a:xfrm>
            <a:off x="2663751" y="979264"/>
            <a:ext cx="5059073" cy="646331"/>
          </a:xfrm>
          <a:prstGeom prst="rect">
            <a:avLst/>
          </a:prstGeom>
          <a:noFill/>
        </p:spPr>
        <p:txBody>
          <a:bodyPr wrap="square">
            <a:spAutoFit/>
          </a:bodyPr>
          <a:lstStyle/>
          <a:p>
            <a:pPr algn="ctr">
              <a:spcAft>
                <a:spcPts val="0"/>
              </a:spcAft>
            </a:pPr>
            <a:r>
              <a:rPr lang="en-US" sz="1800" dirty="0">
                <a:solidFill>
                  <a:srgbClr val="0070C0"/>
                </a:solidFill>
                <a:latin typeface="Arial" panose="020B0604020202020204" pitchFamily="34" charset="0"/>
              </a:rPr>
              <a:t>The child's life theme in the phase 2 – 4 years: Do I have the right to my own will?</a:t>
            </a:r>
            <a:endParaRPr lang="nb-NO" sz="1800" dirty="0">
              <a:solidFill>
                <a:srgbClr val="0070C0"/>
              </a:solidFill>
              <a:latin typeface="Arial" panose="020B0604020202020204" pitchFamily="34" charset="0"/>
            </a:endParaRPr>
          </a:p>
        </p:txBody>
      </p:sp>
      <p:sp>
        <p:nvSpPr>
          <p:cNvPr id="13" name="TekstSylinder 12">
            <a:extLst>
              <a:ext uri="{FF2B5EF4-FFF2-40B4-BE49-F238E27FC236}">
                <a16:creationId xmlns:a16="http://schemas.microsoft.com/office/drawing/2014/main" id="{90C058E1-EE1D-90F0-71BB-CC2142B7176B}"/>
              </a:ext>
            </a:extLst>
          </p:cNvPr>
          <p:cNvSpPr txBox="1"/>
          <p:nvPr/>
        </p:nvSpPr>
        <p:spPr>
          <a:xfrm>
            <a:off x="2432398" y="1770054"/>
            <a:ext cx="5687033" cy="1323439"/>
          </a:xfrm>
          <a:prstGeom prst="rect">
            <a:avLst/>
          </a:prstGeom>
          <a:noFill/>
        </p:spPr>
        <p:txBody>
          <a:bodyPr wrap="square">
            <a:spAutoFit/>
          </a:bodyPr>
          <a:lstStyle/>
          <a:p>
            <a:pPr lvl="0" algn="ctr"/>
            <a:r>
              <a:rPr lang="en-US" sz="2000" kern="150" dirty="0">
                <a:ea typeface="Times New Roman" panose="02020603050405020304" pitchFamily="18" charset="0"/>
              </a:rPr>
              <a:t>The reason for the pattern is that they were regulated in detail and coddled too much as children and obediently surrendered to their parents to get the security, comfort and coziness it provided.</a:t>
            </a:r>
            <a:endParaRPr lang="nb-NO" sz="2000" kern="150" dirty="0">
              <a:effectLst/>
              <a:ea typeface="Times New Roman" panose="02020603050405020304" pitchFamily="18" charset="0"/>
            </a:endParaRPr>
          </a:p>
        </p:txBody>
      </p:sp>
      <p:sp>
        <p:nvSpPr>
          <p:cNvPr id="2" name="TekstSylinder 1">
            <a:extLst>
              <a:ext uri="{FF2B5EF4-FFF2-40B4-BE49-F238E27FC236}">
                <a16:creationId xmlns:a16="http://schemas.microsoft.com/office/drawing/2014/main" id="{5F4B519C-D521-0B29-5F5A-8CB78B739418}"/>
              </a:ext>
            </a:extLst>
          </p:cNvPr>
          <p:cNvSpPr txBox="1"/>
          <p:nvPr/>
        </p:nvSpPr>
        <p:spPr>
          <a:xfrm>
            <a:off x="3076232" y="3237952"/>
            <a:ext cx="3812700" cy="1107996"/>
          </a:xfrm>
          <a:prstGeom prst="rect">
            <a:avLst/>
          </a:prstGeom>
          <a:noFill/>
        </p:spPr>
        <p:txBody>
          <a:bodyPr wrap="square">
            <a:spAutoFit/>
          </a:bodyPr>
          <a:lstStyle/>
          <a:p>
            <a:pPr algn="ctr">
              <a:lnSpc>
                <a:spcPct val="150000"/>
              </a:lnSpc>
            </a:pPr>
            <a:r>
              <a:rPr lang="nb-NO" sz="2000" b="1" dirty="0" err="1"/>
              <a:t>Repacement</a:t>
            </a:r>
            <a:r>
              <a:rPr lang="nb-NO" sz="2000" b="1" dirty="0"/>
              <a:t> </a:t>
            </a:r>
            <a:r>
              <a:rPr lang="nb-NO" sz="2000" b="1" dirty="0" err="1"/>
              <a:t>solution</a:t>
            </a:r>
            <a:endParaRPr lang="nb-NO" sz="2000" b="1" dirty="0"/>
          </a:p>
          <a:p>
            <a:pPr algn="ctr"/>
            <a:r>
              <a:rPr lang="en-US" dirty="0"/>
              <a:t>Be friends and have a good time even if deeper needs are not met.</a:t>
            </a:r>
            <a:endParaRPr lang="nb-NO" sz="1800" dirty="0"/>
          </a:p>
        </p:txBody>
      </p:sp>
      <p:sp>
        <p:nvSpPr>
          <p:cNvPr id="6" name="TekstSylinder 5">
            <a:extLst>
              <a:ext uri="{FF2B5EF4-FFF2-40B4-BE49-F238E27FC236}">
                <a16:creationId xmlns:a16="http://schemas.microsoft.com/office/drawing/2014/main" id="{AB0F3F78-E204-EC92-7CD0-D45C96A974E3}"/>
              </a:ext>
            </a:extLst>
          </p:cNvPr>
          <p:cNvSpPr txBox="1"/>
          <p:nvPr/>
        </p:nvSpPr>
        <p:spPr>
          <a:xfrm>
            <a:off x="2912674" y="4607570"/>
            <a:ext cx="4139816" cy="1231106"/>
          </a:xfrm>
          <a:prstGeom prst="rect">
            <a:avLst/>
          </a:prstGeom>
          <a:noFill/>
        </p:spPr>
        <p:txBody>
          <a:bodyPr wrap="square">
            <a:spAutoFit/>
          </a:bodyPr>
          <a:lstStyle/>
          <a:p>
            <a:pPr lvl="0" algn="ctr"/>
            <a:r>
              <a:rPr lang="nb-NO" sz="2000" b="1" dirty="0" err="1"/>
              <a:t>Self-worth</a:t>
            </a:r>
            <a:r>
              <a:rPr lang="nb-NO" sz="2000" b="1" dirty="0"/>
              <a:t> and </a:t>
            </a:r>
            <a:r>
              <a:rPr lang="nb-NO" sz="2000" b="1" dirty="0" err="1"/>
              <a:t>self-esteem</a:t>
            </a:r>
            <a:endParaRPr lang="nb-NO" sz="2000" b="1" dirty="0"/>
          </a:p>
          <a:p>
            <a:pPr marL="342900" lvl="0" indent="-342900">
              <a:buFont typeface="Symbol" panose="05050102010706020507" pitchFamily="18" charset="2"/>
              <a:buChar char="-"/>
            </a:pPr>
            <a:r>
              <a:rPr lang="en-US" kern="150" dirty="0">
                <a:ea typeface="Times New Roman" panose="02020603050405020304" pitchFamily="18" charset="0"/>
              </a:rPr>
              <a:t>Tendency to not feel worth anything</a:t>
            </a:r>
          </a:p>
          <a:p>
            <a:pPr marL="342900" lvl="0" indent="-342900">
              <a:buFont typeface="Symbol" panose="05050102010706020507" pitchFamily="18" charset="2"/>
              <a:buChar char="-"/>
            </a:pPr>
            <a:r>
              <a:rPr lang="en-US" kern="150" dirty="0">
                <a:ea typeface="Times New Roman" panose="02020603050405020304" pitchFamily="18" charset="0"/>
              </a:rPr>
              <a:t>Tendency to feel ashamed and embarrassed</a:t>
            </a:r>
            <a:endParaRPr lang="nb-NO" sz="1800" kern="150" dirty="0">
              <a:effectLst/>
              <a:ea typeface="Times New Roman" panose="02020603050405020304" pitchFamily="18" charset="0"/>
            </a:endParaRPr>
          </a:p>
        </p:txBody>
      </p:sp>
    </p:spTree>
    <p:extLst>
      <p:ext uri="{BB962C8B-B14F-4D97-AF65-F5344CB8AC3E}">
        <p14:creationId xmlns:p14="http://schemas.microsoft.com/office/powerpoint/2010/main" val="242826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FB2DD-F653-5139-C927-CEA0C08B536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2A52B9CA-9369-A813-7F57-1987B5F9872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0169" y="82379"/>
            <a:ext cx="1643279" cy="1331056"/>
          </a:xfrm>
          <a:prstGeom prst="rect">
            <a:avLst/>
          </a:prstGeom>
        </p:spPr>
      </p:pic>
      <p:sp>
        <p:nvSpPr>
          <p:cNvPr id="8" name="TekstSylinder 7">
            <a:extLst>
              <a:ext uri="{FF2B5EF4-FFF2-40B4-BE49-F238E27FC236}">
                <a16:creationId xmlns:a16="http://schemas.microsoft.com/office/drawing/2014/main" id="{5C034BA8-A523-A7EC-6685-7867CC4E60D8}"/>
              </a:ext>
            </a:extLst>
          </p:cNvPr>
          <p:cNvSpPr txBox="1"/>
          <p:nvPr/>
        </p:nvSpPr>
        <p:spPr>
          <a:xfrm>
            <a:off x="2166962" y="1622852"/>
            <a:ext cx="4995857" cy="2139047"/>
          </a:xfrm>
          <a:prstGeom prst="rect">
            <a:avLst/>
          </a:prstGeom>
          <a:noFill/>
        </p:spPr>
        <p:txBody>
          <a:bodyPr wrap="square" rtlCol="0">
            <a:spAutoFit/>
          </a:bodyPr>
          <a:lstStyle/>
          <a:p>
            <a:pPr algn="ctr">
              <a:spcAft>
                <a:spcPts val="600"/>
              </a:spcAft>
            </a:pPr>
            <a:r>
              <a:rPr lang="nb-NO" sz="2000" b="1" dirty="0"/>
              <a:t>Positive Properties – Stage 3</a:t>
            </a:r>
          </a:p>
          <a:p>
            <a:pPr marL="342900" lvl="0" indent="-342900">
              <a:buFont typeface="Times New Roman" panose="02020603050405020304" pitchFamily="18" charset="0"/>
              <a:buChar char="-"/>
            </a:pPr>
            <a:r>
              <a:rPr lang="en-US" kern="150" dirty="0">
                <a:ea typeface="Times New Roman" panose="02020603050405020304" pitchFamily="18" charset="0"/>
              </a:rPr>
              <a:t>Create coziness and coziness. Calm moods.</a:t>
            </a:r>
          </a:p>
          <a:p>
            <a:pPr marL="342900" lvl="0" indent="-342900">
              <a:buFont typeface="Times New Roman" panose="02020603050405020304" pitchFamily="18" charset="0"/>
              <a:buChar char="-"/>
            </a:pPr>
            <a:r>
              <a:rPr lang="en-US" kern="150" dirty="0">
                <a:ea typeface="Times New Roman" panose="02020603050405020304" pitchFamily="18" charset="0"/>
              </a:rPr>
              <a:t>Has care for everyone</a:t>
            </a:r>
          </a:p>
          <a:p>
            <a:pPr marL="342900" lvl="0" indent="-342900">
              <a:buFont typeface="Times New Roman" panose="02020603050405020304" pitchFamily="18" charset="0"/>
              <a:buChar char="-"/>
            </a:pPr>
            <a:r>
              <a:rPr lang="en-US" kern="150" dirty="0">
                <a:ea typeface="Times New Roman" panose="02020603050405020304" pitchFamily="18" charset="0"/>
              </a:rPr>
              <a:t>Round and pleasant</a:t>
            </a:r>
          </a:p>
          <a:p>
            <a:pPr marL="342900" lvl="0" indent="-342900">
              <a:buFont typeface="Times New Roman" panose="02020603050405020304" pitchFamily="18" charset="0"/>
              <a:buChar char="-"/>
            </a:pPr>
            <a:r>
              <a:rPr lang="en-US" kern="150" dirty="0">
                <a:ea typeface="Times New Roman" panose="02020603050405020304" pitchFamily="18" charset="0"/>
              </a:rPr>
              <a:t>Good for conversation</a:t>
            </a:r>
          </a:p>
          <a:p>
            <a:pPr marL="342900" lvl="0" indent="-342900">
              <a:buFont typeface="Times New Roman" panose="02020603050405020304" pitchFamily="18" charset="0"/>
              <a:buChar char="-"/>
            </a:pPr>
            <a:r>
              <a:rPr lang="en-US" kern="150" dirty="0">
                <a:ea typeface="Times New Roman" panose="02020603050405020304" pitchFamily="18" charset="0"/>
              </a:rPr>
              <a:t>Good diplomats. Sustainable</a:t>
            </a:r>
          </a:p>
          <a:p>
            <a:pPr marL="342900" lvl="0" indent="-342900">
              <a:buFont typeface="Times New Roman" panose="02020603050405020304" pitchFamily="18" charset="0"/>
              <a:buChar char="-"/>
            </a:pPr>
            <a:r>
              <a:rPr lang="en-US" kern="150" dirty="0">
                <a:ea typeface="Times New Roman" panose="02020603050405020304" pitchFamily="18" charset="0"/>
              </a:rPr>
              <a:t>Can be good leaders</a:t>
            </a:r>
            <a:endParaRPr lang="nb-NO" sz="1800" kern="150" dirty="0">
              <a:effectLst/>
              <a:ea typeface="Times New Roman" panose="02020603050405020304" pitchFamily="18" charset="0"/>
            </a:endParaRPr>
          </a:p>
        </p:txBody>
      </p:sp>
      <p:sp>
        <p:nvSpPr>
          <p:cNvPr id="9" name="TekstSylinder 8">
            <a:extLst>
              <a:ext uri="{FF2B5EF4-FFF2-40B4-BE49-F238E27FC236}">
                <a16:creationId xmlns:a16="http://schemas.microsoft.com/office/drawing/2014/main" id="{C7A523AA-663B-1BF4-7557-D830B7CB1BCF}"/>
              </a:ext>
            </a:extLst>
          </p:cNvPr>
          <p:cNvSpPr txBox="1"/>
          <p:nvPr/>
        </p:nvSpPr>
        <p:spPr>
          <a:xfrm>
            <a:off x="2238679" y="4007223"/>
            <a:ext cx="5775767" cy="2200602"/>
          </a:xfrm>
          <a:prstGeom prst="rect">
            <a:avLst/>
          </a:prstGeom>
          <a:noFill/>
        </p:spPr>
        <p:txBody>
          <a:bodyPr wrap="square" rtlCol="0">
            <a:spAutoFit/>
          </a:bodyPr>
          <a:lstStyle/>
          <a:p>
            <a:pPr>
              <a:spcAft>
                <a:spcPts val="600"/>
              </a:spcAft>
            </a:pPr>
            <a:r>
              <a:rPr lang="nb-NO" sz="2400" b="1" dirty="0"/>
              <a:t>              </a:t>
            </a:r>
            <a:r>
              <a:rPr lang="nb-NO" sz="2000" b="1" dirty="0"/>
              <a:t>Negative Properties – Stage 2</a:t>
            </a:r>
          </a:p>
          <a:p>
            <a:pPr marL="342900" lvl="0" indent="-342900">
              <a:buFont typeface="Times New Roman" panose="02020603050405020304" pitchFamily="18" charset="0"/>
              <a:buChar char="-"/>
            </a:pPr>
            <a:r>
              <a:rPr lang="en-US" kern="150" dirty="0">
                <a:ea typeface="Times New Roman" panose="02020603050405020304" pitchFamily="18" charset="0"/>
              </a:rPr>
              <a:t>Surrenders and submits to the will of others</a:t>
            </a:r>
          </a:p>
          <a:p>
            <a:pPr marL="342900" lvl="0" indent="-342900">
              <a:buFont typeface="Times New Roman" panose="02020603050405020304" pitchFamily="18" charset="0"/>
              <a:buChar char="-"/>
            </a:pPr>
            <a:r>
              <a:rPr lang="en-US" kern="150" dirty="0">
                <a:ea typeface="Times New Roman" panose="02020603050405020304" pitchFamily="18" charset="0"/>
              </a:rPr>
              <a:t>Don't trust your own judgment. Asks/involves others.</a:t>
            </a:r>
          </a:p>
          <a:p>
            <a:pPr marL="342900" lvl="0" indent="-342900">
              <a:buFont typeface="Times New Roman" panose="02020603050405020304" pitchFamily="18" charset="0"/>
              <a:buChar char="-"/>
            </a:pPr>
            <a:r>
              <a:rPr lang="en-US" kern="150" dirty="0">
                <a:ea typeface="Times New Roman" panose="02020603050405020304" pitchFamily="18" charset="0"/>
              </a:rPr>
              <a:t>Phlegmatic. Indolence and laziness</a:t>
            </a:r>
          </a:p>
          <a:p>
            <a:pPr marL="342900" lvl="0" indent="-342900">
              <a:buFont typeface="Times New Roman" panose="02020603050405020304" pitchFamily="18" charset="0"/>
              <a:buChar char="-"/>
            </a:pPr>
            <a:r>
              <a:rPr lang="en-US" kern="150" dirty="0">
                <a:ea typeface="Times New Roman" panose="02020603050405020304" pitchFamily="18" charset="0"/>
              </a:rPr>
              <a:t>Often does not master the details of life</a:t>
            </a:r>
          </a:p>
          <a:p>
            <a:pPr marL="342900" lvl="0" indent="-342900">
              <a:buFont typeface="Times New Roman" panose="02020603050405020304" pitchFamily="18" charset="0"/>
              <a:buChar char="-"/>
            </a:pPr>
            <a:r>
              <a:rPr lang="en-US" kern="150" dirty="0">
                <a:ea typeface="Times New Roman" panose="02020603050405020304" pitchFamily="18" charset="0"/>
              </a:rPr>
              <a:t>Talking about the problems more than going into them</a:t>
            </a:r>
          </a:p>
          <a:p>
            <a:pPr marL="342900" lvl="0" indent="-342900">
              <a:buFont typeface="Times New Roman" panose="02020603050405020304" pitchFamily="18" charset="0"/>
              <a:buChar char="-"/>
            </a:pPr>
            <a:r>
              <a:rPr lang="en-US" kern="150" dirty="0">
                <a:ea typeface="Times New Roman" panose="02020603050405020304" pitchFamily="18" charset="0"/>
              </a:rPr>
              <a:t>Comfort eating</a:t>
            </a:r>
            <a:endParaRPr lang="nb-NO" kern="150" dirty="0">
              <a:ea typeface="Times New Roman" panose="02020603050405020304" pitchFamily="18" charset="0"/>
            </a:endParaRPr>
          </a:p>
        </p:txBody>
      </p:sp>
      <p:sp>
        <p:nvSpPr>
          <p:cNvPr id="3" name="TekstSylinder 2">
            <a:extLst>
              <a:ext uri="{FF2B5EF4-FFF2-40B4-BE49-F238E27FC236}">
                <a16:creationId xmlns:a16="http://schemas.microsoft.com/office/drawing/2014/main" id="{C968B463-6669-1945-4B78-F9D876ACA751}"/>
              </a:ext>
            </a:extLst>
          </p:cNvPr>
          <p:cNvSpPr txBox="1"/>
          <p:nvPr/>
        </p:nvSpPr>
        <p:spPr>
          <a:xfrm>
            <a:off x="1994646" y="953541"/>
            <a:ext cx="5154706" cy="461665"/>
          </a:xfrm>
          <a:prstGeom prst="rect">
            <a:avLst/>
          </a:prstGeom>
          <a:noFill/>
        </p:spPr>
        <p:txBody>
          <a:bodyPr wrap="square" rtlCol="0">
            <a:spAutoFit/>
          </a:bodyPr>
          <a:lstStyle/>
          <a:p>
            <a:pPr algn="ctr"/>
            <a:r>
              <a:rPr lang="nb-NO" sz="2400" b="1" dirty="0" err="1"/>
              <a:t>Typical</a:t>
            </a:r>
            <a:r>
              <a:rPr lang="nb-NO" sz="2400" b="1" dirty="0"/>
              <a:t> </a:t>
            </a:r>
            <a:r>
              <a:rPr lang="nb-NO" sz="2400" b="1" dirty="0" err="1"/>
              <a:t>Characteristics</a:t>
            </a:r>
            <a:r>
              <a:rPr lang="nb-NO" sz="2400" b="1" dirty="0"/>
              <a:t> and Properties</a:t>
            </a:r>
          </a:p>
        </p:txBody>
      </p:sp>
      <p:sp>
        <p:nvSpPr>
          <p:cNvPr id="2" name="TekstSylinder 1">
            <a:extLst>
              <a:ext uri="{FF2B5EF4-FFF2-40B4-BE49-F238E27FC236}">
                <a16:creationId xmlns:a16="http://schemas.microsoft.com/office/drawing/2014/main" id="{3F940AA6-1507-7A95-18BE-34FD2FC2780F}"/>
              </a:ext>
            </a:extLst>
          </p:cNvPr>
          <p:cNvSpPr txBox="1"/>
          <p:nvPr/>
        </p:nvSpPr>
        <p:spPr>
          <a:xfrm>
            <a:off x="2541131" y="137464"/>
            <a:ext cx="4960885" cy="584775"/>
          </a:xfrm>
          <a:prstGeom prst="rect">
            <a:avLst/>
          </a:prstGeom>
          <a:noFill/>
        </p:spPr>
        <p:txBody>
          <a:bodyPr wrap="square">
            <a:spAutoFit/>
          </a:bodyPr>
          <a:lstStyle/>
          <a:p>
            <a:pPr lvl="0" algn="ctr">
              <a:tabLst>
                <a:tab pos="457200" algn="l"/>
              </a:tabLst>
            </a:pPr>
            <a:r>
              <a:rPr lang="nb-NO" sz="3200" kern="0" dirty="0">
                <a:solidFill>
                  <a:srgbClr val="C00000"/>
                </a:solidFill>
                <a:latin typeface="Arial" panose="020B0604020202020204" pitchFamily="34" charset="0"/>
              </a:rPr>
              <a:t>Surrendering</a:t>
            </a:r>
          </a:p>
        </p:txBody>
      </p:sp>
      <p:sp>
        <p:nvSpPr>
          <p:cNvPr id="6" name="TekstSylinder 5">
            <a:extLst>
              <a:ext uri="{FF2B5EF4-FFF2-40B4-BE49-F238E27FC236}">
                <a16:creationId xmlns:a16="http://schemas.microsoft.com/office/drawing/2014/main" id="{F1366CA4-33D2-081F-6CBE-7F87E26673E4}"/>
              </a:ext>
            </a:extLst>
          </p:cNvPr>
          <p:cNvSpPr txBox="1"/>
          <p:nvPr/>
        </p:nvSpPr>
        <p:spPr>
          <a:xfrm>
            <a:off x="219484" y="1413435"/>
            <a:ext cx="1862704" cy="369332"/>
          </a:xfrm>
          <a:prstGeom prst="rect">
            <a:avLst/>
          </a:prstGeom>
          <a:noFill/>
        </p:spPr>
        <p:txBody>
          <a:bodyPr wrap="square" rtlCol="0">
            <a:spAutoFit/>
          </a:bodyPr>
          <a:lstStyle/>
          <a:p>
            <a:r>
              <a:rPr lang="nb-NO" sz="1800" i="1" dirty="0"/>
              <a:t>Winnie The Pooh</a:t>
            </a:r>
          </a:p>
        </p:txBody>
      </p:sp>
    </p:spTree>
    <p:extLst>
      <p:ext uri="{BB962C8B-B14F-4D97-AF65-F5344CB8AC3E}">
        <p14:creationId xmlns:p14="http://schemas.microsoft.com/office/powerpoint/2010/main" val="4207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8BE6-9E65-D074-6613-F21D2F4A0FAC}"/>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DD3A373E-A868-BB50-3605-2598E62E30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6441" y="103746"/>
            <a:ext cx="1643279" cy="1331056"/>
          </a:xfrm>
          <a:prstGeom prst="rect">
            <a:avLst/>
          </a:prstGeom>
        </p:spPr>
      </p:pic>
      <p:sp>
        <p:nvSpPr>
          <p:cNvPr id="3" name="Rektangel 2"/>
          <p:cNvSpPr/>
          <p:nvPr/>
        </p:nvSpPr>
        <p:spPr>
          <a:xfrm>
            <a:off x="1798017" y="5486247"/>
            <a:ext cx="1917510" cy="923330"/>
          </a:xfrm>
          <a:prstGeom prst="rect">
            <a:avLst/>
          </a:prstGeom>
        </p:spPr>
        <p:txBody>
          <a:bodyPr wrap="square">
            <a:spAutoFit/>
          </a:bodyPr>
          <a:lstStyle/>
          <a:p>
            <a:pPr algn="ctr">
              <a:spcAft>
                <a:spcPts val="0"/>
              </a:spcAft>
            </a:pPr>
            <a:r>
              <a:rPr lang="en-US" i="1" dirty="0">
                <a:ea typeface="Times New Roman" panose="02020603050405020304" pitchFamily="18" charset="0"/>
              </a:rPr>
              <a:t>Typical body:</a:t>
            </a:r>
          </a:p>
          <a:p>
            <a:pPr algn="ctr">
              <a:spcAft>
                <a:spcPts val="0"/>
              </a:spcAft>
            </a:pPr>
            <a:r>
              <a:rPr lang="en-US" dirty="0">
                <a:ea typeface="Times New Roman" panose="02020603050405020304" pitchFamily="18" charset="0"/>
              </a:rPr>
              <a:t>Thick all over.</a:t>
            </a:r>
          </a:p>
          <a:p>
            <a:pPr algn="ctr">
              <a:spcAft>
                <a:spcPts val="0"/>
              </a:spcAft>
            </a:pPr>
            <a:r>
              <a:rPr lang="en-US" dirty="0">
                <a:ea typeface="Times New Roman" panose="02020603050405020304" pitchFamily="18" charset="0"/>
              </a:rPr>
              <a:t>Friendly face.</a:t>
            </a:r>
            <a:endParaRPr lang="nb-NO" sz="1050" dirty="0">
              <a:effectLst/>
              <a:ea typeface="Times New Roman" panose="02020603050405020304" pitchFamily="18" charset="0"/>
            </a:endParaRPr>
          </a:p>
        </p:txBody>
      </p:sp>
      <p:pic>
        <p:nvPicPr>
          <p:cNvPr id="6" name="Bilde 5">
            <a:extLst>
              <a:ext uri="{FF2B5EF4-FFF2-40B4-BE49-F238E27FC236}">
                <a16:creationId xmlns:a16="http://schemas.microsoft.com/office/drawing/2014/main" id="{6220A42F-1820-4F23-977F-01612F9EA60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9720" y="1178235"/>
            <a:ext cx="1674104" cy="4244963"/>
          </a:xfrm>
          <a:prstGeom prst="rect">
            <a:avLst/>
          </a:prstGeom>
          <a:noFill/>
          <a:ln>
            <a:noFill/>
          </a:ln>
        </p:spPr>
      </p:pic>
      <p:pic>
        <p:nvPicPr>
          <p:cNvPr id="13" name="Bilde 12">
            <a:extLst>
              <a:ext uri="{FF2B5EF4-FFF2-40B4-BE49-F238E27FC236}">
                <a16:creationId xmlns:a16="http://schemas.microsoft.com/office/drawing/2014/main" id="{01E7DB6D-BA74-5B62-B6A4-86EB99F09FDA}"/>
              </a:ext>
            </a:extLst>
          </p:cNvPr>
          <p:cNvPicPr>
            <a:picLocks noChangeAspect="1"/>
          </p:cNvPicPr>
          <p:nvPr/>
        </p:nvPicPr>
        <p:blipFill rotWithShape="1">
          <a:blip r:embed="rId4">
            <a:extLst>
              <a:ext uri="{28A0092B-C50C-407E-A947-70E740481C1C}">
                <a14:useLocalDpi xmlns:a14="http://schemas.microsoft.com/office/drawing/2010/main" val="0"/>
              </a:ext>
            </a:extLst>
          </a:blip>
          <a:srcRect l="20350" t="11553" r="12705" b="15556"/>
          <a:stretch/>
        </p:blipFill>
        <p:spPr>
          <a:xfrm rot="10800000">
            <a:off x="5349786" y="699174"/>
            <a:ext cx="2732939" cy="4244962"/>
          </a:xfrm>
          <a:prstGeom prst="rect">
            <a:avLst/>
          </a:prstGeom>
        </p:spPr>
      </p:pic>
      <p:sp>
        <p:nvSpPr>
          <p:cNvPr id="14" name="TekstSylinder 13">
            <a:extLst>
              <a:ext uri="{FF2B5EF4-FFF2-40B4-BE49-F238E27FC236}">
                <a16:creationId xmlns:a16="http://schemas.microsoft.com/office/drawing/2014/main" id="{4C174BBD-A622-FC36-1201-468721E7DAA9}"/>
              </a:ext>
            </a:extLst>
          </p:cNvPr>
          <p:cNvSpPr txBox="1"/>
          <p:nvPr/>
        </p:nvSpPr>
        <p:spPr>
          <a:xfrm>
            <a:off x="4038137" y="4966210"/>
            <a:ext cx="4960886" cy="1754326"/>
          </a:xfrm>
          <a:prstGeom prst="rect">
            <a:avLst/>
          </a:prstGeom>
          <a:noFill/>
        </p:spPr>
        <p:txBody>
          <a:bodyPr wrap="square" rtlCol="0">
            <a:spAutoFit/>
          </a:bodyPr>
          <a:lstStyle/>
          <a:p>
            <a:pPr algn="ctr"/>
            <a:r>
              <a:rPr lang="en-US" i="1" dirty="0"/>
              <a:t>Typical use of the life energy: </a:t>
            </a:r>
            <a:br>
              <a:rPr lang="en-US" i="1" dirty="0"/>
            </a:br>
            <a:r>
              <a:rPr lang="en-US" dirty="0"/>
              <a:t>Holding the energy back and "letting it pass". This causes the energy field to become large and charged. The emotional layers in the aura are charged more than the structured ones, so judgment and protection become weaker.</a:t>
            </a:r>
            <a:endParaRPr lang="nb-NO" dirty="0"/>
          </a:p>
        </p:txBody>
      </p:sp>
      <p:sp>
        <p:nvSpPr>
          <p:cNvPr id="2" name="TekstSylinder 1">
            <a:extLst>
              <a:ext uri="{FF2B5EF4-FFF2-40B4-BE49-F238E27FC236}">
                <a16:creationId xmlns:a16="http://schemas.microsoft.com/office/drawing/2014/main" id="{63B283C8-2A40-1B3D-D147-CB1373B9EE8D}"/>
              </a:ext>
            </a:extLst>
          </p:cNvPr>
          <p:cNvSpPr txBox="1"/>
          <p:nvPr/>
        </p:nvSpPr>
        <p:spPr>
          <a:xfrm>
            <a:off x="219484" y="1347333"/>
            <a:ext cx="1862704" cy="369332"/>
          </a:xfrm>
          <a:prstGeom prst="rect">
            <a:avLst/>
          </a:prstGeom>
          <a:noFill/>
        </p:spPr>
        <p:txBody>
          <a:bodyPr wrap="square" rtlCol="0">
            <a:spAutoFit/>
          </a:bodyPr>
          <a:lstStyle/>
          <a:p>
            <a:r>
              <a:rPr lang="nb-NO" sz="1800" i="1" dirty="0"/>
              <a:t>Winnie The Pooh</a:t>
            </a:r>
          </a:p>
        </p:txBody>
      </p:sp>
      <p:sp>
        <p:nvSpPr>
          <p:cNvPr id="8" name="TekstSylinder 7">
            <a:extLst>
              <a:ext uri="{FF2B5EF4-FFF2-40B4-BE49-F238E27FC236}">
                <a16:creationId xmlns:a16="http://schemas.microsoft.com/office/drawing/2014/main" id="{8A7F7EA9-4AE2-EFCB-01F2-6C1C8104AB0D}"/>
              </a:ext>
            </a:extLst>
          </p:cNvPr>
          <p:cNvSpPr txBox="1"/>
          <p:nvPr/>
        </p:nvSpPr>
        <p:spPr>
          <a:xfrm>
            <a:off x="2541131" y="137464"/>
            <a:ext cx="4960885" cy="584775"/>
          </a:xfrm>
          <a:prstGeom prst="rect">
            <a:avLst/>
          </a:prstGeom>
          <a:noFill/>
        </p:spPr>
        <p:txBody>
          <a:bodyPr wrap="square">
            <a:spAutoFit/>
          </a:bodyPr>
          <a:lstStyle/>
          <a:p>
            <a:pPr lvl="0" algn="ctr">
              <a:tabLst>
                <a:tab pos="457200" algn="l"/>
              </a:tabLst>
            </a:pPr>
            <a:r>
              <a:rPr lang="nb-NO" sz="3200" kern="0" dirty="0">
                <a:solidFill>
                  <a:srgbClr val="C00000"/>
                </a:solidFill>
                <a:latin typeface="Arial" panose="020B0604020202020204" pitchFamily="34" charset="0"/>
              </a:rPr>
              <a:t>Surrendering</a:t>
            </a:r>
          </a:p>
        </p:txBody>
      </p:sp>
    </p:spTree>
    <p:extLst>
      <p:ext uri="{BB962C8B-B14F-4D97-AF65-F5344CB8AC3E}">
        <p14:creationId xmlns:p14="http://schemas.microsoft.com/office/powerpoint/2010/main" val="143893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66800" y="770206"/>
            <a:ext cx="7844118" cy="5247590"/>
          </a:xfrm>
          <a:prstGeom prst="rect">
            <a:avLst/>
          </a:prstGeom>
        </p:spPr>
        <p:txBody>
          <a:bodyPr wrap="square">
            <a:spAutoFit/>
          </a:bodyPr>
          <a:lstStyle/>
          <a:p>
            <a:pPr marL="342900" lvl="0" indent="-342900">
              <a:spcAft>
                <a:spcPts val="1200"/>
              </a:spcAft>
              <a:buFont typeface="Symbol" panose="05050102010706020507" pitchFamily="18" charset="2"/>
              <a:buChar char=""/>
              <a:tabLst>
                <a:tab pos="228600" algn="l"/>
              </a:tabLst>
            </a:pPr>
            <a:r>
              <a:rPr lang="en-US" sz="2400" dirty="0">
                <a:ea typeface="Times New Roman" panose="02020603050405020304" pitchFamily="18" charset="0"/>
              </a:rPr>
              <a:t>An ego pattern is an automated pattern of thought, feeling, will and body postures that has become a permanent character trait.</a:t>
            </a:r>
          </a:p>
          <a:p>
            <a:pPr marL="342900" lvl="0" indent="-342900">
              <a:spcAft>
                <a:spcPts val="1200"/>
              </a:spcAft>
              <a:buFont typeface="Symbol" panose="05050102010706020507" pitchFamily="18" charset="2"/>
              <a:buChar char=""/>
              <a:tabLst>
                <a:tab pos="228600" algn="l"/>
              </a:tabLst>
            </a:pPr>
            <a:r>
              <a:rPr lang="en-US" sz="2400" dirty="0">
                <a:ea typeface="Times New Roman" panose="02020603050405020304" pitchFamily="18" charset="0"/>
              </a:rPr>
              <a:t>The patterns are formed during the first six years of life. </a:t>
            </a:r>
            <a:br>
              <a:rPr lang="en-US" sz="2400" dirty="0">
                <a:ea typeface="Times New Roman" panose="02020603050405020304" pitchFamily="18" charset="0"/>
              </a:rPr>
            </a:br>
            <a:r>
              <a:rPr lang="en-US" sz="2400" dirty="0">
                <a:ea typeface="Times New Roman" panose="02020603050405020304" pitchFamily="18" charset="0"/>
              </a:rPr>
              <a:t>Most people have several patterns in their personality.</a:t>
            </a:r>
          </a:p>
          <a:p>
            <a:pPr marL="342900" lvl="0" indent="-342900">
              <a:spcAft>
                <a:spcPts val="1200"/>
              </a:spcAft>
              <a:buFont typeface="Symbol" panose="05050102010706020507" pitchFamily="18" charset="2"/>
              <a:buChar char=""/>
              <a:tabLst>
                <a:tab pos="228600" algn="l"/>
              </a:tabLst>
            </a:pPr>
            <a:r>
              <a:rPr lang="en-US" sz="2400" dirty="0">
                <a:ea typeface="Times New Roman" panose="02020603050405020304" pitchFamily="18" charset="0"/>
              </a:rPr>
              <a:t>The professional source of the ego patterns is body-oriented psychology.</a:t>
            </a:r>
          </a:p>
          <a:p>
            <a:pPr marL="800100" lvl="1" indent="-342900">
              <a:spcAft>
                <a:spcPts val="600"/>
              </a:spcAft>
              <a:buFont typeface="Symbol" panose="05050102010706020507" pitchFamily="18" charset="2"/>
              <a:buChar char=""/>
              <a:tabLst>
                <a:tab pos="228600" algn="l"/>
              </a:tabLst>
            </a:pPr>
            <a:r>
              <a:rPr lang="nb-NO" sz="1600" dirty="0">
                <a:ea typeface="Times New Roman" panose="02020603050405020304" pitchFamily="18" charset="0"/>
              </a:rPr>
              <a:t>Wilhelm </a:t>
            </a:r>
            <a:r>
              <a:rPr lang="nb-NO" sz="1600" dirty="0" err="1">
                <a:ea typeface="Times New Roman" panose="02020603050405020304" pitchFamily="18" charset="0"/>
              </a:rPr>
              <a:t>Reich</a:t>
            </a:r>
            <a:r>
              <a:rPr lang="nb-NO" sz="1600" dirty="0">
                <a:ea typeface="Times New Roman" panose="02020603050405020304" pitchFamily="18" charset="0"/>
              </a:rPr>
              <a:t>: </a:t>
            </a:r>
            <a:r>
              <a:rPr lang="nb-NO" sz="1600" i="1" dirty="0" err="1">
                <a:ea typeface="Times New Roman" panose="02020603050405020304" pitchFamily="18" charset="0"/>
              </a:rPr>
              <a:t>Character</a:t>
            </a:r>
            <a:r>
              <a:rPr lang="nb-NO" sz="1600" i="1" dirty="0">
                <a:ea typeface="Times New Roman" panose="02020603050405020304" pitchFamily="18" charset="0"/>
              </a:rPr>
              <a:t> Analysis (1933, 1949 </a:t>
            </a:r>
            <a:r>
              <a:rPr lang="nb-NO" sz="1600" i="1" dirty="0" err="1">
                <a:ea typeface="Times New Roman" panose="02020603050405020304" pitchFamily="18" charset="0"/>
              </a:rPr>
              <a:t>expanded</a:t>
            </a:r>
            <a:r>
              <a:rPr lang="nb-NO" sz="1600" i="1" dirty="0">
                <a:ea typeface="Times New Roman" panose="02020603050405020304" pitchFamily="18" charset="0"/>
              </a:rPr>
              <a:t> </a:t>
            </a:r>
            <a:r>
              <a:rPr lang="nb-NO" sz="1600" i="1" dirty="0" err="1">
                <a:ea typeface="Times New Roman" panose="02020603050405020304" pitchFamily="18" charset="0"/>
              </a:rPr>
              <a:t>edition</a:t>
            </a:r>
            <a:r>
              <a:rPr lang="nb-NO" sz="1600" i="1" dirty="0">
                <a:ea typeface="Times New Roman" panose="02020603050405020304" pitchFamily="18" charset="0"/>
              </a:rPr>
              <a:t>)</a:t>
            </a:r>
            <a:r>
              <a:rPr lang="en-US" sz="1600" dirty="0">
                <a:ea typeface="Times New Roman" panose="02020603050405020304" pitchFamily="18" charset="0"/>
              </a:rPr>
              <a:t> See for instance:</a:t>
            </a:r>
            <a:br>
              <a:rPr lang="en-US" sz="1600" i="1" dirty="0">
                <a:ea typeface="Times New Roman" panose="02020603050405020304" pitchFamily="18" charset="0"/>
              </a:rPr>
            </a:br>
            <a:r>
              <a:rPr lang="nb-NO" sz="1600" dirty="0">
                <a:hlinkClick r:id="rId2"/>
              </a:rPr>
              <a:t>http://energeticsinstitute.com.au/psychotherapy-counselling/characterology/</a:t>
            </a:r>
            <a:endParaRPr lang="nb-NO" sz="1600" dirty="0">
              <a:ea typeface="Times New Roman" panose="02020603050405020304" pitchFamily="18" charset="0"/>
            </a:endParaRPr>
          </a:p>
          <a:p>
            <a:pPr marL="804863" indent="-269875">
              <a:spcAft>
                <a:spcPts val="600"/>
              </a:spcAft>
              <a:buFont typeface="Courier New" panose="02070309020205020404" pitchFamily="49" charset="0"/>
              <a:buChar char="●"/>
              <a:tabLst>
                <a:tab pos="804863" algn="l"/>
              </a:tabLst>
            </a:pPr>
            <a:r>
              <a:rPr lang="nb-NO" sz="1600" dirty="0">
                <a:ea typeface="Times New Roman" panose="02020603050405020304" pitchFamily="18" charset="0"/>
              </a:rPr>
              <a:t>Alexander </a:t>
            </a:r>
            <a:r>
              <a:rPr lang="nb-NO" sz="1600" dirty="0" err="1">
                <a:ea typeface="Times New Roman" panose="02020603050405020304" pitchFamily="18" charset="0"/>
              </a:rPr>
              <a:t>Lowen</a:t>
            </a:r>
            <a:r>
              <a:rPr lang="nb-NO" sz="1600" dirty="0">
                <a:ea typeface="Times New Roman" panose="02020603050405020304" pitchFamily="18" charset="0"/>
              </a:rPr>
              <a:t> (1976): </a:t>
            </a:r>
            <a:r>
              <a:rPr lang="nb-NO" sz="1600" i="1" dirty="0" err="1">
                <a:ea typeface="Times New Roman" panose="02020603050405020304" pitchFamily="18" charset="0"/>
              </a:rPr>
              <a:t>Bioenergetics</a:t>
            </a:r>
            <a:r>
              <a:rPr lang="nb-NO" sz="1600" dirty="0">
                <a:ea typeface="Times New Roman" panose="02020603050405020304" pitchFamily="18" charset="0"/>
              </a:rPr>
              <a:t>. </a:t>
            </a:r>
          </a:p>
          <a:p>
            <a:pPr marL="804863" indent="-269875">
              <a:spcAft>
                <a:spcPts val="600"/>
              </a:spcAft>
              <a:buFont typeface="Courier New" panose="02070309020205020404" pitchFamily="49" charset="0"/>
              <a:buChar char="●"/>
              <a:tabLst>
                <a:tab pos="804863" algn="l"/>
              </a:tabLst>
            </a:pPr>
            <a:r>
              <a:rPr lang="nb-NO" sz="1600" dirty="0">
                <a:ea typeface="Times New Roman" panose="02020603050405020304" pitchFamily="18" charset="0"/>
              </a:rPr>
              <a:t>John Pierrakos (1990): </a:t>
            </a:r>
            <a:r>
              <a:rPr lang="en-US" sz="1600" i="1" dirty="0">
                <a:ea typeface="Times New Roman" panose="02020603050405020304" pitchFamily="18" charset="0"/>
              </a:rPr>
              <a:t>Core Energetics: Developing the Capacity to Love And Heal. </a:t>
            </a:r>
          </a:p>
          <a:p>
            <a:pPr marL="804863" indent="-269875">
              <a:spcAft>
                <a:spcPts val="600"/>
              </a:spcAft>
              <a:buFont typeface="Courier New" panose="02070309020205020404" pitchFamily="49" charset="0"/>
              <a:buChar char="●"/>
              <a:tabLst>
                <a:tab pos="804863" algn="l"/>
              </a:tabLst>
            </a:pPr>
            <a:r>
              <a:rPr lang="nb-NO" sz="1600" dirty="0"/>
              <a:t>Barbara Ann Brennan (1993): </a:t>
            </a:r>
            <a:r>
              <a:rPr lang="nb-NO" sz="1600" i="1" dirty="0" err="1"/>
              <a:t>Light</a:t>
            </a:r>
            <a:r>
              <a:rPr lang="nb-NO" sz="1600" i="1" dirty="0"/>
              <a:t> </a:t>
            </a:r>
            <a:r>
              <a:rPr lang="nb-NO" sz="1600" i="1" dirty="0" err="1"/>
              <a:t>Emerging</a:t>
            </a:r>
            <a:r>
              <a:rPr lang="nb-NO" sz="1600" i="1" dirty="0"/>
              <a:t>. The Journey </a:t>
            </a:r>
            <a:r>
              <a:rPr lang="nb-NO" sz="1600" i="1" dirty="0" err="1"/>
              <a:t>of</a:t>
            </a:r>
            <a:r>
              <a:rPr lang="nb-NO" sz="1600" i="1" dirty="0"/>
              <a:t> Personal Healing</a:t>
            </a:r>
            <a:endParaRPr lang="en-US" sz="1600" i="1" dirty="0"/>
          </a:p>
          <a:p>
            <a:pPr marL="804863" indent="-269875">
              <a:spcAft>
                <a:spcPts val="600"/>
              </a:spcAft>
              <a:buFont typeface="Courier New" panose="02070309020205020404" pitchFamily="49" charset="0"/>
              <a:buChar char="●"/>
              <a:tabLst>
                <a:tab pos="804863" algn="l"/>
              </a:tabLst>
            </a:pPr>
            <a:r>
              <a:rPr lang="en-US" sz="1600" dirty="0">
                <a:ea typeface="Times New Roman" panose="02020603050405020304" pitchFamily="18" charset="0"/>
              </a:rPr>
              <a:t>Lisbeth Marcher (2010): </a:t>
            </a:r>
            <a:r>
              <a:rPr lang="en-US" sz="1600" i="1" dirty="0">
                <a:ea typeface="Times New Roman" panose="02020603050405020304" pitchFamily="18" charset="0"/>
              </a:rPr>
              <a:t>Body Encyclopedia</a:t>
            </a:r>
            <a:r>
              <a:rPr lang="en-US" sz="1600" dirty="0">
                <a:ea typeface="Times New Roman" panose="02020603050405020304" pitchFamily="18" charset="0"/>
              </a:rPr>
              <a:t>. </a:t>
            </a:r>
            <a:br>
              <a:rPr lang="en-US" sz="1600" dirty="0">
                <a:ea typeface="Times New Roman" panose="02020603050405020304" pitchFamily="18" charset="0"/>
              </a:rPr>
            </a:br>
            <a:r>
              <a:rPr lang="en-US" sz="1600" i="1" dirty="0" err="1">
                <a:ea typeface="Times New Roman" panose="02020603050405020304" pitchFamily="18" charset="0"/>
              </a:rPr>
              <a:t>Bodynamic</a:t>
            </a:r>
            <a:r>
              <a:rPr lang="en-US" sz="1600" i="1" dirty="0">
                <a:ea typeface="Times New Roman" panose="02020603050405020304" pitchFamily="18" charset="0"/>
              </a:rPr>
              <a:t> Theory. </a:t>
            </a:r>
            <a:r>
              <a:rPr lang="en-US" sz="1600" dirty="0">
                <a:ea typeface="Times New Roman" panose="02020603050405020304" pitchFamily="18" charset="0"/>
              </a:rPr>
              <a:t>Se: </a:t>
            </a:r>
            <a:r>
              <a:rPr lang="en-US" sz="1600" i="1" dirty="0">
                <a:ea typeface="Times New Roman" panose="02020603050405020304" pitchFamily="18" charset="0"/>
                <a:hlinkClick r:id="rId3"/>
              </a:rPr>
              <a:t>https://www.bodynamic.com/theory/</a:t>
            </a:r>
            <a:r>
              <a:rPr lang="en-US" sz="1600" i="1" dirty="0">
                <a:ea typeface="Times New Roman" panose="02020603050405020304" pitchFamily="18" charset="0"/>
              </a:rPr>
              <a:t> </a:t>
            </a:r>
            <a:endParaRPr lang="nb-NO" sz="1600" i="1" dirty="0">
              <a:latin typeface="Arial" panose="020B0604020202020204" pitchFamily="34" charset="0"/>
              <a:ea typeface="Times New Roman" panose="02020603050405020304" pitchFamily="18" charset="0"/>
            </a:endParaRPr>
          </a:p>
        </p:txBody>
      </p:sp>
      <p:sp>
        <p:nvSpPr>
          <p:cNvPr id="3" name="TekstSylinder 2">
            <a:extLst>
              <a:ext uri="{FF2B5EF4-FFF2-40B4-BE49-F238E27FC236}">
                <a16:creationId xmlns:a16="http://schemas.microsoft.com/office/drawing/2014/main" id="{9168F0F1-D180-692B-CBC0-CB5578249A4A}"/>
              </a:ext>
            </a:extLst>
          </p:cNvPr>
          <p:cNvSpPr txBox="1"/>
          <p:nvPr/>
        </p:nvSpPr>
        <p:spPr>
          <a:xfrm>
            <a:off x="358622" y="-79253"/>
            <a:ext cx="8426757" cy="754694"/>
          </a:xfrm>
          <a:prstGeom prst="rect">
            <a:avLst/>
          </a:prstGeom>
          <a:noFill/>
        </p:spPr>
        <p:txBody>
          <a:bodyPr wrap="square" rtlCol="0">
            <a:spAutoFit/>
          </a:bodyPr>
          <a:lstStyle/>
          <a:p>
            <a:pPr algn="ctr">
              <a:lnSpc>
                <a:spcPct val="150000"/>
              </a:lnSpc>
            </a:pPr>
            <a:r>
              <a:rPr lang="nb-NO" sz="3200" dirty="0" err="1">
                <a:solidFill>
                  <a:srgbClr val="C00000"/>
                </a:solidFill>
              </a:rPr>
              <a:t>What</a:t>
            </a:r>
            <a:r>
              <a:rPr lang="nb-NO" sz="3200" dirty="0">
                <a:solidFill>
                  <a:srgbClr val="C00000"/>
                </a:solidFill>
              </a:rPr>
              <a:t> is an ego </a:t>
            </a:r>
            <a:r>
              <a:rPr lang="nb-NO" sz="3200" dirty="0" err="1">
                <a:solidFill>
                  <a:srgbClr val="C00000"/>
                </a:solidFill>
              </a:rPr>
              <a:t>pattern</a:t>
            </a:r>
            <a:r>
              <a:rPr lang="nb-NO" sz="3200" dirty="0">
                <a:solidFill>
                  <a:srgbClr val="C00000"/>
                </a:solidFill>
              </a:rPr>
              <a:t>?</a:t>
            </a:r>
          </a:p>
        </p:txBody>
      </p:sp>
      <p:sp>
        <p:nvSpPr>
          <p:cNvPr id="4" name="Plassholder for lysbildenummer 3">
            <a:extLst>
              <a:ext uri="{FF2B5EF4-FFF2-40B4-BE49-F238E27FC236}">
                <a16:creationId xmlns:a16="http://schemas.microsoft.com/office/drawing/2014/main" id="{16A2F1B9-7E21-B647-1E4D-491C93F3160F}"/>
              </a:ext>
            </a:extLst>
          </p:cNvPr>
          <p:cNvSpPr>
            <a:spLocks noGrp="1"/>
          </p:cNvSpPr>
          <p:nvPr>
            <p:ph type="sldNum" sz="quarter" idx="12"/>
          </p:nvPr>
        </p:nvSpPr>
        <p:spPr/>
        <p:txBody>
          <a:bodyPr/>
          <a:lstStyle/>
          <a:p>
            <a:fld id="{CD4B10EB-5889-4CB3-982E-38A74B47C7AC}" type="slidenum">
              <a:rPr lang="nb-NO" smtClean="0"/>
              <a:t>2</a:t>
            </a:fld>
            <a:endParaRPr lang="nb-NO"/>
          </a:p>
        </p:txBody>
      </p:sp>
    </p:spTree>
    <p:extLst>
      <p:ext uri="{BB962C8B-B14F-4D97-AF65-F5344CB8AC3E}">
        <p14:creationId xmlns:p14="http://schemas.microsoft.com/office/powerpoint/2010/main" val="16040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955" y="96666"/>
            <a:ext cx="853017" cy="1636871"/>
          </a:xfrm>
          <a:prstGeom prst="rect">
            <a:avLst/>
          </a:prstGeom>
        </p:spPr>
      </p:pic>
      <p:sp>
        <p:nvSpPr>
          <p:cNvPr id="4" name="TekstSylinder 3">
            <a:extLst>
              <a:ext uri="{FF2B5EF4-FFF2-40B4-BE49-F238E27FC236}">
                <a16:creationId xmlns:a16="http://schemas.microsoft.com/office/drawing/2014/main" id="{9B541CAB-DB75-159F-A523-5289A040467E}"/>
              </a:ext>
            </a:extLst>
          </p:cNvPr>
          <p:cNvSpPr txBox="1"/>
          <p:nvPr/>
        </p:nvSpPr>
        <p:spPr>
          <a:xfrm>
            <a:off x="524091" y="1746595"/>
            <a:ext cx="1023253" cy="369332"/>
          </a:xfrm>
          <a:prstGeom prst="rect">
            <a:avLst/>
          </a:prstGeom>
          <a:noFill/>
        </p:spPr>
        <p:txBody>
          <a:bodyPr wrap="square" rtlCol="0">
            <a:spAutoFit/>
          </a:bodyPr>
          <a:lstStyle/>
          <a:p>
            <a:r>
              <a:rPr lang="nb-NO" sz="1800" i="1" dirty="0"/>
              <a:t>Rabbit</a:t>
            </a:r>
            <a:endParaRPr lang="nb-NO" sz="1800" dirty="0"/>
          </a:p>
        </p:txBody>
      </p:sp>
      <p:sp>
        <p:nvSpPr>
          <p:cNvPr id="7" name="TekstSylinder 6">
            <a:extLst>
              <a:ext uri="{FF2B5EF4-FFF2-40B4-BE49-F238E27FC236}">
                <a16:creationId xmlns:a16="http://schemas.microsoft.com/office/drawing/2014/main" id="{60AA2A46-5669-9195-FDB9-75D4014F9D57}"/>
              </a:ext>
            </a:extLst>
          </p:cNvPr>
          <p:cNvSpPr txBox="1"/>
          <p:nvPr/>
        </p:nvSpPr>
        <p:spPr>
          <a:xfrm>
            <a:off x="2122359" y="160676"/>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Overachieving</a:t>
            </a:r>
            <a:endParaRPr lang="nb-NO" sz="3200" kern="0" dirty="0">
              <a:solidFill>
                <a:srgbClr val="C00000"/>
              </a:solidFill>
              <a:latin typeface="Arial" panose="020B0604020202020204" pitchFamily="34" charset="0"/>
            </a:endParaRPr>
          </a:p>
        </p:txBody>
      </p:sp>
      <p:sp>
        <p:nvSpPr>
          <p:cNvPr id="10" name="TekstSylinder 9">
            <a:extLst>
              <a:ext uri="{FF2B5EF4-FFF2-40B4-BE49-F238E27FC236}">
                <a16:creationId xmlns:a16="http://schemas.microsoft.com/office/drawing/2014/main" id="{0C74CA71-771C-AF16-2E70-28E162655C03}"/>
              </a:ext>
            </a:extLst>
          </p:cNvPr>
          <p:cNvSpPr txBox="1"/>
          <p:nvPr/>
        </p:nvSpPr>
        <p:spPr>
          <a:xfrm>
            <a:off x="2186330" y="946005"/>
            <a:ext cx="5073786" cy="646331"/>
          </a:xfrm>
          <a:prstGeom prst="rect">
            <a:avLst/>
          </a:prstGeom>
          <a:noFill/>
        </p:spPr>
        <p:txBody>
          <a:bodyPr wrap="square">
            <a:spAutoFit/>
          </a:bodyPr>
          <a:lstStyle/>
          <a:p>
            <a:pPr algn="ctr"/>
            <a:r>
              <a:rPr lang="en-US" sz="1800" dirty="0">
                <a:solidFill>
                  <a:srgbClr val="0070C0"/>
                </a:solidFill>
                <a:latin typeface="Arial" panose="020B0604020202020204" pitchFamily="34" charset="0"/>
              </a:rPr>
              <a:t>The child's life theme in the phase 3 – 6 years: Do I have the right to be myself the way I am?</a:t>
            </a:r>
            <a:endParaRPr lang="nb-NO" sz="1800" dirty="0">
              <a:solidFill>
                <a:srgbClr val="0070C0"/>
              </a:solidFill>
              <a:latin typeface="Arial" panose="020B0604020202020204" pitchFamily="34" charset="0"/>
            </a:endParaRPr>
          </a:p>
        </p:txBody>
      </p:sp>
      <p:sp>
        <p:nvSpPr>
          <p:cNvPr id="11" name="TekstSylinder 10">
            <a:extLst>
              <a:ext uri="{FF2B5EF4-FFF2-40B4-BE49-F238E27FC236}">
                <a16:creationId xmlns:a16="http://schemas.microsoft.com/office/drawing/2014/main" id="{C3ED2C30-CBFC-1CB8-246C-DA3BBD96441F}"/>
              </a:ext>
            </a:extLst>
          </p:cNvPr>
          <p:cNvSpPr txBox="1"/>
          <p:nvPr/>
        </p:nvSpPr>
        <p:spPr>
          <a:xfrm>
            <a:off x="2280886" y="1799057"/>
            <a:ext cx="4761113" cy="1631216"/>
          </a:xfrm>
          <a:prstGeom prst="rect">
            <a:avLst/>
          </a:prstGeom>
          <a:noFill/>
        </p:spPr>
        <p:txBody>
          <a:bodyPr wrap="square">
            <a:spAutoFit/>
          </a:bodyPr>
          <a:lstStyle/>
          <a:p>
            <a:pPr lvl="0"/>
            <a:r>
              <a:rPr lang="en-US" sz="2000" kern="150" dirty="0">
                <a:ea typeface="Times New Roman" panose="02020603050405020304" pitchFamily="18" charset="0"/>
                <a:cs typeface="Times New Roman" panose="02020603050405020304" pitchFamily="18" charset="0"/>
              </a:rPr>
              <a:t>The reason for the pattern is that they themselves and their natural feelings were not seen and appreciated at the age of 4-6, but that they received a lot of recognition and praise for what they achieved.</a:t>
            </a:r>
            <a:endParaRPr lang="nb-NO" sz="2000" kern="150" dirty="0">
              <a:effectLst/>
              <a:ea typeface="Times New Roman" panose="02020603050405020304" pitchFamily="18" charset="0"/>
              <a:cs typeface="Times New Roman" panose="02020603050405020304" pitchFamily="18" charset="0"/>
            </a:endParaRPr>
          </a:p>
        </p:txBody>
      </p:sp>
      <p:sp>
        <p:nvSpPr>
          <p:cNvPr id="2" name="TekstSylinder 1">
            <a:extLst>
              <a:ext uri="{FF2B5EF4-FFF2-40B4-BE49-F238E27FC236}">
                <a16:creationId xmlns:a16="http://schemas.microsoft.com/office/drawing/2014/main" id="{C049DD54-8E4A-B596-FECD-5A762371D377}"/>
              </a:ext>
            </a:extLst>
          </p:cNvPr>
          <p:cNvSpPr txBox="1"/>
          <p:nvPr/>
        </p:nvSpPr>
        <p:spPr>
          <a:xfrm>
            <a:off x="2086443" y="3538402"/>
            <a:ext cx="5338925" cy="1554272"/>
          </a:xfrm>
          <a:prstGeom prst="rect">
            <a:avLst/>
          </a:prstGeom>
          <a:noFill/>
        </p:spPr>
        <p:txBody>
          <a:bodyPr wrap="square">
            <a:spAutoFit/>
          </a:bodyPr>
          <a:lstStyle/>
          <a:p>
            <a:pPr algn="ctr">
              <a:lnSpc>
                <a:spcPct val="150000"/>
              </a:lnSpc>
              <a:spcBef>
                <a:spcPts val="600"/>
              </a:spcBef>
            </a:pPr>
            <a:r>
              <a:rPr lang="nb-NO" sz="2000" b="1" dirty="0" err="1"/>
              <a:t>Repacement</a:t>
            </a:r>
            <a:r>
              <a:rPr lang="nb-NO" sz="2000" b="1" dirty="0"/>
              <a:t> </a:t>
            </a:r>
            <a:r>
              <a:rPr lang="nb-NO" sz="2000" b="1" dirty="0" err="1"/>
              <a:t>solution</a:t>
            </a:r>
            <a:endParaRPr lang="nb-NO" sz="2000" b="1" dirty="0"/>
          </a:p>
          <a:p>
            <a:pPr algn="ctr">
              <a:spcBef>
                <a:spcPts val="600"/>
              </a:spcBef>
            </a:pPr>
            <a:r>
              <a:rPr lang="en-US" sz="2000" dirty="0"/>
              <a:t>Accomplish a lot on the matter level, but don't get to take care of the emotional side. Seeking recognition instead of closeness and contact.</a:t>
            </a:r>
            <a:endParaRPr lang="nb-NO" sz="1050" dirty="0"/>
          </a:p>
        </p:txBody>
      </p:sp>
      <p:sp>
        <p:nvSpPr>
          <p:cNvPr id="6" name="TekstSylinder 5">
            <a:extLst>
              <a:ext uri="{FF2B5EF4-FFF2-40B4-BE49-F238E27FC236}">
                <a16:creationId xmlns:a16="http://schemas.microsoft.com/office/drawing/2014/main" id="{8CE2A6D4-5BA7-03E2-8DA6-00543DDC0581}"/>
              </a:ext>
            </a:extLst>
          </p:cNvPr>
          <p:cNvSpPr txBox="1"/>
          <p:nvPr/>
        </p:nvSpPr>
        <p:spPr>
          <a:xfrm>
            <a:off x="2375442" y="5396512"/>
            <a:ext cx="4884673" cy="1231106"/>
          </a:xfrm>
          <a:prstGeom prst="rect">
            <a:avLst/>
          </a:prstGeom>
          <a:noFill/>
        </p:spPr>
        <p:txBody>
          <a:bodyPr wrap="square">
            <a:spAutoFit/>
          </a:bodyPr>
          <a:lstStyle/>
          <a:p>
            <a:pPr lvl="0" algn="ctr"/>
            <a:r>
              <a:rPr lang="nb-NO" sz="2000" b="1" dirty="0" err="1"/>
              <a:t>Self-worth</a:t>
            </a:r>
            <a:r>
              <a:rPr lang="nb-NO" sz="2000" b="1" dirty="0"/>
              <a:t> and </a:t>
            </a:r>
            <a:r>
              <a:rPr lang="nb-NO" sz="2000" b="1" dirty="0" err="1"/>
              <a:t>self-esteem</a:t>
            </a:r>
            <a:r>
              <a:rPr lang="nb-NO" sz="2000" b="1" dirty="0"/>
              <a:t> </a:t>
            </a:r>
          </a:p>
          <a:p>
            <a:pPr marL="342900" lvl="0" indent="-342900">
              <a:buFont typeface="Symbol" panose="05050102010706020507" pitchFamily="18" charset="2"/>
              <a:buChar char="-"/>
            </a:pPr>
            <a:r>
              <a:rPr lang="en-US" kern="150" dirty="0">
                <a:ea typeface="Times New Roman" panose="02020603050405020304" pitchFamily="18" charset="0"/>
              </a:rPr>
              <a:t>Self-esteem: Feeling valuable and appreciated.</a:t>
            </a:r>
          </a:p>
          <a:p>
            <a:pPr marL="342900" lvl="0" indent="-342900">
              <a:buFont typeface="Symbol" panose="05050102010706020507" pitchFamily="18" charset="2"/>
              <a:buChar char="-"/>
            </a:pPr>
            <a:r>
              <a:rPr lang="en-US" kern="150" dirty="0">
                <a:ea typeface="Times New Roman" panose="02020603050405020304" pitchFamily="18" charset="0"/>
              </a:rPr>
              <a:t>Self-worth: Can vary. Can feel worthless if they do not achieve anything</a:t>
            </a:r>
            <a:endParaRPr lang="nb-NO" sz="1800" kern="150" dirty="0">
              <a:effectLst/>
              <a:ea typeface="Times New Roman" panose="02020603050405020304" pitchFamily="18" charset="0"/>
            </a:endParaRPr>
          </a:p>
        </p:txBody>
      </p:sp>
    </p:spTree>
    <p:extLst>
      <p:ext uri="{BB962C8B-B14F-4D97-AF65-F5344CB8AC3E}">
        <p14:creationId xmlns:p14="http://schemas.microsoft.com/office/powerpoint/2010/main" val="56510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AE349-0DED-7538-83FB-90D4FEEDDEEC}"/>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56A01914-F503-C814-0BD6-4B3925B705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955" y="96666"/>
            <a:ext cx="853017" cy="1636871"/>
          </a:xfrm>
          <a:prstGeom prst="rect">
            <a:avLst/>
          </a:prstGeom>
        </p:spPr>
      </p:pic>
      <p:sp>
        <p:nvSpPr>
          <p:cNvPr id="7" name="TekstSylinder 6">
            <a:extLst>
              <a:ext uri="{FF2B5EF4-FFF2-40B4-BE49-F238E27FC236}">
                <a16:creationId xmlns:a16="http://schemas.microsoft.com/office/drawing/2014/main" id="{B126B807-201C-C79D-9B37-748AEA18F1A6}"/>
              </a:ext>
            </a:extLst>
          </p:cNvPr>
          <p:cNvSpPr txBox="1"/>
          <p:nvPr/>
        </p:nvSpPr>
        <p:spPr>
          <a:xfrm>
            <a:off x="1835487" y="8271"/>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Overachieving</a:t>
            </a:r>
            <a:endParaRPr lang="nb-NO" sz="3200" kern="0" dirty="0">
              <a:solidFill>
                <a:srgbClr val="C00000"/>
              </a:solidFill>
              <a:latin typeface="Arial" panose="020B0604020202020204" pitchFamily="34" charset="0"/>
            </a:endParaRPr>
          </a:p>
        </p:txBody>
      </p:sp>
      <p:sp>
        <p:nvSpPr>
          <p:cNvPr id="8" name="TekstSylinder 7">
            <a:extLst>
              <a:ext uri="{FF2B5EF4-FFF2-40B4-BE49-F238E27FC236}">
                <a16:creationId xmlns:a16="http://schemas.microsoft.com/office/drawing/2014/main" id="{1A3ADB35-240A-5552-BB3E-C0BFF96015A6}"/>
              </a:ext>
            </a:extLst>
          </p:cNvPr>
          <p:cNvSpPr txBox="1"/>
          <p:nvPr/>
        </p:nvSpPr>
        <p:spPr>
          <a:xfrm>
            <a:off x="2283298" y="1659172"/>
            <a:ext cx="4296039" cy="2416046"/>
          </a:xfrm>
          <a:prstGeom prst="rect">
            <a:avLst/>
          </a:prstGeom>
          <a:noFill/>
        </p:spPr>
        <p:txBody>
          <a:bodyPr wrap="square" rtlCol="0">
            <a:spAutoFit/>
          </a:bodyPr>
          <a:lstStyle/>
          <a:p>
            <a:pPr algn="ctr">
              <a:spcAft>
                <a:spcPts val="600"/>
              </a:spcAft>
            </a:pPr>
            <a:r>
              <a:rPr lang="nb-NO" sz="2000" b="1" dirty="0"/>
              <a:t>Positive Properties – Stage 3</a:t>
            </a:r>
          </a:p>
          <a:p>
            <a:pPr marL="342900" indent="-342900">
              <a:buFont typeface="Times New Roman" panose="02020603050405020304" pitchFamily="18" charset="0"/>
              <a:buChar char="-"/>
            </a:pPr>
            <a:r>
              <a:rPr lang="en-US" kern="150" dirty="0">
                <a:ea typeface="Times New Roman" panose="02020603050405020304" pitchFamily="18" charset="0"/>
              </a:rPr>
              <a:t>Matter-of-fact, efficient, take responsibility and perform.</a:t>
            </a:r>
          </a:p>
          <a:p>
            <a:pPr marL="342900" indent="-342900">
              <a:buFont typeface="Times New Roman" panose="02020603050405020304" pitchFamily="18" charset="0"/>
              <a:buChar char="-"/>
            </a:pPr>
            <a:r>
              <a:rPr lang="en-US" kern="150" dirty="0">
                <a:ea typeface="Times New Roman" panose="02020603050405020304" pitchFamily="18" charset="0"/>
              </a:rPr>
              <a:t>Always smiling and positive</a:t>
            </a:r>
          </a:p>
          <a:p>
            <a:pPr marL="342900" indent="-342900">
              <a:buFont typeface="Times New Roman" panose="02020603050405020304" pitchFamily="18" charset="0"/>
              <a:buChar char="-"/>
            </a:pPr>
            <a:r>
              <a:rPr lang="en-US" kern="150" dirty="0">
                <a:ea typeface="Times New Roman" panose="02020603050405020304" pitchFamily="18" charset="0"/>
              </a:rPr>
              <a:t>Focus on achieving good results</a:t>
            </a:r>
          </a:p>
          <a:p>
            <a:pPr marL="342900" indent="-342900">
              <a:buFont typeface="Times New Roman" panose="02020603050405020304" pitchFamily="18" charset="0"/>
              <a:buChar char="-"/>
            </a:pPr>
            <a:r>
              <a:rPr lang="en-US" kern="150" dirty="0">
                <a:ea typeface="Times New Roman" panose="02020603050405020304" pitchFamily="18" charset="0"/>
              </a:rPr>
              <a:t>Lots of energy and smiling "always"</a:t>
            </a:r>
          </a:p>
          <a:p>
            <a:pPr marL="342900" indent="-342900">
              <a:buFont typeface="Times New Roman" panose="02020603050405020304" pitchFamily="18" charset="0"/>
              <a:buChar char="-"/>
            </a:pPr>
            <a:r>
              <a:rPr lang="en-US" kern="150" dirty="0">
                <a:ea typeface="Times New Roman" panose="02020603050405020304" pitchFamily="18" charset="0"/>
              </a:rPr>
              <a:t>Great self-control</a:t>
            </a:r>
          </a:p>
          <a:p>
            <a:pPr marL="342900" indent="-342900">
              <a:buFont typeface="Times New Roman" panose="02020603050405020304" pitchFamily="18" charset="0"/>
              <a:buChar char="-"/>
            </a:pPr>
            <a:r>
              <a:rPr lang="en-US" kern="150" dirty="0">
                <a:ea typeface="Times New Roman" panose="02020603050405020304" pitchFamily="18" charset="0"/>
              </a:rPr>
              <a:t>Likes boy’s type of play</a:t>
            </a:r>
            <a:endParaRPr lang="nb-NO" sz="1800" kern="150" dirty="0">
              <a:effectLst/>
              <a:ea typeface="Times New Roman" panose="02020603050405020304" pitchFamily="18" charset="0"/>
            </a:endParaRPr>
          </a:p>
        </p:txBody>
      </p:sp>
      <p:sp>
        <p:nvSpPr>
          <p:cNvPr id="9" name="TekstSylinder 8">
            <a:extLst>
              <a:ext uri="{FF2B5EF4-FFF2-40B4-BE49-F238E27FC236}">
                <a16:creationId xmlns:a16="http://schemas.microsoft.com/office/drawing/2014/main" id="{E0FEECF9-6E2D-82C2-F9DB-FAA6CD4C75B8}"/>
              </a:ext>
            </a:extLst>
          </p:cNvPr>
          <p:cNvSpPr txBox="1"/>
          <p:nvPr/>
        </p:nvSpPr>
        <p:spPr>
          <a:xfrm>
            <a:off x="2175722" y="4173071"/>
            <a:ext cx="5569136" cy="2139047"/>
          </a:xfrm>
          <a:prstGeom prst="rect">
            <a:avLst/>
          </a:prstGeom>
          <a:noFill/>
        </p:spPr>
        <p:txBody>
          <a:bodyPr wrap="square" rtlCol="0">
            <a:spAutoFit/>
          </a:bodyPr>
          <a:lstStyle/>
          <a:p>
            <a:pPr>
              <a:spcAft>
                <a:spcPts val="600"/>
              </a:spcAft>
            </a:pPr>
            <a:r>
              <a:rPr lang="nb-NO" sz="2000" b="1" dirty="0"/>
              <a:t>              Negative Properties – Stage 2</a:t>
            </a:r>
          </a:p>
          <a:p>
            <a:pPr marL="342900" lvl="0" indent="-342900">
              <a:buFont typeface="Times New Roman" panose="02020603050405020304" pitchFamily="18" charset="0"/>
              <a:buChar char="-"/>
            </a:pPr>
            <a:r>
              <a:rPr lang="en-US" kern="150" dirty="0">
                <a:ea typeface="Times New Roman" panose="02020603050405020304" pitchFamily="18" charset="0"/>
              </a:rPr>
              <a:t>The focus is too much on matter in relation to feelings</a:t>
            </a:r>
          </a:p>
          <a:p>
            <a:pPr marL="342900" lvl="0" indent="-342900">
              <a:buFont typeface="Times New Roman" panose="02020603050405020304" pitchFamily="18" charset="0"/>
              <a:buChar char="-"/>
            </a:pPr>
            <a:r>
              <a:rPr lang="en-US" kern="150" dirty="0">
                <a:ea typeface="Times New Roman" panose="02020603050405020304" pitchFamily="18" charset="0"/>
              </a:rPr>
              <a:t>Hardness, emotional coldness and/or arrogance</a:t>
            </a:r>
          </a:p>
          <a:p>
            <a:pPr marL="342900" lvl="0" indent="-342900">
              <a:buFont typeface="Times New Roman" panose="02020603050405020304" pitchFamily="18" charset="0"/>
              <a:buChar char="-"/>
            </a:pPr>
            <a:r>
              <a:rPr lang="en-US" kern="150" dirty="0">
                <a:ea typeface="Times New Roman" panose="02020603050405020304" pitchFamily="18" charset="0"/>
              </a:rPr>
              <a:t>Can feel that life is empty and unrewarding</a:t>
            </a:r>
          </a:p>
          <a:p>
            <a:pPr marL="342900" lvl="0" indent="-342900">
              <a:buFont typeface="Times New Roman" panose="02020603050405020304" pitchFamily="18" charset="0"/>
              <a:buChar char="-"/>
            </a:pPr>
            <a:r>
              <a:rPr lang="en-US" kern="150" dirty="0">
                <a:ea typeface="Times New Roman" panose="02020603050405020304" pitchFamily="18" charset="0"/>
              </a:rPr>
              <a:t>Can take the fur from others</a:t>
            </a:r>
          </a:p>
          <a:p>
            <a:pPr marL="342900" lvl="0" indent="-342900">
              <a:buFont typeface="Times New Roman" panose="02020603050405020304" pitchFamily="18" charset="0"/>
              <a:buChar char="-"/>
            </a:pPr>
            <a:r>
              <a:rPr lang="en-US" kern="150" dirty="0">
                <a:ea typeface="Times New Roman" panose="02020603050405020304" pitchFamily="18" charset="0"/>
              </a:rPr>
              <a:t>Three variations of personality types: The Seducer, The Idealist, or "The Saint"/God-fearing</a:t>
            </a:r>
            <a:endParaRPr lang="nb-NO" sz="1800" dirty="0">
              <a:effectLst/>
              <a:ea typeface="Times New Roman" panose="02020603050405020304" pitchFamily="18" charset="0"/>
            </a:endParaRPr>
          </a:p>
        </p:txBody>
      </p:sp>
      <p:sp>
        <p:nvSpPr>
          <p:cNvPr id="3" name="TekstSylinder 2">
            <a:extLst>
              <a:ext uri="{FF2B5EF4-FFF2-40B4-BE49-F238E27FC236}">
                <a16:creationId xmlns:a16="http://schemas.microsoft.com/office/drawing/2014/main" id="{7EF06506-0972-7DD1-8AA5-20883C2BAA63}"/>
              </a:ext>
            </a:extLst>
          </p:cNvPr>
          <p:cNvSpPr txBox="1"/>
          <p:nvPr/>
        </p:nvSpPr>
        <p:spPr>
          <a:xfrm>
            <a:off x="1994646" y="953541"/>
            <a:ext cx="5154706" cy="461665"/>
          </a:xfrm>
          <a:prstGeom prst="rect">
            <a:avLst/>
          </a:prstGeom>
          <a:noFill/>
        </p:spPr>
        <p:txBody>
          <a:bodyPr wrap="square" rtlCol="0">
            <a:spAutoFit/>
          </a:bodyPr>
          <a:lstStyle/>
          <a:p>
            <a:pPr algn="ctr"/>
            <a:r>
              <a:rPr lang="nb-NO" sz="2400" b="1" dirty="0" err="1"/>
              <a:t>Typical</a:t>
            </a:r>
            <a:r>
              <a:rPr lang="nb-NO" sz="2400" b="1" dirty="0"/>
              <a:t> </a:t>
            </a:r>
            <a:r>
              <a:rPr lang="nb-NO" sz="2400" b="1" dirty="0" err="1"/>
              <a:t>Characteristics</a:t>
            </a:r>
            <a:r>
              <a:rPr lang="nb-NO" sz="2400" b="1" dirty="0"/>
              <a:t> and Properties</a:t>
            </a:r>
          </a:p>
        </p:txBody>
      </p:sp>
      <p:sp>
        <p:nvSpPr>
          <p:cNvPr id="2" name="TekstSylinder 1">
            <a:extLst>
              <a:ext uri="{FF2B5EF4-FFF2-40B4-BE49-F238E27FC236}">
                <a16:creationId xmlns:a16="http://schemas.microsoft.com/office/drawing/2014/main" id="{1C5070C5-93CB-5866-FCF2-FDCB74124A35}"/>
              </a:ext>
            </a:extLst>
          </p:cNvPr>
          <p:cNvSpPr txBox="1"/>
          <p:nvPr/>
        </p:nvSpPr>
        <p:spPr>
          <a:xfrm>
            <a:off x="435955" y="1802946"/>
            <a:ext cx="1023253" cy="369332"/>
          </a:xfrm>
          <a:prstGeom prst="rect">
            <a:avLst/>
          </a:prstGeom>
          <a:noFill/>
        </p:spPr>
        <p:txBody>
          <a:bodyPr wrap="square" rtlCol="0">
            <a:spAutoFit/>
          </a:bodyPr>
          <a:lstStyle/>
          <a:p>
            <a:r>
              <a:rPr lang="nb-NO" sz="1800" i="1" dirty="0"/>
              <a:t>Rabbit</a:t>
            </a:r>
            <a:endParaRPr lang="nb-NO" sz="1800" dirty="0"/>
          </a:p>
        </p:txBody>
      </p:sp>
    </p:spTree>
    <p:extLst>
      <p:ext uri="{BB962C8B-B14F-4D97-AF65-F5344CB8AC3E}">
        <p14:creationId xmlns:p14="http://schemas.microsoft.com/office/powerpoint/2010/main" val="20547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B13A2-F55A-E2CA-1EA4-C819835C6BD5}"/>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41258AA8-5C5F-C2C9-E10A-54737A00460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5955" y="96666"/>
            <a:ext cx="853017" cy="1636871"/>
          </a:xfrm>
          <a:prstGeom prst="rect">
            <a:avLst/>
          </a:prstGeom>
        </p:spPr>
      </p:pic>
      <p:sp>
        <p:nvSpPr>
          <p:cNvPr id="7" name="TekstSylinder 6">
            <a:extLst>
              <a:ext uri="{FF2B5EF4-FFF2-40B4-BE49-F238E27FC236}">
                <a16:creationId xmlns:a16="http://schemas.microsoft.com/office/drawing/2014/main" id="{8D55B17D-270C-C7A1-1D21-040DD2102CF1}"/>
              </a:ext>
            </a:extLst>
          </p:cNvPr>
          <p:cNvSpPr txBox="1"/>
          <p:nvPr/>
        </p:nvSpPr>
        <p:spPr>
          <a:xfrm>
            <a:off x="1835487" y="8271"/>
            <a:ext cx="496088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Overachieving</a:t>
            </a:r>
            <a:endParaRPr lang="nb-NO" sz="3200" kern="0" dirty="0">
              <a:solidFill>
                <a:srgbClr val="C00000"/>
              </a:solidFill>
              <a:latin typeface="Arial" panose="020B0604020202020204" pitchFamily="34" charset="0"/>
            </a:endParaRPr>
          </a:p>
        </p:txBody>
      </p:sp>
      <p:sp>
        <p:nvSpPr>
          <p:cNvPr id="3" name="Rektangel 2"/>
          <p:cNvSpPr/>
          <p:nvPr/>
        </p:nvSpPr>
        <p:spPr>
          <a:xfrm>
            <a:off x="1835487" y="5565922"/>
            <a:ext cx="2182700" cy="1200329"/>
          </a:xfrm>
          <a:prstGeom prst="rect">
            <a:avLst/>
          </a:prstGeom>
        </p:spPr>
        <p:txBody>
          <a:bodyPr wrap="square">
            <a:spAutoFit/>
          </a:bodyPr>
          <a:lstStyle/>
          <a:p>
            <a:pPr algn="ctr">
              <a:spcAft>
                <a:spcPts val="0"/>
              </a:spcAft>
            </a:pPr>
            <a:r>
              <a:rPr lang="en-US" i="1" dirty="0">
                <a:ea typeface="Times New Roman" panose="02020603050405020304" pitchFamily="18" charset="0"/>
              </a:rPr>
              <a:t>Typical body</a:t>
            </a:r>
          </a:p>
          <a:p>
            <a:pPr algn="ctr">
              <a:spcAft>
                <a:spcPts val="0"/>
              </a:spcAft>
            </a:pPr>
            <a:r>
              <a:rPr lang="en-US" dirty="0">
                <a:ea typeface="Times New Roman" panose="02020603050405020304" pitchFamily="18" charset="0"/>
              </a:rPr>
              <a:t>Well-proportioned, but stiff in the hips and chest.</a:t>
            </a:r>
            <a:endParaRPr lang="nb-NO" dirty="0"/>
          </a:p>
        </p:txBody>
      </p:sp>
      <p:pic>
        <p:nvPicPr>
          <p:cNvPr id="6" name="Bilde 5">
            <a:extLst>
              <a:ext uri="{FF2B5EF4-FFF2-40B4-BE49-F238E27FC236}">
                <a16:creationId xmlns:a16="http://schemas.microsoft.com/office/drawing/2014/main" id="{568A9268-1ED9-E5CF-1D63-3A11FA935FE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5155" y="753479"/>
            <a:ext cx="2168525" cy="4652010"/>
          </a:xfrm>
          <a:prstGeom prst="rect">
            <a:avLst/>
          </a:prstGeom>
          <a:noFill/>
          <a:ln>
            <a:noFill/>
          </a:ln>
        </p:spPr>
      </p:pic>
      <p:sp>
        <p:nvSpPr>
          <p:cNvPr id="2" name="TekstSylinder 1">
            <a:extLst>
              <a:ext uri="{FF2B5EF4-FFF2-40B4-BE49-F238E27FC236}">
                <a16:creationId xmlns:a16="http://schemas.microsoft.com/office/drawing/2014/main" id="{78D769C4-AF20-3C37-C0D0-DE1645035750}"/>
              </a:ext>
            </a:extLst>
          </p:cNvPr>
          <p:cNvSpPr txBox="1"/>
          <p:nvPr/>
        </p:nvSpPr>
        <p:spPr>
          <a:xfrm>
            <a:off x="4679698" y="5398245"/>
            <a:ext cx="3979560" cy="1200329"/>
          </a:xfrm>
          <a:prstGeom prst="rect">
            <a:avLst/>
          </a:prstGeom>
          <a:noFill/>
        </p:spPr>
        <p:txBody>
          <a:bodyPr wrap="square" rtlCol="0">
            <a:spAutoFit/>
          </a:bodyPr>
          <a:lstStyle/>
          <a:p>
            <a:pPr algn="ctr"/>
            <a:r>
              <a:rPr lang="en-US" i="1" dirty="0"/>
              <a:t>Typical use of the life energy: </a:t>
            </a:r>
            <a:br>
              <a:rPr lang="en-US" i="1" dirty="0"/>
            </a:br>
            <a:r>
              <a:rPr lang="en-US" dirty="0"/>
              <a:t>Keeping mental control. Not having contact with the core of life, the soul. Be and do as you should to be "perfect"</a:t>
            </a:r>
            <a:endParaRPr lang="nb-NO" dirty="0"/>
          </a:p>
        </p:txBody>
      </p:sp>
      <p:pic>
        <p:nvPicPr>
          <p:cNvPr id="12" name="Bilde 11">
            <a:extLst>
              <a:ext uri="{FF2B5EF4-FFF2-40B4-BE49-F238E27FC236}">
                <a16:creationId xmlns:a16="http://schemas.microsoft.com/office/drawing/2014/main" id="{F57F157F-3851-E7BE-65F4-02300E4A94A9}"/>
              </a:ext>
            </a:extLst>
          </p:cNvPr>
          <p:cNvPicPr>
            <a:picLocks noChangeAspect="1"/>
          </p:cNvPicPr>
          <p:nvPr/>
        </p:nvPicPr>
        <p:blipFill rotWithShape="1">
          <a:blip r:embed="rId4">
            <a:extLst>
              <a:ext uri="{28A0092B-C50C-407E-A947-70E740481C1C}">
                <a14:useLocalDpi xmlns:a14="http://schemas.microsoft.com/office/drawing/2010/main" val="0"/>
              </a:ext>
            </a:extLst>
          </a:blip>
          <a:srcRect l="22029" t="8647" r="6925" b="16732"/>
          <a:stretch/>
        </p:blipFill>
        <p:spPr>
          <a:xfrm>
            <a:off x="5024140" y="593046"/>
            <a:ext cx="3044095" cy="4560922"/>
          </a:xfrm>
          <a:prstGeom prst="rect">
            <a:avLst/>
          </a:prstGeom>
        </p:spPr>
      </p:pic>
      <p:sp>
        <p:nvSpPr>
          <p:cNvPr id="8" name="TekstSylinder 7">
            <a:extLst>
              <a:ext uri="{FF2B5EF4-FFF2-40B4-BE49-F238E27FC236}">
                <a16:creationId xmlns:a16="http://schemas.microsoft.com/office/drawing/2014/main" id="{8162C7A7-EA58-62FE-84D5-DA82E58B8B2B}"/>
              </a:ext>
            </a:extLst>
          </p:cNvPr>
          <p:cNvSpPr txBox="1"/>
          <p:nvPr/>
        </p:nvSpPr>
        <p:spPr>
          <a:xfrm>
            <a:off x="435955" y="1802946"/>
            <a:ext cx="1023253" cy="369332"/>
          </a:xfrm>
          <a:prstGeom prst="rect">
            <a:avLst/>
          </a:prstGeom>
          <a:noFill/>
        </p:spPr>
        <p:txBody>
          <a:bodyPr wrap="square" rtlCol="0">
            <a:spAutoFit/>
          </a:bodyPr>
          <a:lstStyle/>
          <a:p>
            <a:r>
              <a:rPr lang="nb-NO" sz="1800" i="1" dirty="0"/>
              <a:t>Rabbit</a:t>
            </a:r>
            <a:endParaRPr lang="nb-NO" sz="1800" dirty="0"/>
          </a:p>
        </p:txBody>
      </p:sp>
    </p:spTree>
    <p:extLst>
      <p:ext uri="{BB962C8B-B14F-4D97-AF65-F5344CB8AC3E}">
        <p14:creationId xmlns:p14="http://schemas.microsoft.com/office/powerpoint/2010/main" val="15284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8B55C197-B041-96D5-665A-CCC4D327FF4E}"/>
              </a:ext>
            </a:extLst>
          </p:cNvPr>
          <p:cNvSpPr>
            <a:spLocks noGrp="1"/>
          </p:cNvSpPr>
          <p:nvPr>
            <p:ph type="sldNum" sz="quarter" idx="12"/>
          </p:nvPr>
        </p:nvSpPr>
        <p:spPr>
          <a:xfrm>
            <a:off x="6457950" y="5809504"/>
            <a:ext cx="2057400" cy="365125"/>
          </a:xfrm>
        </p:spPr>
        <p:txBody>
          <a:bodyPr/>
          <a:lstStyle/>
          <a:p>
            <a:fld id="{CD4B10EB-5889-4CB3-982E-38A74B47C7AC}" type="slidenum">
              <a:rPr lang="nb-NO" smtClean="0"/>
              <a:t>23</a:t>
            </a:fld>
            <a:endParaRPr lang="nb-NO" dirty="0"/>
          </a:p>
        </p:txBody>
      </p:sp>
      <p:sp>
        <p:nvSpPr>
          <p:cNvPr id="3" name="TekstSylinder 2">
            <a:extLst>
              <a:ext uri="{FF2B5EF4-FFF2-40B4-BE49-F238E27FC236}">
                <a16:creationId xmlns:a16="http://schemas.microsoft.com/office/drawing/2014/main" id="{26504410-7CD7-A973-E084-204880C5BE35}"/>
              </a:ext>
            </a:extLst>
          </p:cNvPr>
          <p:cNvSpPr txBox="1"/>
          <p:nvPr/>
        </p:nvSpPr>
        <p:spPr>
          <a:xfrm>
            <a:off x="143219" y="49564"/>
            <a:ext cx="8857562" cy="584775"/>
          </a:xfrm>
          <a:prstGeom prst="rect">
            <a:avLst/>
          </a:prstGeom>
          <a:noFill/>
        </p:spPr>
        <p:txBody>
          <a:bodyPr wrap="square" rtlCol="0">
            <a:spAutoFit/>
          </a:bodyPr>
          <a:lstStyle/>
          <a:p>
            <a:pPr algn="ctr"/>
            <a:r>
              <a:rPr lang="en-US" sz="3200" kern="0" dirty="0">
                <a:solidFill>
                  <a:srgbClr val="C00000"/>
                </a:solidFill>
                <a:latin typeface="Arial" panose="020B0604020202020204" pitchFamily="34" charset="0"/>
              </a:rPr>
              <a:t>The six ego patterns summarized</a:t>
            </a:r>
            <a:endParaRPr lang="nb-NO" sz="3200" kern="0" dirty="0">
              <a:solidFill>
                <a:srgbClr val="C00000"/>
              </a:solidFill>
              <a:latin typeface="Arial" panose="020B0604020202020204" pitchFamily="34" charset="0"/>
            </a:endParaRPr>
          </a:p>
        </p:txBody>
      </p:sp>
      <p:graphicFrame>
        <p:nvGraphicFramePr>
          <p:cNvPr id="5" name="Tabell 4">
            <a:extLst>
              <a:ext uri="{FF2B5EF4-FFF2-40B4-BE49-F238E27FC236}">
                <a16:creationId xmlns:a16="http://schemas.microsoft.com/office/drawing/2014/main" id="{4C059BD2-6616-6EDC-B1C7-F068BC3BBA55}"/>
              </a:ext>
            </a:extLst>
          </p:cNvPr>
          <p:cNvGraphicFramePr>
            <a:graphicFrameLocks noGrp="1"/>
          </p:cNvGraphicFramePr>
          <p:nvPr>
            <p:extLst>
              <p:ext uri="{D42A27DB-BD31-4B8C-83A1-F6EECF244321}">
                <p14:modId xmlns:p14="http://schemas.microsoft.com/office/powerpoint/2010/main" val="1121043519"/>
              </p:ext>
            </p:extLst>
          </p:nvPr>
        </p:nvGraphicFramePr>
        <p:xfrm>
          <a:off x="687889" y="1039718"/>
          <a:ext cx="8015435" cy="4480560"/>
        </p:xfrm>
        <a:graphic>
          <a:graphicData uri="http://schemas.openxmlformats.org/drawingml/2006/table">
            <a:tbl>
              <a:tblPr firstRow="1" bandRow="1">
                <a:tableStyleId>{5C22544A-7EE6-4342-B048-85BDC9FD1C3A}</a:tableStyleId>
              </a:tblPr>
              <a:tblGrid>
                <a:gridCol w="2519480">
                  <a:extLst>
                    <a:ext uri="{9D8B030D-6E8A-4147-A177-3AD203B41FA5}">
                      <a16:colId xmlns:a16="http://schemas.microsoft.com/office/drawing/2014/main" val="3117582043"/>
                    </a:ext>
                  </a:extLst>
                </a:gridCol>
                <a:gridCol w="598316">
                  <a:extLst>
                    <a:ext uri="{9D8B030D-6E8A-4147-A177-3AD203B41FA5}">
                      <a16:colId xmlns:a16="http://schemas.microsoft.com/office/drawing/2014/main" val="2447837931"/>
                    </a:ext>
                  </a:extLst>
                </a:gridCol>
                <a:gridCol w="3487481">
                  <a:extLst>
                    <a:ext uri="{9D8B030D-6E8A-4147-A177-3AD203B41FA5}">
                      <a16:colId xmlns:a16="http://schemas.microsoft.com/office/drawing/2014/main" val="1159674199"/>
                    </a:ext>
                  </a:extLst>
                </a:gridCol>
                <a:gridCol w="1410158">
                  <a:extLst>
                    <a:ext uri="{9D8B030D-6E8A-4147-A177-3AD203B41FA5}">
                      <a16:colId xmlns:a16="http://schemas.microsoft.com/office/drawing/2014/main" val="2632549769"/>
                    </a:ext>
                  </a:extLst>
                </a:gridCol>
              </a:tblGrid>
              <a:tr h="370840">
                <a:tc>
                  <a:txBody>
                    <a:bodyPr/>
                    <a:lstStyle/>
                    <a:p>
                      <a:pPr algn="ctr"/>
                      <a:r>
                        <a:rPr lang="nb-NO" dirty="0"/>
                        <a:t>Winnie The Pooh </a:t>
                      </a:r>
                      <a:r>
                        <a:rPr lang="nb-NO" dirty="0" err="1"/>
                        <a:t>Character</a:t>
                      </a:r>
                      <a:endParaRPr lang="nb-NO" dirty="0"/>
                    </a:p>
                  </a:txBody>
                  <a:tcPr anchor="ctr"/>
                </a:tc>
                <a:tc>
                  <a:txBody>
                    <a:bodyPr/>
                    <a:lstStyle/>
                    <a:p>
                      <a:pPr algn="ctr"/>
                      <a:r>
                        <a:rPr lang="nb-NO" dirty="0"/>
                        <a:t>No.</a:t>
                      </a:r>
                    </a:p>
                  </a:txBody>
                  <a:tcPr anchor="ctr"/>
                </a:tc>
                <a:tc>
                  <a:txBody>
                    <a:bodyPr/>
                    <a:lstStyle/>
                    <a:p>
                      <a:pPr algn="ctr"/>
                      <a:r>
                        <a:rPr lang="nb-NO" dirty="0" err="1"/>
                        <a:t>Egopatterns</a:t>
                      </a:r>
                      <a:r>
                        <a:rPr lang="nb-NO" dirty="0"/>
                        <a:t> – </a:t>
                      </a:r>
                      <a:br>
                        <a:rPr lang="nb-NO" dirty="0"/>
                      </a:br>
                      <a:r>
                        <a:rPr lang="nb-NO" dirty="0"/>
                        <a:t>negativ og positiv </a:t>
                      </a:r>
                      <a:r>
                        <a:rPr lang="nb-NO" dirty="0" err="1"/>
                        <a:t>prpperties</a:t>
                      </a:r>
                      <a:endParaRPr lang="nb-NO" dirty="0"/>
                    </a:p>
                  </a:txBody>
                  <a:tcPr/>
                </a:tc>
                <a:tc>
                  <a:txBody>
                    <a:bodyPr/>
                    <a:lstStyle/>
                    <a:p>
                      <a:pPr algn="ctr"/>
                      <a:r>
                        <a:rPr lang="nb-NO" dirty="0" err="1"/>
                        <a:t>Formed</a:t>
                      </a:r>
                      <a:r>
                        <a:rPr lang="nb-NO" dirty="0"/>
                        <a:t> </a:t>
                      </a:r>
                      <a:br>
                        <a:rPr lang="nb-NO" dirty="0"/>
                      </a:br>
                      <a:r>
                        <a:rPr lang="nb-NO" dirty="0"/>
                        <a:t>by age:</a:t>
                      </a:r>
                    </a:p>
                  </a:txBody>
                  <a:tcPr anchor="ctr"/>
                </a:tc>
                <a:extLst>
                  <a:ext uri="{0D108BD9-81ED-4DB2-BD59-A6C34878D82A}">
                    <a16:rowId xmlns:a16="http://schemas.microsoft.com/office/drawing/2014/main" val="1022816304"/>
                  </a:ext>
                </a:extLst>
              </a:tr>
              <a:tr h="370840">
                <a:tc>
                  <a:txBody>
                    <a:bodyPr/>
                    <a:lstStyle/>
                    <a:p>
                      <a:pPr algn="l"/>
                      <a:r>
                        <a:rPr lang="nb-NO" dirty="0"/>
                        <a:t>   </a:t>
                      </a:r>
                      <a:r>
                        <a:rPr lang="nb-NO" dirty="0" err="1"/>
                        <a:t>Piglet</a:t>
                      </a:r>
                      <a:endParaRPr lang="nb-NO" dirty="0"/>
                    </a:p>
                  </a:txBody>
                  <a:tcPr anchor="ctr"/>
                </a:tc>
                <a:tc>
                  <a:txBody>
                    <a:bodyPr/>
                    <a:lstStyle/>
                    <a:p>
                      <a:pPr algn="ctr"/>
                      <a:r>
                        <a:rPr lang="nb-NO" dirty="0"/>
                        <a:t>1</a:t>
                      </a:r>
                    </a:p>
                  </a:txBody>
                  <a:tcPr anchor="ctr"/>
                </a:tc>
                <a:tc>
                  <a:txBody>
                    <a:bodyPr/>
                    <a:lstStyle/>
                    <a:p>
                      <a:r>
                        <a:rPr lang="nb-NO" b="1" dirty="0" err="1"/>
                        <a:t>Existentially</a:t>
                      </a:r>
                      <a:r>
                        <a:rPr lang="nb-NO" b="1" dirty="0"/>
                        <a:t> </a:t>
                      </a:r>
                      <a:r>
                        <a:rPr lang="nb-NO" sz="1800" kern="0" dirty="0" err="1">
                          <a:solidFill>
                            <a:srgbClr val="C00000"/>
                          </a:solidFill>
                          <a:latin typeface="Arial" panose="020B0604020202020204" pitchFamily="34" charset="0"/>
                        </a:rPr>
                        <a:t>i</a:t>
                      </a:r>
                      <a:r>
                        <a:rPr lang="nb-NO" sz="1800" b="1" kern="1200" dirty="0" err="1">
                          <a:solidFill>
                            <a:schemeClr val="dk1"/>
                          </a:solidFill>
                          <a:latin typeface="+mn-lt"/>
                          <a:ea typeface="+mn-ea"/>
                          <a:cs typeface="+mn-cs"/>
                        </a:rPr>
                        <a:t>nsecure</a:t>
                      </a:r>
                      <a:r>
                        <a:rPr lang="nb-NO" sz="1800" b="1" kern="1200" dirty="0">
                          <a:solidFill>
                            <a:schemeClr val="dk1"/>
                          </a:solidFill>
                          <a:latin typeface="+mn-lt"/>
                          <a:ea typeface="+mn-ea"/>
                          <a:cs typeface="+mn-cs"/>
                        </a:rPr>
                        <a:t> </a:t>
                      </a:r>
                      <a:r>
                        <a:rPr lang="nb-NO" b="1" dirty="0"/>
                        <a:t>– Mental </a:t>
                      </a:r>
                      <a:br>
                        <a:rPr lang="nb-NO" dirty="0"/>
                      </a:br>
                      <a:r>
                        <a:rPr lang="nb-NO" dirty="0"/>
                        <a:t>and </a:t>
                      </a:r>
                      <a:r>
                        <a:rPr lang="nb-NO" dirty="0" err="1"/>
                        <a:t>mentally</a:t>
                      </a:r>
                      <a:r>
                        <a:rPr lang="nb-NO" dirty="0"/>
                        <a:t>/ </a:t>
                      </a:r>
                      <a:r>
                        <a:rPr lang="nb-NO" dirty="0" err="1"/>
                        <a:t>spritually</a:t>
                      </a:r>
                      <a:r>
                        <a:rPr lang="nb-NO" dirty="0"/>
                        <a:t> giftet</a:t>
                      </a:r>
                    </a:p>
                  </a:txBody>
                  <a:tcPr/>
                </a:tc>
                <a:tc>
                  <a:txBody>
                    <a:bodyPr/>
                    <a:lstStyle/>
                    <a:p>
                      <a:pPr algn="ctr"/>
                      <a:r>
                        <a:rPr lang="nb-NO" dirty="0"/>
                        <a:t>-0,3 – +0,3 </a:t>
                      </a:r>
                      <a:r>
                        <a:rPr lang="nb-NO" dirty="0" err="1"/>
                        <a:t>year</a:t>
                      </a:r>
                      <a:endParaRPr lang="nb-NO" dirty="0"/>
                    </a:p>
                  </a:txBody>
                  <a:tcPr anchor="ctr"/>
                </a:tc>
                <a:extLst>
                  <a:ext uri="{0D108BD9-81ED-4DB2-BD59-A6C34878D82A}">
                    <a16:rowId xmlns:a16="http://schemas.microsoft.com/office/drawing/2014/main" val="2222903241"/>
                  </a:ext>
                </a:extLst>
              </a:tr>
              <a:tr h="370840">
                <a:tc>
                  <a:txBody>
                    <a:bodyPr/>
                    <a:lstStyle/>
                    <a:p>
                      <a:pPr algn="l"/>
                      <a:r>
                        <a:rPr lang="nb-NO" dirty="0"/>
                        <a:t>   Roo</a:t>
                      </a:r>
                    </a:p>
                  </a:txBody>
                  <a:tcPr anchor="ctr"/>
                </a:tc>
                <a:tc>
                  <a:txBody>
                    <a:bodyPr/>
                    <a:lstStyle/>
                    <a:p>
                      <a:pPr algn="ctr"/>
                      <a:r>
                        <a:rPr lang="nb-NO" dirty="0"/>
                        <a:t>2</a:t>
                      </a:r>
                    </a:p>
                  </a:txBody>
                  <a:tcPr anchor="ctr"/>
                </a:tc>
                <a:tc>
                  <a:txBody>
                    <a:bodyPr/>
                    <a:lstStyle/>
                    <a:p>
                      <a:r>
                        <a:rPr lang="nb-NO" b="1" dirty="0" err="1"/>
                        <a:t>Existentially</a:t>
                      </a:r>
                      <a:r>
                        <a:rPr lang="nb-NO" b="1" dirty="0"/>
                        <a:t> </a:t>
                      </a:r>
                      <a:r>
                        <a:rPr lang="nb-NO" b="1" dirty="0" err="1"/>
                        <a:t>i</a:t>
                      </a:r>
                      <a:r>
                        <a:rPr lang="nb-NO" sz="1800" b="1" kern="1200" dirty="0" err="1">
                          <a:solidFill>
                            <a:schemeClr val="dk1"/>
                          </a:solidFill>
                          <a:latin typeface="+mn-lt"/>
                          <a:ea typeface="+mn-ea"/>
                          <a:cs typeface="+mn-cs"/>
                        </a:rPr>
                        <a:t>nsecure</a:t>
                      </a:r>
                      <a:r>
                        <a:rPr lang="nb-NO" sz="1800" b="1" kern="1200" dirty="0">
                          <a:solidFill>
                            <a:schemeClr val="dk1"/>
                          </a:solidFill>
                          <a:latin typeface="+mn-lt"/>
                          <a:ea typeface="+mn-ea"/>
                          <a:cs typeface="+mn-cs"/>
                        </a:rPr>
                        <a:t> </a:t>
                      </a:r>
                      <a:r>
                        <a:rPr lang="nb-NO" b="1" dirty="0"/>
                        <a:t> - </a:t>
                      </a:r>
                      <a:r>
                        <a:rPr lang="nb-NO" b="1" dirty="0" err="1"/>
                        <a:t>Emotional</a:t>
                      </a:r>
                      <a:br>
                        <a:rPr lang="nb-NO" dirty="0"/>
                      </a:br>
                      <a:r>
                        <a:rPr lang="nb-NO" dirty="0"/>
                        <a:t>and </a:t>
                      </a:r>
                      <a:r>
                        <a:rPr lang="nb-NO" dirty="0" err="1"/>
                        <a:t>socially</a:t>
                      </a:r>
                      <a:r>
                        <a:rPr lang="nb-NO" dirty="0"/>
                        <a:t>/</a:t>
                      </a:r>
                      <a:r>
                        <a:rPr lang="nb-NO" dirty="0" err="1"/>
                        <a:t>artistically</a:t>
                      </a:r>
                      <a:r>
                        <a:rPr lang="nb-NO" dirty="0"/>
                        <a:t> </a:t>
                      </a:r>
                      <a:r>
                        <a:rPr lang="nb-NO" dirty="0" err="1"/>
                        <a:t>gifted</a:t>
                      </a:r>
                      <a:endParaRPr lang="nb-NO" dirty="0"/>
                    </a:p>
                  </a:txBody>
                  <a:tcPr/>
                </a:tc>
                <a:tc>
                  <a:txBody>
                    <a:bodyPr/>
                    <a:lstStyle/>
                    <a:p>
                      <a:pPr algn="ctr"/>
                      <a:r>
                        <a:rPr lang="nb-NO" dirty="0"/>
                        <a:t>0 – 0,3 </a:t>
                      </a:r>
                      <a:r>
                        <a:rPr lang="nb-NO" dirty="0" err="1"/>
                        <a:t>year</a:t>
                      </a:r>
                      <a:endParaRPr lang="nb-NO" dirty="0"/>
                    </a:p>
                  </a:txBody>
                  <a:tcPr anchor="ctr"/>
                </a:tc>
                <a:extLst>
                  <a:ext uri="{0D108BD9-81ED-4DB2-BD59-A6C34878D82A}">
                    <a16:rowId xmlns:a16="http://schemas.microsoft.com/office/drawing/2014/main" val="3827038832"/>
                  </a:ext>
                </a:extLst>
              </a:tr>
              <a:tr h="370840">
                <a:tc>
                  <a:txBody>
                    <a:bodyPr/>
                    <a:lstStyle/>
                    <a:p>
                      <a:pPr algn="l"/>
                      <a:r>
                        <a:rPr lang="nb-NO" dirty="0"/>
                        <a:t>   </a:t>
                      </a:r>
                      <a:r>
                        <a:rPr lang="nb-NO" dirty="0" err="1"/>
                        <a:t>Eeyore</a:t>
                      </a:r>
                      <a:endParaRPr lang="nb-NO" dirty="0"/>
                    </a:p>
                  </a:txBody>
                  <a:tcPr anchor="ctr"/>
                </a:tc>
                <a:tc>
                  <a:txBody>
                    <a:bodyPr/>
                    <a:lstStyle/>
                    <a:p>
                      <a:pPr algn="ctr"/>
                      <a:r>
                        <a:rPr lang="nb-NO" dirty="0"/>
                        <a:t>3</a:t>
                      </a:r>
                    </a:p>
                  </a:txBody>
                  <a:tcPr anchor="ctr"/>
                </a:tc>
                <a:tc>
                  <a:txBody>
                    <a:bodyPr/>
                    <a:lstStyle/>
                    <a:p>
                      <a:r>
                        <a:rPr lang="nb-NO" b="1" dirty="0" err="1"/>
                        <a:t>Malnourished</a:t>
                      </a:r>
                      <a:br>
                        <a:rPr lang="nb-NO" dirty="0"/>
                      </a:br>
                      <a:r>
                        <a:rPr lang="nb-NO" dirty="0"/>
                        <a:t> and </a:t>
                      </a:r>
                      <a:r>
                        <a:rPr lang="nb-NO" dirty="0" err="1"/>
                        <a:t>mentally</a:t>
                      </a:r>
                      <a:r>
                        <a:rPr lang="nb-NO" dirty="0"/>
                        <a:t>/</a:t>
                      </a:r>
                      <a:r>
                        <a:rPr lang="nb-NO" dirty="0" err="1"/>
                        <a:t>analytically</a:t>
                      </a:r>
                      <a:r>
                        <a:rPr lang="nb-NO" dirty="0"/>
                        <a:t> </a:t>
                      </a:r>
                      <a:r>
                        <a:rPr lang="nb-NO" dirty="0" err="1"/>
                        <a:t>gifted</a:t>
                      </a:r>
                      <a:endParaRPr lang="nb-NO" dirty="0"/>
                    </a:p>
                  </a:txBody>
                  <a:tcPr/>
                </a:tc>
                <a:tc>
                  <a:txBody>
                    <a:bodyPr/>
                    <a:lstStyle/>
                    <a:p>
                      <a:pPr algn="ctr"/>
                      <a:r>
                        <a:rPr lang="nb-NO" dirty="0"/>
                        <a:t>0 – 1,5 </a:t>
                      </a:r>
                      <a:r>
                        <a:rPr lang="nb-NO" dirty="0" err="1"/>
                        <a:t>year</a:t>
                      </a:r>
                      <a:endParaRPr lang="nb-NO" dirty="0"/>
                    </a:p>
                  </a:txBody>
                  <a:tcPr anchor="ctr"/>
                </a:tc>
                <a:extLst>
                  <a:ext uri="{0D108BD9-81ED-4DB2-BD59-A6C34878D82A}">
                    <a16:rowId xmlns:a16="http://schemas.microsoft.com/office/drawing/2014/main" val="2719691329"/>
                  </a:ext>
                </a:extLst>
              </a:tr>
              <a:tr h="370840">
                <a:tc>
                  <a:txBody>
                    <a:bodyPr/>
                    <a:lstStyle/>
                    <a:p>
                      <a:pPr algn="l"/>
                      <a:r>
                        <a:rPr lang="nb-NO" dirty="0"/>
                        <a:t>   Tigger</a:t>
                      </a:r>
                    </a:p>
                  </a:txBody>
                  <a:tcPr anchor="ctr"/>
                </a:tc>
                <a:tc>
                  <a:txBody>
                    <a:bodyPr/>
                    <a:lstStyle/>
                    <a:p>
                      <a:pPr algn="ctr"/>
                      <a:r>
                        <a:rPr lang="nb-NO" dirty="0"/>
                        <a:t>4</a:t>
                      </a:r>
                    </a:p>
                  </a:txBody>
                  <a:tcPr anchor="ctr"/>
                </a:tc>
                <a:tc>
                  <a:txBody>
                    <a:bodyPr/>
                    <a:lstStyle/>
                    <a:p>
                      <a:r>
                        <a:rPr lang="nb-NO" b="1" dirty="0" err="1"/>
                        <a:t>Strong-willed</a:t>
                      </a:r>
                      <a:r>
                        <a:rPr lang="nb-NO" b="1" dirty="0"/>
                        <a:t> </a:t>
                      </a:r>
                      <a:br>
                        <a:rPr lang="nb-NO" dirty="0"/>
                      </a:br>
                      <a:r>
                        <a:rPr lang="en-US" dirty="0"/>
                        <a:t>with great implementation power</a:t>
                      </a:r>
                      <a:endParaRPr lang="nb-NO" dirty="0"/>
                    </a:p>
                  </a:txBody>
                  <a:tcPr/>
                </a:tc>
                <a:tc>
                  <a:txBody>
                    <a:bodyPr/>
                    <a:lstStyle/>
                    <a:p>
                      <a:pPr algn="ctr"/>
                      <a:r>
                        <a:rPr lang="nb-NO" dirty="0"/>
                        <a:t>0,8 – 2,5 </a:t>
                      </a:r>
                      <a:r>
                        <a:rPr lang="nb-NO" dirty="0" err="1"/>
                        <a:t>year</a:t>
                      </a:r>
                      <a:endParaRPr lang="nb-NO" dirty="0"/>
                    </a:p>
                  </a:txBody>
                  <a:tcPr anchor="ctr"/>
                </a:tc>
                <a:extLst>
                  <a:ext uri="{0D108BD9-81ED-4DB2-BD59-A6C34878D82A}">
                    <a16:rowId xmlns:a16="http://schemas.microsoft.com/office/drawing/2014/main" val="2354177262"/>
                  </a:ext>
                </a:extLst>
              </a:tr>
              <a:tr h="370840">
                <a:tc>
                  <a:txBody>
                    <a:bodyPr/>
                    <a:lstStyle/>
                    <a:p>
                      <a:pPr algn="l"/>
                      <a:r>
                        <a:rPr lang="nb-NO" dirty="0"/>
                        <a:t>   Winnie</a:t>
                      </a:r>
                    </a:p>
                  </a:txBody>
                  <a:tcPr anchor="ctr"/>
                </a:tc>
                <a:tc>
                  <a:txBody>
                    <a:bodyPr/>
                    <a:lstStyle/>
                    <a:p>
                      <a:pPr algn="ctr"/>
                      <a:r>
                        <a:rPr lang="nb-NO" dirty="0"/>
                        <a:t>5</a:t>
                      </a:r>
                    </a:p>
                  </a:txBody>
                  <a:tcPr anchor="ctr"/>
                </a:tc>
                <a:tc>
                  <a:txBody>
                    <a:bodyPr/>
                    <a:lstStyle/>
                    <a:p>
                      <a:r>
                        <a:rPr lang="nb-NO" b="1" dirty="0"/>
                        <a:t>Surrendering </a:t>
                      </a:r>
                      <a:br>
                        <a:rPr lang="nb-NO" dirty="0"/>
                      </a:br>
                      <a:r>
                        <a:rPr lang="nb-NO" dirty="0"/>
                        <a:t>and </a:t>
                      </a:r>
                      <a:r>
                        <a:rPr lang="nb-NO" dirty="0" err="1"/>
                        <a:t>caring</a:t>
                      </a:r>
                      <a:endParaRPr lang="nb-NO" dirty="0"/>
                    </a:p>
                  </a:txBody>
                  <a:tcPr/>
                </a:tc>
                <a:tc>
                  <a:txBody>
                    <a:bodyPr/>
                    <a:lstStyle/>
                    <a:p>
                      <a:pPr algn="ctr"/>
                      <a:r>
                        <a:rPr lang="nb-NO" dirty="0"/>
                        <a:t>2 – 4 </a:t>
                      </a:r>
                      <a:r>
                        <a:rPr lang="nb-NO" dirty="0" err="1"/>
                        <a:t>year</a:t>
                      </a:r>
                      <a:endParaRPr lang="nb-NO" dirty="0"/>
                    </a:p>
                  </a:txBody>
                  <a:tcPr anchor="ctr"/>
                </a:tc>
                <a:extLst>
                  <a:ext uri="{0D108BD9-81ED-4DB2-BD59-A6C34878D82A}">
                    <a16:rowId xmlns:a16="http://schemas.microsoft.com/office/drawing/2014/main" val="3829815517"/>
                  </a:ext>
                </a:extLst>
              </a:tr>
              <a:tr h="370840">
                <a:tc>
                  <a:txBody>
                    <a:bodyPr/>
                    <a:lstStyle/>
                    <a:p>
                      <a:pPr algn="l"/>
                      <a:r>
                        <a:rPr lang="nb-NO" dirty="0"/>
                        <a:t>   Rabbit</a:t>
                      </a:r>
                    </a:p>
                  </a:txBody>
                  <a:tcPr anchor="ctr"/>
                </a:tc>
                <a:tc>
                  <a:txBody>
                    <a:bodyPr/>
                    <a:lstStyle/>
                    <a:p>
                      <a:pPr algn="ctr"/>
                      <a:r>
                        <a:rPr lang="nb-NO" dirty="0"/>
                        <a:t>6</a:t>
                      </a:r>
                    </a:p>
                  </a:txBody>
                  <a:tcPr anchor="ctr"/>
                </a:tc>
                <a:tc>
                  <a:txBody>
                    <a:bodyPr/>
                    <a:lstStyle/>
                    <a:p>
                      <a:r>
                        <a:rPr lang="nb-NO" b="1" dirty="0" err="1"/>
                        <a:t>Overachieving</a:t>
                      </a:r>
                      <a:r>
                        <a:rPr lang="nb-NO" b="1" dirty="0"/>
                        <a:t> </a:t>
                      </a:r>
                      <a:br>
                        <a:rPr lang="nb-NO" dirty="0"/>
                      </a:br>
                      <a:r>
                        <a:rPr lang="nb-NO" dirty="0"/>
                        <a:t>and </a:t>
                      </a:r>
                      <a:r>
                        <a:rPr lang="nb-NO" dirty="0" err="1"/>
                        <a:t>responsible</a:t>
                      </a:r>
                      <a:endParaRPr lang="nb-NO" dirty="0"/>
                    </a:p>
                  </a:txBody>
                  <a:tcPr/>
                </a:tc>
                <a:tc>
                  <a:txBody>
                    <a:bodyPr/>
                    <a:lstStyle/>
                    <a:p>
                      <a:pPr algn="ctr"/>
                      <a:r>
                        <a:rPr lang="nb-NO" dirty="0"/>
                        <a:t>3 – 6 </a:t>
                      </a:r>
                      <a:r>
                        <a:rPr lang="nb-NO" dirty="0" err="1"/>
                        <a:t>year</a:t>
                      </a:r>
                      <a:endParaRPr lang="nb-NO" dirty="0"/>
                    </a:p>
                  </a:txBody>
                  <a:tcPr anchor="ctr"/>
                </a:tc>
                <a:extLst>
                  <a:ext uri="{0D108BD9-81ED-4DB2-BD59-A6C34878D82A}">
                    <a16:rowId xmlns:a16="http://schemas.microsoft.com/office/drawing/2014/main" val="4041172151"/>
                  </a:ext>
                </a:extLst>
              </a:tr>
            </a:tbl>
          </a:graphicData>
        </a:graphic>
      </p:graphicFrame>
      <p:sp>
        <p:nvSpPr>
          <p:cNvPr id="4" name="TekstSylinder 3">
            <a:extLst>
              <a:ext uri="{FF2B5EF4-FFF2-40B4-BE49-F238E27FC236}">
                <a16:creationId xmlns:a16="http://schemas.microsoft.com/office/drawing/2014/main" id="{ADC2FB4C-F529-4B82-4B61-E93A42319466}"/>
              </a:ext>
            </a:extLst>
          </p:cNvPr>
          <p:cNvSpPr txBox="1"/>
          <p:nvPr/>
        </p:nvSpPr>
        <p:spPr>
          <a:xfrm>
            <a:off x="1102257" y="5766440"/>
            <a:ext cx="6676299" cy="923330"/>
          </a:xfrm>
          <a:prstGeom prst="rect">
            <a:avLst/>
          </a:prstGeom>
          <a:noFill/>
        </p:spPr>
        <p:txBody>
          <a:bodyPr wrap="square" rtlCol="0">
            <a:spAutoFit/>
          </a:bodyPr>
          <a:lstStyle/>
          <a:p>
            <a:r>
              <a:rPr lang="en-US" dirty="0"/>
              <a:t>Source: Body-oriented psychology developed by Wilhelm Reich in the 1930s-1940s, </a:t>
            </a:r>
            <a:r>
              <a:rPr lang="en-US" dirty="0" err="1"/>
              <a:t>Lowen</a:t>
            </a:r>
            <a:r>
              <a:rPr lang="en-US" dirty="0"/>
              <a:t> and Pierrakos in the 1950s-1960s, Barbara Ann Brennan 1980-2020 and Lisbeth Marcher 1990-present.</a:t>
            </a:r>
            <a:endParaRPr lang="nb-NO" dirty="0"/>
          </a:p>
        </p:txBody>
      </p:sp>
      <p:pic>
        <p:nvPicPr>
          <p:cNvPr id="6" name="Bilde 5">
            <a:extLst>
              <a:ext uri="{FF2B5EF4-FFF2-40B4-BE49-F238E27FC236}">
                <a16:creationId xmlns:a16="http://schemas.microsoft.com/office/drawing/2014/main" id="{F24D865B-EAF6-0C3A-6B18-BADE5D122FD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56460" y="1711673"/>
            <a:ext cx="522868" cy="562224"/>
          </a:xfrm>
          <a:prstGeom prst="rect">
            <a:avLst/>
          </a:prstGeom>
        </p:spPr>
      </p:pic>
      <p:pic>
        <p:nvPicPr>
          <p:cNvPr id="7" name="Bilde 6">
            <a:extLst>
              <a:ext uri="{FF2B5EF4-FFF2-40B4-BE49-F238E27FC236}">
                <a16:creationId xmlns:a16="http://schemas.microsoft.com/office/drawing/2014/main" id="{850D7C0B-BEAD-E61A-06B2-05EE05502D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65135" y="2352809"/>
            <a:ext cx="689603" cy="562224"/>
          </a:xfrm>
          <a:prstGeom prst="rect">
            <a:avLst/>
          </a:prstGeom>
        </p:spPr>
      </p:pic>
      <p:pic>
        <p:nvPicPr>
          <p:cNvPr id="8" name="Bilde 7">
            <a:extLst>
              <a:ext uri="{FF2B5EF4-FFF2-40B4-BE49-F238E27FC236}">
                <a16:creationId xmlns:a16="http://schemas.microsoft.com/office/drawing/2014/main" id="{14A4AF53-B1EC-0C8A-2993-BABA6735E94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3898" y="2994393"/>
            <a:ext cx="432595" cy="592595"/>
          </a:xfrm>
          <a:prstGeom prst="rect">
            <a:avLst/>
          </a:prstGeom>
        </p:spPr>
      </p:pic>
      <p:pic>
        <p:nvPicPr>
          <p:cNvPr id="9" name="Bilde 8">
            <a:extLst>
              <a:ext uri="{FF2B5EF4-FFF2-40B4-BE49-F238E27FC236}">
                <a16:creationId xmlns:a16="http://schemas.microsoft.com/office/drawing/2014/main" id="{E8C701DA-27B5-206F-10DC-805BD24A196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56098" y="3622860"/>
            <a:ext cx="689603" cy="593059"/>
          </a:xfrm>
          <a:prstGeom prst="rect">
            <a:avLst/>
          </a:prstGeom>
        </p:spPr>
      </p:pic>
      <p:pic>
        <p:nvPicPr>
          <p:cNvPr id="10" name="Bilde 9">
            <a:extLst>
              <a:ext uri="{FF2B5EF4-FFF2-40B4-BE49-F238E27FC236}">
                <a16:creationId xmlns:a16="http://schemas.microsoft.com/office/drawing/2014/main" id="{D0B2EFD0-3F62-B126-6D48-A1101996F72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47736" y="4293418"/>
            <a:ext cx="726137" cy="588171"/>
          </a:xfrm>
          <a:prstGeom prst="rect">
            <a:avLst/>
          </a:prstGeom>
        </p:spPr>
      </p:pic>
      <p:pic>
        <p:nvPicPr>
          <p:cNvPr id="11" name="Bilde 10">
            <a:extLst>
              <a:ext uri="{FF2B5EF4-FFF2-40B4-BE49-F238E27FC236}">
                <a16:creationId xmlns:a16="http://schemas.microsoft.com/office/drawing/2014/main" id="{CD3F70AD-7ADD-7DB1-CD4C-342F5390147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89385" y="4889556"/>
            <a:ext cx="441101" cy="622755"/>
          </a:xfrm>
          <a:prstGeom prst="rect">
            <a:avLst/>
          </a:prstGeom>
        </p:spPr>
      </p:pic>
    </p:spTree>
    <p:extLst>
      <p:ext uri="{BB962C8B-B14F-4D97-AF65-F5344CB8AC3E}">
        <p14:creationId xmlns:p14="http://schemas.microsoft.com/office/powerpoint/2010/main" val="50198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03D5507B-3BC2-38C5-A5B8-0AD44E09B573}"/>
              </a:ext>
            </a:extLst>
          </p:cNvPr>
          <p:cNvSpPr txBox="1"/>
          <p:nvPr/>
        </p:nvSpPr>
        <p:spPr>
          <a:xfrm>
            <a:off x="184532" y="136524"/>
            <a:ext cx="9144000" cy="584775"/>
          </a:xfrm>
          <a:prstGeom prst="rect">
            <a:avLst/>
          </a:prstGeom>
          <a:noFill/>
        </p:spPr>
        <p:txBody>
          <a:bodyPr wrap="square">
            <a:spAutoFit/>
          </a:bodyPr>
          <a:lstStyle/>
          <a:p>
            <a:pPr algn="ctr">
              <a:spcAft>
                <a:spcPts val="600"/>
              </a:spcAft>
            </a:pPr>
            <a:r>
              <a:rPr lang="en-US" sz="3200" dirty="0">
                <a:solidFill>
                  <a:srgbClr val="C00000"/>
                </a:solidFill>
              </a:rPr>
              <a:t>The six ego patterns some other typologies</a:t>
            </a:r>
            <a:endParaRPr lang="nb-NO" sz="3200" dirty="0">
              <a:solidFill>
                <a:srgbClr val="C00000"/>
              </a:solidFill>
            </a:endParaRPr>
          </a:p>
        </p:txBody>
      </p:sp>
      <p:sp>
        <p:nvSpPr>
          <p:cNvPr id="3" name="TekstSylinder 2">
            <a:extLst>
              <a:ext uri="{FF2B5EF4-FFF2-40B4-BE49-F238E27FC236}">
                <a16:creationId xmlns:a16="http://schemas.microsoft.com/office/drawing/2014/main" id="{DC060532-DE64-611F-0AA8-D4E96E41A10F}"/>
              </a:ext>
            </a:extLst>
          </p:cNvPr>
          <p:cNvSpPr txBox="1"/>
          <p:nvPr/>
        </p:nvSpPr>
        <p:spPr>
          <a:xfrm>
            <a:off x="2637850" y="6326836"/>
            <a:ext cx="5877500" cy="338554"/>
          </a:xfrm>
          <a:prstGeom prst="rect">
            <a:avLst/>
          </a:prstGeom>
          <a:noFill/>
        </p:spPr>
        <p:txBody>
          <a:bodyPr wrap="square" rtlCol="0">
            <a:spAutoFit/>
          </a:bodyPr>
          <a:lstStyle/>
          <a:p>
            <a:r>
              <a:rPr lang="nb-NO" sz="1600" dirty="0"/>
              <a:t>DISA-modellen, Source: Thomas </a:t>
            </a:r>
            <a:r>
              <a:rPr lang="nb-NO" sz="1600" dirty="0" err="1"/>
              <a:t>Erikson</a:t>
            </a:r>
            <a:r>
              <a:rPr lang="nb-NO" sz="1600" dirty="0"/>
              <a:t>: </a:t>
            </a:r>
            <a:r>
              <a:rPr lang="nb-NO" sz="1600" dirty="0" err="1"/>
              <a:t>Surrounded</a:t>
            </a:r>
            <a:r>
              <a:rPr lang="nb-NO" sz="1600" dirty="0"/>
              <a:t> by Idiots</a:t>
            </a:r>
          </a:p>
        </p:txBody>
      </p:sp>
      <p:sp>
        <p:nvSpPr>
          <p:cNvPr id="4" name="Plassholder for lysbildenummer 3">
            <a:extLst>
              <a:ext uri="{FF2B5EF4-FFF2-40B4-BE49-F238E27FC236}">
                <a16:creationId xmlns:a16="http://schemas.microsoft.com/office/drawing/2014/main" id="{2D7088C9-EEBA-E02E-FF3A-0DAA7E44497C}"/>
              </a:ext>
            </a:extLst>
          </p:cNvPr>
          <p:cNvSpPr>
            <a:spLocks noGrp="1"/>
          </p:cNvSpPr>
          <p:nvPr>
            <p:ph type="sldNum" sz="quarter" idx="12"/>
          </p:nvPr>
        </p:nvSpPr>
        <p:spPr/>
        <p:txBody>
          <a:bodyPr/>
          <a:lstStyle/>
          <a:p>
            <a:fld id="{CD4B10EB-5889-4CB3-982E-38A74B47C7AC}" type="slidenum">
              <a:rPr lang="nb-NO" smtClean="0"/>
              <a:t>24</a:t>
            </a:fld>
            <a:endParaRPr lang="nb-NO" dirty="0"/>
          </a:p>
        </p:txBody>
      </p:sp>
      <p:graphicFrame>
        <p:nvGraphicFramePr>
          <p:cNvPr id="14" name="Tabell 13">
            <a:extLst>
              <a:ext uri="{FF2B5EF4-FFF2-40B4-BE49-F238E27FC236}">
                <a16:creationId xmlns:a16="http://schemas.microsoft.com/office/drawing/2014/main" id="{6E5E3E02-0E9E-15B5-B501-7054739582AF}"/>
              </a:ext>
            </a:extLst>
          </p:cNvPr>
          <p:cNvGraphicFramePr>
            <a:graphicFrameLocks noGrp="1"/>
          </p:cNvGraphicFramePr>
          <p:nvPr>
            <p:extLst>
              <p:ext uri="{D42A27DB-BD31-4B8C-83A1-F6EECF244321}">
                <p14:modId xmlns:p14="http://schemas.microsoft.com/office/powerpoint/2010/main" val="2348824276"/>
              </p:ext>
            </p:extLst>
          </p:nvPr>
        </p:nvGraphicFramePr>
        <p:xfrm>
          <a:off x="454445" y="963024"/>
          <a:ext cx="8370065" cy="5162145"/>
        </p:xfrm>
        <a:graphic>
          <a:graphicData uri="http://schemas.openxmlformats.org/drawingml/2006/table">
            <a:tbl>
              <a:tblPr firstRow="1" firstCol="1" bandRow="1">
                <a:tableStyleId>{5C22544A-7EE6-4342-B048-85BDC9FD1C3A}</a:tableStyleId>
              </a:tblPr>
              <a:tblGrid>
                <a:gridCol w="510741">
                  <a:extLst>
                    <a:ext uri="{9D8B030D-6E8A-4147-A177-3AD203B41FA5}">
                      <a16:colId xmlns:a16="http://schemas.microsoft.com/office/drawing/2014/main" val="781526287"/>
                    </a:ext>
                  </a:extLst>
                </a:gridCol>
                <a:gridCol w="1848581">
                  <a:extLst>
                    <a:ext uri="{9D8B030D-6E8A-4147-A177-3AD203B41FA5}">
                      <a16:colId xmlns:a16="http://schemas.microsoft.com/office/drawing/2014/main" val="343042999"/>
                    </a:ext>
                  </a:extLst>
                </a:gridCol>
                <a:gridCol w="1703149">
                  <a:extLst>
                    <a:ext uri="{9D8B030D-6E8A-4147-A177-3AD203B41FA5}">
                      <a16:colId xmlns:a16="http://schemas.microsoft.com/office/drawing/2014/main" val="1103404018"/>
                    </a:ext>
                  </a:extLst>
                </a:gridCol>
                <a:gridCol w="1470881">
                  <a:extLst>
                    <a:ext uri="{9D8B030D-6E8A-4147-A177-3AD203B41FA5}">
                      <a16:colId xmlns:a16="http://schemas.microsoft.com/office/drawing/2014/main" val="1035360898"/>
                    </a:ext>
                  </a:extLst>
                </a:gridCol>
                <a:gridCol w="1515418">
                  <a:extLst>
                    <a:ext uri="{9D8B030D-6E8A-4147-A177-3AD203B41FA5}">
                      <a16:colId xmlns:a16="http://schemas.microsoft.com/office/drawing/2014/main" val="3186004456"/>
                    </a:ext>
                  </a:extLst>
                </a:gridCol>
                <a:gridCol w="1321295">
                  <a:extLst>
                    <a:ext uri="{9D8B030D-6E8A-4147-A177-3AD203B41FA5}">
                      <a16:colId xmlns:a16="http://schemas.microsoft.com/office/drawing/2014/main" val="3571923745"/>
                    </a:ext>
                  </a:extLst>
                </a:gridCol>
              </a:tblGrid>
              <a:tr h="1146071">
                <a:tc>
                  <a:txBody>
                    <a:bodyPr/>
                    <a:lstStyle/>
                    <a:p>
                      <a:pPr algn="ctr"/>
                      <a:r>
                        <a:rPr lang="nb-NO" sz="1800" kern="150" dirty="0">
                          <a:effectLst/>
                        </a:rPr>
                        <a:t>Nr.</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a:effectLst/>
                        </a:rPr>
                        <a:t>Egomønster</a:t>
                      </a:r>
                      <a:br>
                        <a:rPr lang="nb-NO" sz="1800" kern="150">
                          <a:effectLst/>
                        </a:rPr>
                      </a:br>
                      <a:r>
                        <a:rPr lang="nb-NO" sz="1800" kern="150">
                          <a:effectLst/>
                        </a:rPr>
                        <a:t>(negativ side)</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Typical</a:t>
                      </a:r>
                      <a:r>
                        <a:rPr lang="nb-NO" sz="1800" kern="150" dirty="0">
                          <a:effectLst/>
                        </a:rPr>
                        <a:t> positive </a:t>
                      </a:r>
                      <a:r>
                        <a:rPr lang="nb-NO" sz="1800" kern="150" dirty="0" err="1">
                          <a:effectLst/>
                        </a:rPr>
                        <a:t>property</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Temperament ifølge antikken og antroposofi</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DISA-</a:t>
                      </a:r>
                      <a:r>
                        <a:rPr lang="nb-NO" sz="1800" kern="150" dirty="0" err="1">
                          <a:effectLst/>
                        </a:rPr>
                        <a:t>model</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Winnie The Pooh </a:t>
                      </a:r>
                      <a:r>
                        <a:rPr lang="nb-NO" sz="1800" kern="150" dirty="0" err="1">
                          <a:effectLst/>
                        </a:rPr>
                        <a:t>Character</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46082225"/>
                  </a:ext>
                </a:extLst>
              </a:tr>
              <a:tr h="957360">
                <a:tc>
                  <a:txBody>
                    <a:bodyPr/>
                    <a:lstStyle/>
                    <a:p>
                      <a:pPr algn="ctr"/>
                      <a:r>
                        <a:rPr lang="nb-NO" sz="1800" kern="150">
                          <a:effectLst/>
                        </a:rPr>
                        <a:t>1</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600"/>
                        </a:spcBef>
                        <a:spcAft>
                          <a:spcPts val="600"/>
                        </a:spcAft>
                      </a:pPr>
                      <a:r>
                        <a:rPr lang="nb-NO" sz="1800" b="1" kern="150" dirty="0" err="1">
                          <a:effectLst/>
                        </a:rPr>
                        <a:t>Existentially</a:t>
                      </a:r>
                      <a:r>
                        <a:rPr lang="nb-NO" sz="1800" b="1" kern="150" dirty="0">
                          <a:effectLst/>
                        </a:rPr>
                        <a:t> </a:t>
                      </a:r>
                      <a:r>
                        <a:rPr lang="nb-NO" b="1" dirty="0" err="1"/>
                        <a:t>i</a:t>
                      </a:r>
                      <a:r>
                        <a:rPr lang="nb-NO" sz="1800" b="1" kern="1200" dirty="0" err="1">
                          <a:solidFill>
                            <a:schemeClr val="dk1"/>
                          </a:solidFill>
                          <a:latin typeface="+mn-lt"/>
                          <a:ea typeface="+mn-ea"/>
                          <a:cs typeface="+mn-cs"/>
                        </a:rPr>
                        <a:t>nsecure</a:t>
                      </a:r>
                      <a:r>
                        <a:rPr lang="nb-NO" sz="1800" b="1" kern="1200" dirty="0">
                          <a:solidFill>
                            <a:schemeClr val="dk1"/>
                          </a:solidFill>
                          <a:latin typeface="+mn-lt"/>
                          <a:ea typeface="+mn-ea"/>
                          <a:cs typeface="+mn-cs"/>
                        </a:rPr>
                        <a:t> </a:t>
                      </a:r>
                      <a:r>
                        <a:rPr lang="nb-NO" sz="1800" b="1" kern="150" dirty="0">
                          <a:effectLst/>
                        </a:rPr>
                        <a:t> – Mental</a:t>
                      </a:r>
                      <a:endParaRPr lang="nb-NO" sz="2800" b="1"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dirty="0" err="1"/>
                        <a:t>Mentally</a:t>
                      </a:r>
                      <a:r>
                        <a:rPr lang="nb-NO" dirty="0"/>
                        <a:t>/ </a:t>
                      </a:r>
                      <a:r>
                        <a:rPr lang="nb-NO" dirty="0" err="1"/>
                        <a:t>spritually</a:t>
                      </a:r>
                      <a:r>
                        <a:rPr lang="nb-NO" dirty="0"/>
                        <a:t> </a:t>
                      </a:r>
                      <a:r>
                        <a:rPr lang="nb-NO" dirty="0" err="1"/>
                        <a:t>gifted</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Melancolic</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Analytical</a:t>
                      </a:r>
                      <a:r>
                        <a:rPr lang="nb-NO" sz="1800" kern="150" dirty="0">
                          <a:effectLst/>
                        </a:rPr>
                        <a:t> (</a:t>
                      </a:r>
                      <a:r>
                        <a:rPr lang="nb-NO" sz="1800" kern="150" dirty="0" err="1">
                          <a:effectLst/>
                        </a:rPr>
                        <a:t>blue</a:t>
                      </a:r>
                      <a:r>
                        <a:rPr lang="nb-NO" sz="1800" kern="150" dirty="0">
                          <a:effectLst/>
                        </a:rPr>
                        <a:t>)</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Piglet</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57610728"/>
                  </a:ext>
                </a:extLst>
              </a:tr>
              <a:tr h="910634">
                <a:tc>
                  <a:txBody>
                    <a:bodyPr/>
                    <a:lstStyle/>
                    <a:p>
                      <a:pPr algn="ctr"/>
                      <a:r>
                        <a:rPr lang="nb-NO" sz="1800" kern="150">
                          <a:effectLst/>
                        </a:rPr>
                        <a:t>2</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600"/>
                        </a:spcBef>
                        <a:spcAft>
                          <a:spcPts val="600"/>
                        </a:spcAft>
                      </a:pPr>
                      <a:r>
                        <a:rPr lang="nb-NO" sz="1800" b="1" kern="150" dirty="0" err="1">
                          <a:effectLst/>
                        </a:rPr>
                        <a:t>Existentially</a:t>
                      </a:r>
                      <a:r>
                        <a:rPr lang="nb-NO" sz="1800" b="1" kern="150" dirty="0">
                          <a:effectLst/>
                        </a:rPr>
                        <a:t> </a:t>
                      </a:r>
                      <a:r>
                        <a:rPr lang="nb-NO" b="1" dirty="0" err="1"/>
                        <a:t>i</a:t>
                      </a:r>
                      <a:r>
                        <a:rPr lang="nb-NO" sz="1800" b="1" kern="1200" dirty="0" err="1">
                          <a:solidFill>
                            <a:schemeClr val="dk1"/>
                          </a:solidFill>
                          <a:latin typeface="+mn-lt"/>
                          <a:ea typeface="+mn-ea"/>
                          <a:cs typeface="+mn-cs"/>
                        </a:rPr>
                        <a:t>nsecure</a:t>
                      </a:r>
                      <a:r>
                        <a:rPr lang="nb-NO" sz="1800" b="1" kern="1200" dirty="0">
                          <a:solidFill>
                            <a:schemeClr val="dk1"/>
                          </a:solidFill>
                          <a:latin typeface="+mn-lt"/>
                          <a:ea typeface="+mn-ea"/>
                          <a:cs typeface="+mn-cs"/>
                        </a:rPr>
                        <a:t> </a:t>
                      </a:r>
                      <a:r>
                        <a:rPr lang="nb-NO" sz="1800" b="1" kern="150" dirty="0">
                          <a:effectLst/>
                        </a:rPr>
                        <a:t> – </a:t>
                      </a:r>
                      <a:r>
                        <a:rPr lang="nb-NO" sz="1800" b="1" kern="150" dirty="0" err="1">
                          <a:effectLst/>
                        </a:rPr>
                        <a:t>Emotional</a:t>
                      </a:r>
                      <a:endParaRPr lang="nb-NO" sz="2800" b="1"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dirty="0" err="1"/>
                        <a:t>Socially</a:t>
                      </a:r>
                      <a:r>
                        <a:rPr lang="nb-NO" dirty="0"/>
                        <a:t>/</a:t>
                      </a:r>
                      <a:br>
                        <a:rPr lang="nb-NO" dirty="0"/>
                      </a:br>
                      <a:r>
                        <a:rPr lang="nb-NO" dirty="0" err="1"/>
                        <a:t>artistically</a:t>
                      </a:r>
                      <a:r>
                        <a:rPr lang="nb-NO" dirty="0"/>
                        <a:t> </a:t>
                      </a:r>
                      <a:r>
                        <a:rPr lang="nb-NO" dirty="0" err="1"/>
                        <a:t>gifted</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Sanguine</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Inspiring</a:t>
                      </a:r>
                      <a:br>
                        <a:rPr lang="nb-NO" sz="1800" kern="150" dirty="0">
                          <a:effectLst/>
                        </a:rPr>
                      </a:br>
                      <a:r>
                        <a:rPr lang="nb-NO" sz="1800" kern="150" dirty="0">
                          <a:effectLst/>
                        </a:rPr>
                        <a:t>(</a:t>
                      </a:r>
                      <a:r>
                        <a:rPr lang="nb-NO" sz="1800" kern="150" dirty="0" err="1">
                          <a:effectLst/>
                        </a:rPr>
                        <a:t>Yellow</a:t>
                      </a:r>
                      <a:r>
                        <a:rPr lang="nb-NO" sz="1800" kern="150" dirty="0">
                          <a:effectLst/>
                        </a:rPr>
                        <a:t>)</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Roo</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617059740"/>
                  </a:ext>
                </a:extLst>
              </a:tr>
              <a:tr h="638240">
                <a:tc>
                  <a:txBody>
                    <a:bodyPr/>
                    <a:lstStyle/>
                    <a:p>
                      <a:pPr algn="ctr"/>
                      <a:r>
                        <a:rPr lang="nb-NO" sz="1800" kern="150">
                          <a:effectLst/>
                        </a:rPr>
                        <a:t>3</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600"/>
                        </a:spcBef>
                        <a:spcAft>
                          <a:spcPts val="600"/>
                        </a:spcAft>
                      </a:pPr>
                      <a:r>
                        <a:rPr lang="nb-NO" sz="1800" b="1" kern="150" dirty="0" err="1">
                          <a:effectLst/>
                        </a:rPr>
                        <a:t>Malnourished</a:t>
                      </a:r>
                      <a:endParaRPr lang="nb-NO" sz="2800" b="1"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dirty="0" err="1"/>
                        <a:t>socially</a:t>
                      </a:r>
                      <a:r>
                        <a:rPr lang="nb-NO" dirty="0"/>
                        <a:t>/</a:t>
                      </a:r>
                      <a:br>
                        <a:rPr lang="nb-NO" dirty="0"/>
                      </a:br>
                      <a:r>
                        <a:rPr lang="nb-NO" dirty="0" err="1"/>
                        <a:t>artistically</a:t>
                      </a:r>
                      <a:r>
                        <a:rPr lang="nb-NO" dirty="0"/>
                        <a:t> </a:t>
                      </a:r>
                      <a:r>
                        <a:rPr lang="nb-NO" dirty="0" err="1"/>
                        <a:t>gifted</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a:effectLst/>
                        </a:rPr>
                        <a:t> </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Analytical</a:t>
                      </a:r>
                      <a:r>
                        <a:rPr lang="nb-NO" sz="1800" kern="150" dirty="0">
                          <a:effectLst/>
                        </a:rPr>
                        <a:t> (</a:t>
                      </a:r>
                      <a:r>
                        <a:rPr lang="nb-NO" sz="1800" kern="150" dirty="0" err="1">
                          <a:effectLst/>
                        </a:rPr>
                        <a:t>blue</a:t>
                      </a:r>
                      <a:r>
                        <a:rPr lang="nb-NO" sz="1800" kern="150" dirty="0">
                          <a:effectLst/>
                        </a:rPr>
                        <a:t>)</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Eeyore</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95312029"/>
                  </a:ext>
                </a:extLst>
              </a:tr>
              <a:tr h="617683">
                <a:tc>
                  <a:txBody>
                    <a:bodyPr/>
                    <a:lstStyle/>
                    <a:p>
                      <a:pPr algn="ctr"/>
                      <a:r>
                        <a:rPr lang="nb-NO" sz="1800" kern="150">
                          <a:effectLst/>
                        </a:rPr>
                        <a:t>4</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600"/>
                        </a:spcBef>
                        <a:spcAft>
                          <a:spcPts val="600"/>
                        </a:spcAft>
                      </a:pPr>
                      <a:r>
                        <a:rPr lang="nb-NO" sz="1800" b="1" kern="150" dirty="0" err="1">
                          <a:effectLst/>
                        </a:rPr>
                        <a:t>Strong-willed</a:t>
                      </a:r>
                      <a:endParaRPr lang="nb-NO" sz="2800" b="1"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dirty="0"/>
                        <a:t>implementation power</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Choleric</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Dominating</a:t>
                      </a:r>
                      <a:r>
                        <a:rPr lang="nb-NO" sz="1800" kern="150" dirty="0">
                          <a:effectLst/>
                        </a:rPr>
                        <a:t> (red)</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Tigger</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7358995"/>
                  </a:ext>
                </a:extLst>
              </a:tr>
              <a:tr h="573036">
                <a:tc>
                  <a:txBody>
                    <a:bodyPr/>
                    <a:lstStyle/>
                    <a:p>
                      <a:pPr algn="ctr"/>
                      <a:r>
                        <a:rPr lang="nb-NO" sz="1800" kern="150">
                          <a:effectLst/>
                        </a:rPr>
                        <a:t>5</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600"/>
                        </a:spcBef>
                        <a:spcAft>
                          <a:spcPts val="600"/>
                        </a:spcAft>
                      </a:pPr>
                      <a:r>
                        <a:rPr lang="nb-NO" sz="1800" b="1" kern="150" dirty="0">
                          <a:effectLst/>
                        </a:rPr>
                        <a:t>Surrendering</a:t>
                      </a:r>
                      <a:endParaRPr lang="nb-NO" sz="2800" b="1"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Caring</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Phlegmatic</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Stabil (Green)</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Winnie </a:t>
                      </a:r>
                      <a:br>
                        <a:rPr lang="nb-NO" sz="1800" kern="150" dirty="0">
                          <a:effectLst/>
                        </a:rPr>
                      </a:br>
                      <a:r>
                        <a:rPr lang="nb-NO" sz="1800" kern="150" dirty="0">
                          <a:effectLst/>
                        </a:rPr>
                        <a:t>The Pooh</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83667799"/>
                  </a:ext>
                </a:extLst>
              </a:tr>
              <a:tr h="319121">
                <a:tc>
                  <a:txBody>
                    <a:bodyPr/>
                    <a:lstStyle/>
                    <a:p>
                      <a:pPr algn="ctr"/>
                      <a:r>
                        <a:rPr lang="nb-NO" sz="1800" kern="150">
                          <a:effectLst/>
                        </a:rPr>
                        <a:t>6</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Bef>
                          <a:spcPts val="600"/>
                        </a:spcBef>
                        <a:spcAft>
                          <a:spcPts val="600"/>
                        </a:spcAft>
                      </a:pPr>
                      <a:r>
                        <a:rPr lang="nb-NO" sz="1800" b="1" kern="150" dirty="0" err="1">
                          <a:effectLst/>
                        </a:rPr>
                        <a:t>Overachieving</a:t>
                      </a:r>
                      <a:endParaRPr lang="nb-NO" sz="2800" b="1"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err="1">
                          <a:effectLst/>
                        </a:rPr>
                        <a:t>Responsible</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a:effectLst/>
                        </a:rPr>
                        <a:t> </a:t>
                      </a:r>
                      <a:endParaRPr lang="nb-NO" sz="2800" kern="15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 </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Bef>
                          <a:spcPts val="600"/>
                        </a:spcBef>
                        <a:spcAft>
                          <a:spcPts val="600"/>
                        </a:spcAft>
                      </a:pPr>
                      <a:r>
                        <a:rPr lang="nb-NO" sz="1800" kern="150" dirty="0">
                          <a:effectLst/>
                        </a:rPr>
                        <a:t>Rabbit</a:t>
                      </a:r>
                      <a:endParaRPr lang="nb-NO" sz="2800" kern="15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10621972"/>
                  </a:ext>
                </a:extLst>
              </a:tr>
            </a:tbl>
          </a:graphicData>
        </a:graphic>
      </p:graphicFrame>
    </p:spTree>
    <p:extLst>
      <p:ext uri="{BB962C8B-B14F-4D97-AF65-F5344CB8AC3E}">
        <p14:creationId xmlns:p14="http://schemas.microsoft.com/office/powerpoint/2010/main" val="2704923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AF47AC0-566D-4BC8-ACB7-1FCA1C6A76A7}"/>
              </a:ext>
            </a:extLst>
          </p:cNvPr>
          <p:cNvSpPr txBox="1"/>
          <p:nvPr/>
        </p:nvSpPr>
        <p:spPr>
          <a:xfrm>
            <a:off x="14267" y="799174"/>
            <a:ext cx="8887362" cy="574003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nb-NO" b="1" dirty="0" err="1"/>
              <a:t>Existentially</a:t>
            </a:r>
            <a:r>
              <a:rPr lang="nb-NO" b="1" dirty="0"/>
              <a:t> </a:t>
            </a:r>
            <a:r>
              <a:rPr lang="nb-NO" b="1" dirty="0" err="1"/>
              <a:t>i</a:t>
            </a:r>
            <a:r>
              <a:rPr lang="nb-NO" sz="1800" b="1" kern="1200" dirty="0" err="1">
                <a:solidFill>
                  <a:schemeClr val="dk1"/>
                </a:solidFill>
                <a:latin typeface="+mn-lt"/>
                <a:ea typeface="+mn-ea"/>
                <a:cs typeface="+mn-cs"/>
              </a:rPr>
              <a:t>nsecure</a:t>
            </a:r>
            <a:r>
              <a:rPr lang="nb-NO" b="1" dirty="0"/>
              <a:t> – Mental  </a:t>
            </a:r>
            <a:br>
              <a:rPr lang="nb-NO" b="1" dirty="0"/>
            </a:br>
            <a:r>
              <a:rPr lang="en-US" dirty="0">
                <a:solidFill>
                  <a:srgbClr val="C00000"/>
                </a:solidFill>
              </a:rPr>
              <a:t>Seeks freedom from responsibility, </a:t>
            </a:r>
            <a:r>
              <a:rPr lang="en-US" dirty="0"/>
              <a:t>instead of standing in it and taking responsibility.</a:t>
            </a:r>
            <a:br>
              <a:rPr lang="nb-NO" dirty="0"/>
            </a:br>
            <a:endParaRPr lang="nb-NO" dirty="0"/>
          </a:p>
          <a:p>
            <a:pPr marL="342900" indent="-342900">
              <a:spcBef>
                <a:spcPts val="600"/>
              </a:spcBef>
              <a:buFont typeface="Arial" panose="020B0604020202020204" pitchFamily="34" charset="0"/>
              <a:buChar char="•"/>
            </a:pPr>
            <a:r>
              <a:rPr lang="nb-NO" b="1" dirty="0" err="1"/>
              <a:t>Existentially</a:t>
            </a:r>
            <a:r>
              <a:rPr lang="nb-NO" b="1" dirty="0"/>
              <a:t> </a:t>
            </a:r>
            <a:r>
              <a:rPr lang="nb-NO" b="1" dirty="0" err="1"/>
              <a:t>i</a:t>
            </a:r>
            <a:r>
              <a:rPr lang="nb-NO" sz="1800" b="1" kern="1200" dirty="0" err="1">
                <a:solidFill>
                  <a:schemeClr val="dk1"/>
                </a:solidFill>
                <a:latin typeface="+mn-lt"/>
                <a:ea typeface="+mn-ea"/>
                <a:cs typeface="+mn-cs"/>
              </a:rPr>
              <a:t>nsecure</a:t>
            </a:r>
            <a:r>
              <a:rPr lang="nb-NO" b="1" dirty="0"/>
              <a:t> – </a:t>
            </a:r>
            <a:r>
              <a:rPr lang="nb-NO" b="1" dirty="0" err="1"/>
              <a:t>Emotional</a:t>
            </a:r>
            <a:r>
              <a:rPr lang="nb-NO" b="1" dirty="0"/>
              <a:t> </a:t>
            </a:r>
            <a:br>
              <a:rPr lang="nb-NO" b="1" dirty="0"/>
            </a:br>
            <a:r>
              <a:rPr lang="en-US" dirty="0">
                <a:solidFill>
                  <a:srgbClr val="C00000"/>
                </a:solidFill>
              </a:rPr>
              <a:t>Craving for attention and playing through life, </a:t>
            </a:r>
            <a:br>
              <a:rPr lang="en-US" dirty="0">
                <a:solidFill>
                  <a:srgbClr val="C00000"/>
                </a:solidFill>
              </a:rPr>
            </a:br>
            <a:r>
              <a:rPr lang="en-US" dirty="0"/>
              <a:t>instead of being loved as you are and taking responsibility for duties as well.</a:t>
            </a:r>
            <a:br>
              <a:rPr lang="en-US" dirty="0"/>
            </a:br>
            <a:endParaRPr lang="nb-NO" strike="sngStrike" dirty="0"/>
          </a:p>
          <a:p>
            <a:pPr marL="342900" indent="-342900">
              <a:spcBef>
                <a:spcPts val="600"/>
              </a:spcBef>
              <a:buFont typeface="Arial" panose="020B0604020202020204" pitchFamily="34" charset="0"/>
              <a:buChar char="•"/>
            </a:pPr>
            <a:r>
              <a:rPr lang="nb-NO" b="1" dirty="0" err="1"/>
              <a:t>Malnourished</a:t>
            </a:r>
            <a:r>
              <a:rPr lang="nb-NO" dirty="0"/>
              <a:t> </a:t>
            </a:r>
            <a:br>
              <a:rPr lang="nb-NO" dirty="0"/>
            </a:br>
            <a:r>
              <a:rPr lang="en-US" dirty="0">
                <a:solidFill>
                  <a:srgbClr val="C00000"/>
                </a:solidFill>
              </a:rPr>
              <a:t>Seeks mental contact, </a:t>
            </a:r>
            <a:r>
              <a:rPr lang="en-US" dirty="0"/>
              <a:t>rather than emotional contact and body contact</a:t>
            </a:r>
            <a:r>
              <a:rPr lang="en-US" dirty="0">
                <a:solidFill>
                  <a:srgbClr val="C00000"/>
                </a:solidFill>
              </a:rPr>
              <a:t>.</a:t>
            </a:r>
            <a:br>
              <a:rPr lang="nb-NO" dirty="0"/>
            </a:br>
            <a:endParaRPr lang="nb-NO" dirty="0"/>
          </a:p>
          <a:p>
            <a:pPr marL="342900" indent="-342900">
              <a:spcBef>
                <a:spcPts val="600"/>
              </a:spcBef>
              <a:buFont typeface="Arial" panose="020B0604020202020204" pitchFamily="34" charset="0"/>
              <a:buChar char="•"/>
            </a:pPr>
            <a:r>
              <a:rPr lang="nb-NO" b="1" dirty="0" err="1"/>
              <a:t>Strong-willed</a:t>
            </a:r>
            <a:r>
              <a:rPr lang="nb-NO" b="1" dirty="0"/>
              <a:t> </a:t>
            </a:r>
            <a:br>
              <a:rPr lang="nb-NO" b="1" dirty="0"/>
            </a:br>
            <a:r>
              <a:rPr lang="en-US" dirty="0">
                <a:solidFill>
                  <a:srgbClr val="C00000"/>
                </a:solidFill>
              </a:rPr>
              <a:t>Pushes one's will through, </a:t>
            </a:r>
            <a:r>
              <a:rPr lang="en-US" dirty="0"/>
              <a:t>instead of mutual listening, care and cooperation.</a:t>
            </a:r>
            <a:br>
              <a:rPr lang="en-US" dirty="0"/>
            </a:br>
            <a:endParaRPr lang="en-US" dirty="0"/>
          </a:p>
          <a:p>
            <a:pPr marL="342900" indent="-342900">
              <a:spcBef>
                <a:spcPts val="600"/>
              </a:spcBef>
              <a:buFont typeface="Arial" panose="020B0604020202020204" pitchFamily="34" charset="0"/>
              <a:buChar char="•"/>
            </a:pPr>
            <a:r>
              <a:rPr lang="nb-NO" b="1" dirty="0"/>
              <a:t>Surrendering </a:t>
            </a:r>
            <a:br>
              <a:rPr lang="nb-NO" b="1" dirty="0"/>
            </a:br>
            <a:r>
              <a:rPr lang="en-US" dirty="0">
                <a:solidFill>
                  <a:srgbClr val="C00000"/>
                </a:solidFill>
              </a:rPr>
              <a:t>Looking to have a pleasant and cozy time, </a:t>
            </a:r>
            <a:r>
              <a:rPr lang="en-US" dirty="0"/>
              <a:t>even if own needs are not met</a:t>
            </a:r>
            <a:r>
              <a:rPr lang="en-US" dirty="0">
                <a:solidFill>
                  <a:srgbClr val="C00000"/>
                </a:solidFill>
              </a:rPr>
              <a:t>.</a:t>
            </a:r>
            <a:br>
              <a:rPr lang="nb-NO" strike="sngStrike" dirty="0"/>
            </a:br>
            <a:endParaRPr lang="nb-NO" strike="sngStrike" dirty="0">
              <a:solidFill>
                <a:srgbClr val="C00000"/>
              </a:solidFill>
            </a:endParaRPr>
          </a:p>
          <a:p>
            <a:pPr marL="342900" indent="-342900">
              <a:spcBef>
                <a:spcPts val="600"/>
              </a:spcBef>
              <a:buFont typeface="Arial" panose="020B0604020202020204" pitchFamily="34" charset="0"/>
              <a:buChar char="•"/>
            </a:pPr>
            <a:r>
              <a:rPr lang="nb-NO" b="1" dirty="0" err="1"/>
              <a:t>Overachieving</a:t>
            </a:r>
            <a:r>
              <a:rPr lang="nb-NO" dirty="0"/>
              <a:t> </a:t>
            </a:r>
            <a:br>
              <a:rPr lang="nb-NO" dirty="0"/>
            </a:br>
            <a:r>
              <a:rPr lang="en-US" dirty="0" err="1">
                <a:solidFill>
                  <a:srgbClr val="C00000"/>
                </a:solidFill>
              </a:rPr>
              <a:t>Overresponsibility</a:t>
            </a:r>
            <a:r>
              <a:rPr lang="en-US" dirty="0">
                <a:solidFill>
                  <a:srgbClr val="C00000"/>
                </a:solidFill>
              </a:rPr>
              <a:t> for plans and matters, </a:t>
            </a:r>
            <a:r>
              <a:rPr lang="en-US" dirty="0"/>
              <a:t>at the expense of the emotional.</a:t>
            </a:r>
            <a:br>
              <a:rPr lang="nb-NO" dirty="0"/>
            </a:br>
            <a:endParaRPr lang="nb-NO" dirty="0">
              <a:solidFill>
                <a:srgbClr val="C00000"/>
              </a:solidFill>
            </a:endParaRPr>
          </a:p>
        </p:txBody>
      </p:sp>
      <p:sp>
        <p:nvSpPr>
          <p:cNvPr id="4" name="TekstSylinder 3">
            <a:extLst>
              <a:ext uri="{FF2B5EF4-FFF2-40B4-BE49-F238E27FC236}">
                <a16:creationId xmlns:a16="http://schemas.microsoft.com/office/drawing/2014/main" id="{A3F512CC-8AD9-CACF-8E7F-37013CC32F5B}"/>
              </a:ext>
            </a:extLst>
          </p:cNvPr>
          <p:cNvSpPr txBox="1"/>
          <p:nvPr/>
        </p:nvSpPr>
        <p:spPr>
          <a:xfrm>
            <a:off x="257961" y="69905"/>
            <a:ext cx="8427214" cy="369332"/>
          </a:xfrm>
          <a:prstGeom prst="rect">
            <a:avLst/>
          </a:prstGeom>
          <a:noFill/>
        </p:spPr>
        <p:txBody>
          <a:bodyPr wrap="square">
            <a:spAutoFit/>
          </a:bodyPr>
          <a:lstStyle/>
          <a:p>
            <a:pPr algn="ctr"/>
            <a:r>
              <a:rPr lang="nb-NO" kern="0" dirty="0">
                <a:solidFill>
                  <a:srgbClr val="C00000"/>
                </a:solidFill>
                <a:latin typeface="Arial" panose="020B0604020202020204" pitchFamily="34" charset="0"/>
              </a:rPr>
              <a:t>To </a:t>
            </a:r>
            <a:r>
              <a:rPr lang="nb-NO" kern="0" dirty="0" err="1">
                <a:solidFill>
                  <a:srgbClr val="C00000"/>
                </a:solidFill>
                <a:latin typeface="Arial" panose="020B0604020202020204" pitchFamily="34" charset="0"/>
              </a:rPr>
              <a:t>come</a:t>
            </a:r>
            <a:r>
              <a:rPr lang="nb-NO" kern="0" dirty="0">
                <a:solidFill>
                  <a:srgbClr val="C00000"/>
                </a:solidFill>
                <a:latin typeface="Arial" panose="020B0604020202020204" pitchFamily="34" charset="0"/>
              </a:rPr>
              <a:t> </a:t>
            </a:r>
            <a:r>
              <a:rPr lang="nb-NO" kern="0" dirty="0" err="1">
                <a:solidFill>
                  <a:srgbClr val="C00000"/>
                </a:solidFill>
                <a:latin typeface="Arial" panose="020B0604020202020204" pitchFamily="34" charset="0"/>
              </a:rPr>
              <a:t>out</a:t>
            </a:r>
            <a:r>
              <a:rPr lang="nb-NO" kern="0" dirty="0">
                <a:solidFill>
                  <a:srgbClr val="C00000"/>
                </a:solidFill>
                <a:latin typeface="Arial" panose="020B0604020202020204" pitchFamily="34" charset="0"/>
              </a:rPr>
              <a:t> </a:t>
            </a:r>
            <a:r>
              <a:rPr lang="nb-NO" kern="0" dirty="0" err="1">
                <a:solidFill>
                  <a:srgbClr val="C00000"/>
                </a:solidFill>
                <a:latin typeface="Arial" panose="020B0604020202020204" pitchFamily="34" charset="0"/>
              </a:rPr>
              <a:t>of</a:t>
            </a:r>
            <a:r>
              <a:rPr lang="nb-NO" kern="0" dirty="0">
                <a:solidFill>
                  <a:srgbClr val="C00000"/>
                </a:solidFill>
                <a:latin typeface="Arial" panose="020B0604020202020204" pitchFamily="34" charset="0"/>
              </a:rPr>
              <a:t> </a:t>
            </a:r>
            <a:r>
              <a:rPr lang="nb-NO" kern="0" dirty="0" err="1">
                <a:solidFill>
                  <a:srgbClr val="C00000"/>
                </a:solidFill>
                <a:latin typeface="Arial" panose="020B0604020202020204" pitchFamily="34" charset="0"/>
              </a:rPr>
              <a:t>the</a:t>
            </a:r>
            <a:r>
              <a:rPr lang="nb-NO" kern="0" dirty="0">
                <a:solidFill>
                  <a:srgbClr val="C00000"/>
                </a:solidFill>
                <a:latin typeface="Arial" panose="020B0604020202020204" pitchFamily="34" charset="0"/>
              </a:rPr>
              <a:t> </a:t>
            </a:r>
            <a:r>
              <a:rPr lang="nb-NO" kern="0" dirty="0" err="1">
                <a:solidFill>
                  <a:srgbClr val="C00000"/>
                </a:solidFill>
                <a:latin typeface="Arial" panose="020B0604020202020204" pitchFamily="34" charset="0"/>
              </a:rPr>
              <a:t>repacement</a:t>
            </a:r>
            <a:r>
              <a:rPr lang="nb-NO" kern="0" dirty="0">
                <a:solidFill>
                  <a:srgbClr val="C00000"/>
                </a:solidFill>
                <a:latin typeface="Arial" panose="020B0604020202020204" pitchFamily="34" charset="0"/>
              </a:rPr>
              <a:t> </a:t>
            </a:r>
            <a:r>
              <a:rPr lang="nb-NO" kern="0" dirty="0" err="1">
                <a:solidFill>
                  <a:srgbClr val="C00000"/>
                </a:solidFill>
                <a:latin typeface="Arial" panose="020B0604020202020204" pitchFamily="34" charset="0"/>
              </a:rPr>
              <a:t>solution</a:t>
            </a:r>
            <a:endParaRPr lang="nb-NO" kern="0" dirty="0">
              <a:solidFill>
                <a:srgbClr val="C00000"/>
              </a:solidFill>
              <a:latin typeface="Arial" panose="020B0604020202020204" pitchFamily="34" charset="0"/>
            </a:endParaRPr>
          </a:p>
        </p:txBody>
      </p:sp>
      <p:sp>
        <p:nvSpPr>
          <p:cNvPr id="5" name="TekstSylinder 4">
            <a:extLst>
              <a:ext uri="{FF2B5EF4-FFF2-40B4-BE49-F238E27FC236}">
                <a16:creationId xmlns:a16="http://schemas.microsoft.com/office/drawing/2014/main" id="{6A41746B-759F-6A7A-BCAD-1E5D2562106E}"/>
              </a:ext>
            </a:extLst>
          </p:cNvPr>
          <p:cNvSpPr txBox="1"/>
          <p:nvPr/>
        </p:nvSpPr>
        <p:spPr>
          <a:xfrm>
            <a:off x="3639691" y="1071097"/>
            <a:ext cx="5359005" cy="369332"/>
          </a:xfrm>
          <a:prstGeom prst="rect">
            <a:avLst/>
          </a:prstGeom>
          <a:solidFill>
            <a:schemeClr val="bg1"/>
          </a:solidFill>
        </p:spPr>
        <p:txBody>
          <a:bodyPr wrap="square" rtlCol="0">
            <a:spAutoFit/>
          </a:bodyPr>
          <a:lstStyle/>
          <a:p>
            <a:r>
              <a:rPr lang="en-US" strike="sngStrike" dirty="0"/>
              <a:t>instead of standing in it and taking responsibility.</a:t>
            </a:r>
            <a:endParaRPr lang="nb-NO" dirty="0"/>
          </a:p>
        </p:txBody>
      </p:sp>
      <p:sp>
        <p:nvSpPr>
          <p:cNvPr id="11" name="TekstSylinder 10">
            <a:extLst>
              <a:ext uri="{FF2B5EF4-FFF2-40B4-BE49-F238E27FC236}">
                <a16:creationId xmlns:a16="http://schemas.microsoft.com/office/drawing/2014/main" id="{66CEF155-289D-3F35-C024-26968E3EBFB3}"/>
              </a:ext>
            </a:extLst>
          </p:cNvPr>
          <p:cNvSpPr txBox="1"/>
          <p:nvPr/>
        </p:nvSpPr>
        <p:spPr>
          <a:xfrm>
            <a:off x="2422082" y="3144927"/>
            <a:ext cx="5210973" cy="369332"/>
          </a:xfrm>
          <a:prstGeom prst="rect">
            <a:avLst/>
          </a:prstGeom>
          <a:solidFill>
            <a:schemeClr val="bg1"/>
          </a:solidFill>
        </p:spPr>
        <p:txBody>
          <a:bodyPr wrap="square" rtlCol="0">
            <a:spAutoFit/>
          </a:bodyPr>
          <a:lstStyle/>
          <a:p>
            <a:r>
              <a:rPr lang="en-US" strike="sngStrike" dirty="0"/>
              <a:t>rather than emotional contact and body contact.</a:t>
            </a:r>
            <a:endParaRPr lang="nb-NO" dirty="0"/>
          </a:p>
        </p:txBody>
      </p:sp>
      <p:sp>
        <p:nvSpPr>
          <p:cNvPr id="13" name="TekstSylinder 12">
            <a:extLst>
              <a:ext uri="{FF2B5EF4-FFF2-40B4-BE49-F238E27FC236}">
                <a16:creationId xmlns:a16="http://schemas.microsoft.com/office/drawing/2014/main" id="{BFDFD81A-8675-FA23-BB55-B5783C9FB519}"/>
              </a:ext>
            </a:extLst>
          </p:cNvPr>
          <p:cNvSpPr txBox="1"/>
          <p:nvPr/>
        </p:nvSpPr>
        <p:spPr>
          <a:xfrm>
            <a:off x="2844503" y="4059914"/>
            <a:ext cx="5418250" cy="369332"/>
          </a:xfrm>
          <a:prstGeom prst="rect">
            <a:avLst/>
          </a:prstGeom>
          <a:solidFill>
            <a:schemeClr val="bg1"/>
          </a:solidFill>
        </p:spPr>
        <p:txBody>
          <a:bodyPr wrap="square" rtlCol="0">
            <a:spAutoFit/>
          </a:bodyPr>
          <a:lstStyle/>
          <a:p>
            <a:r>
              <a:rPr lang="en-US" strike="sngStrike" dirty="0"/>
              <a:t>instead of mutual listening, care and cooperation.</a:t>
            </a:r>
            <a:endParaRPr lang="nb-NO" dirty="0"/>
          </a:p>
        </p:txBody>
      </p:sp>
      <p:sp>
        <p:nvSpPr>
          <p:cNvPr id="15" name="TekstSylinder 14">
            <a:extLst>
              <a:ext uri="{FF2B5EF4-FFF2-40B4-BE49-F238E27FC236}">
                <a16:creationId xmlns:a16="http://schemas.microsoft.com/office/drawing/2014/main" id="{63FAA710-4D0B-11D7-B48B-26351E904322}"/>
              </a:ext>
            </a:extLst>
          </p:cNvPr>
          <p:cNvSpPr txBox="1"/>
          <p:nvPr/>
        </p:nvSpPr>
        <p:spPr>
          <a:xfrm>
            <a:off x="4340647" y="4962747"/>
            <a:ext cx="3703730" cy="369332"/>
          </a:xfrm>
          <a:prstGeom prst="rect">
            <a:avLst/>
          </a:prstGeom>
          <a:solidFill>
            <a:schemeClr val="bg1"/>
          </a:solidFill>
        </p:spPr>
        <p:txBody>
          <a:bodyPr wrap="square" rtlCol="0">
            <a:spAutoFit/>
          </a:bodyPr>
          <a:lstStyle/>
          <a:p>
            <a:r>
              <a:rPr lang="en-US" strike="sngStrike" dirty="0"/>
              <a:t>even if own needs are not met. </a:t>
            </a:r>
            <a:endParaRPr lang="nb-NO" dirty="0"/>
          </a:p>
        </p:txBody>
      </p:sp>
      <p:sp>
        <p:nvSpPr>
          <p:cNvPr id="16" name="TekstSylinder 15">
            <a:extLst>
              <a:ext uri="{FF2B5EF4-FFF2-40B4-BE49-F238E27FC236}">
                <a16:creationId xmlns:a16="http://schemas.microsoft.com/office/drawing/2014/main" id="{ACD09B48-D963-3B37-A80A-B181A6807300}"/>
              </a:ext>
            </a:extLst>
          </p:cNvPr>
          <p:cNvSpPr txBox="1"/>
          <p:nvPr/>
        </p:nvSpPr>
        <p:spPr>
          <a:xfrm>
            <a:off x="4155449" y="5843546"/>
            <a:ext cx="3472948" cy="369332"/>
          </a:xfrm>
          <a:prstGeom prst="rect">
            <a:avLst/>
          </a:prstGeom>
          <a:solidFill>
            <a:schemeClr val="bg1"/>
          </a:solidFill>
        </p:spPr>
        <p:txBody>
          <a:bodyPr wrap="square" rtlCol="0">
            <a:spAutoFit/>
          </a:bodyPr>
          <a:lstStyle/>
          <a:p>
            <a:r>
              <a:rPr lang="en-US" strike="sngStrike" dirty="0"/>
              <a:t> at the expense of the emotional.</a:t>
            </a:r>
            <a:endParaRPr lang="nb-NO" dirty="0"/>
          </a:p>
        </p:txBody>
      </p:sp>
      <p:sp>
        <p:nvSpPr>
          <p:cNvPr id="8" name="TekstSylinder 7">
            <a:extLst>
              <a:ext uri="{FF2B5EF4-FFF2-40B4-BE49-F238E27FC236}">
                <a16:creationId xmlns:a16="http://schemas.microsoft.com/office/drawing/2014/main" id="{DFE1B35F-F423-8A6A-C1C6-590EC469D696}"/>
              </a:ext>
            </a:extLst>
          </p:cNvPr>
          <p:cNvSpPr txBox="1"/>
          <p:nvPr/>
        </p:nvSpPr>
        <p:spPr>
          <a:xfrm>
            <a:off x="1856656" y="2881814"/>
            <a:ext cx="6915289" cy="369332"/>
          </a:xfrm>
          <a:prstGeom prst="rect">
            <a:avLst/>
          </a:prstGeom>
          <a:noFill/>
        </p:spPr>
        <p:txBody>
          <a:bodyPr wrap="square" rtlCol="0">
            <a:spAutoFit/>
          </a:bodyPr>
          <a:lstStyle/>
          <a:p>
            <a:r>
              <a:rPr lang="en-US" dirty="0">
                <a:solidFill>
                  <a:srgbClr val="0070C0"/>
                </a:solidFill>
              </a:rPr>
              <a:t>Seek emotional contact and body contact, in yourself and with others</a:t>
            </a:r>
            <a:endParaRPr lang="nb-NO" dirty="0">
              <a:solidFill>
                <a:srgbClr val="0070C0"/>
              </a:solidFill>
            </a:endParaRPr>
          </a:p>
        </p:txBody>
      </p:sp>
      <p:sp>
        <p:nvSpPr>
          <p:cNvPr id="3" name="TekstSylinder 2">
            <a:extLst>
              <a:ext uri="{FF2B5EF4-FFF2-40B4-BE49-F238E27FC236}">
                <a16:creationId xmlns:a16="http://schemas.microsoft.com/office/drawing/2014/main" id="{73071F5F-D73B-6BE0-0430-D2D60A84C889}"/>
              </a:ext>
            </a:extLst>
          </p:cNvPr>
          <p:cNvSpPr txBox="1"/>
          <p:nvPr/>
        </p:nvSpPr>
        <p:spPr>
          <a:xfrm>
            <a:off x="3818046" y="548812"/>
            <a:ext cx="3970880" cy="646331"/>
          </a:xfrm>
          <a:prstGeom prst="rect">
            <a:avLst/>
          </a:prstGeom>
          <a:noFill/>
        </p:spPr>
        <p:txBody>
          <a:bodyPr wrap="square" rtlCol="0">
            <a:spAutoFit/>
          </a:bodyPr>
          <a:lstStyle/>
          <a:p>
            <a:r>
              <a:rPr lang="en-US" dirty="0">
                <a:solidFill>
                  <a:srgbClr val="0070C0"/>
                </a:solidFill>
              </a:rPr>
              <a:t>Stand by it and take responsibility for your own life and for the community</a:t>
            </a:r>
            <a:endParaRPr lang="nb-NO" dirty="0">
              <a:solidFill>
                <a:srgbClr val="0070C0"/>
              </a:solidFill>
            </a:endParaRPr>
          </a:p>
        </p:txBody>
      </p:sp>
      <p:sp>
        <p:nvSpPr>
          <p:cNvPr id="10" name="TekstSylinder 9">
            <a:extLst>
              <a:ext uri="{FF2B5EF4-FFF2-40B4-BE49-F238E27FC236}">
                <a16:creationId xmlns:a16="http://schemas.microsoft.com/office/drawing/2014/main" id="{11F30F7D-F639-7B0B-CE51-9EAD0121CEE4}"/>
              </a:ext>
            </a:extLst>
          </p:cNvPr>
          <p:cNvSpPr txBox="1"/>
          <p:nvPr/>
        </p:nvSpPr>
        <p:spPr>
          <a:xfrm>
            <a:off x="1777897" y="3766784"/>
            <a:ext cx="6680109" cy="369332"/>
          </a:xfrm>
          <a:prstGeom prst="rect">
            <a:avLst/>
          </a:prstGeom>
          <a:noFill/>
        </p:spPr>
        <p:txBody>
          <a:bodyPr wrap="square" rtlCol="0">
            <a:spAutoFit/>
          </a:bodyPr>
          <a:lstStyle/>
          <a:p>
            <a:r>
              <a:rPr lang="en-US" dirty="0">
                <a:solidFill>
                  <a:srgbClr val="0070C0"/>
                </a:solidFill>
              </a:rPr>
              <a:t>Ask and listen, create good dialogue and cooperation, and be caring</a:t>
            </a:r>
            <a:endParaRPr lang="nb-NO" dirty="0">
              <a:solidFill>
                <a:srgbClr val="0070C0"/>
              </a:solidFill>
            </a:endParaRPr>
          </a:p>
        </p:txBody>
      </p:sp>
      <p:sp>
        <p:nvSpPr>
          <p:cNvPr id="12" name="TekstSylinder 11">
            <a:extLst>
              <a:ext uri="{FF2B5EF4-FFF2-40B4-BE49-F238E27FC236}">
                <a16:creationId xmlns:a16="http://schemas.microsoft.com/office/drawing/2014/main" id="{B4D9CB46-5335-EFA7-0000-235A9FC0D601}"/>
              </a:ext>
            </a:extLst>
          </p:cNvPr>
          <p:cNvSpPr txBox="1"/>
          <p:nvPr/>
        </p:nvSpPr>
        <p:spPr>
          <a:xfrm>
            <a:off x="1777897" y="4410932"/>
            <a:ext cx="4777139" cy="646331"/>
          </a:xfrm>
          <a:prstGeom prst="rect">
            <a:avLst/>
          </a:prstGeom>
          <a:noFill/>
        </p:spPr>
        <p:txBody>
          <a:bodyPr wrap="square" rtlCol="0">
            <a:spAutoFit/>
          </a:bodyPr>
          <a:lstStyle/>
          <a:p>
            <a:r>
              <a:rPr lang="en-US" dirty="0">
                <a:solidFill>
                  <a:srgbClr val="0070C0"/>
                </a:solidFill>
              </a:rPr>
              <a:t>Trust your judgement, set boundaries, speak up and take care of deeper needs</a:t>
            </a:r>
            <a:endParaRPr lang="nb-NO" dirty="0">
              <a:solidFill>
                <a:srgbClr val="0070C0"/>
              </a:solidFill>
            </a:endParaRPr>
          </a:p>
        </p:txBody>
      </p:sp>
      <p:sp>
        <p:nvSpPr>
          <p:cNvPr id="14" name="TekstSylinder 13">
            <a:extLst>
              <a:ext uri="{FF2B5EF4-FFF2-40B4-BE49-F238E27FC236}">
                <a16:creationId xmlns:a16="http://schemas.microsoft.com/office/drawing/2014/main" id="{A4F7C43C-AB1B-B590-46AF-FD6F65772013}"/>
              </a:ext>
            </a:extLst>
          </p:cNvPr>
          <p:cNvSpPr txBox="1"/>
          <p:nvPr/>
        </p:nvSpPr>
        <p:spPr>
          <a:xfrm>
            <a:off x="1986404" y="5543870"/>
            <a:ext cx="6263093" cy="369332"/>
          </a:xfrm>
          <a:prstGeom prst="rect">
            <a:avLst/>
          </a:prstGeom>
          <a:noFill/>
        </p:spPr>
        <p:txBody>
          <a:bodyPr wrap="square" rtlCol="0">
            <a:spAutoFit/>
          </a:bodyPr>
          <a:lstStyle/>
          <a:p>
            <a:r>
              <a:rPr lang="en-US" dirty="0">
                <a:solidFill>
                  <a:srgbClr val="0070C0"/>
                </a:solidFill>
              </a:rPr>
              <a:t>Take emotional care of yourself and others as well</a:t>
            </a:r>
            <a:endParaRPr lang="nb-NO" dirty="0">
              <a:solidFill>
                <a:srgbClr val="0070C0"/>
              </a:solidFill>
            </a:endParaRPr>
          </a:p>
        </p:txBody>
      </p:sp>
      <p:sp>
        <p:nvSpPr>
          <p:cNvPr id="6" name="TekstSylinder 5">
            <a:extLst>
              <a:ext uri="{FF2B5EF4-FFF2-40B4-BE49-F238E27FC236}">
                <a16:creationId xmlns:a16="http://schemas.microsoft.com/office/drawing/2014/main" id="{78C3E304-DDE1-3B5A-31EB-35D5856091D8}"/>
              </a:ext>
            </a:extLst>
          </p:cNvPr>
          <p:cNvSpPr txBox="1"/>
          <p:nvPr/>
        </p:nvSpPr>
        <p:spPr>
          <a:xfrm>
            <a:off x="3818046" y="1473474"/>
            <a:ext cx="4118790" cy="646331"/>
          </a:xfrm>
          <a:prstGeom prst="rect">
            <a:avLst/>
          </a:prstGeom>
          <a:noFill/>
        </p:spPr>
        <p:txBody>
          <a:bodyPr wrap="square" rtlCol="0">
            <a:spAutoFit/>
          </a:bodyPr>
          <a:lstStyle/>
          <a:p>
            <a:r>
              <a:rPr lang="en-US" dirty="0">
                <a:solidFill>
                  <a:srgbClr val="0070C0"/>
                </a:solidFill>
              </a:rPr>
              <a:t>Love yourself, have close relationships, take responsibility for duties</a:t>
            </a:r>
            <a:endParaRPr lang="nb-NO" dirty="0">
              <a:solidFill>
                <a:srgbClr val="002060"/>
              </a:solidFill>
            </a:endParaRPr>
          </a:p>
        </p:txBody>
      </p:sp>
      <p:sp>
        <p:nvSpPr>
          <p:cNvPr id="7" name="Plassholder for lysbildenummer 6">
            <a:extLst>
              <a:ext uri="{FF2B5EF4-FFF2-40B4-BE49-F238E27FC236}">
                <a16:creationId xmlns:a16="http://schemas.microsoft.com/office/drawing/2014/main" id="{FF85BF29-C0C5-FB2A-9671-BB3351634978}"/>
              </a:ext>
            </a:extLst>
          </p:cNvPr>
          <p:cNvSpPr>
            <a:spLocks noGrp="1"/>
          </p:cNvSpPr>
          <p:nvPr>
            <p:ph type="sldNum" sz="quarter" idx="12"/>
          </p:nvPr>
        </p:nvSpPr>
        <p:spPr>
          <a:xfrm>
            <a:off x="6292695" y="6124994"/>
            <a:ext cx="2057400" cy="365125"/>
          </a:xfrm>
        </p:spPr>
        <p:txBody>
          <a:bodyPr/>
          <a:lstStyle/>
          <a:p>
            <a:fld id="{CD4B10EB-5889-4CB3-982E-38A74B47C7AC}" type="slidenum">
              <a:rPr lang="nb-NO" sz="1800" smtClean="0"/>
              <a:t>25</a:t>
            </a:fld>
            <a:endParaRPr lang="nb-NO" sz="1800" dirty="0"/>
          </a:p>
        </p:txBody>
      </p:sp>
      <p:sp>
        <p:nvSpPr>
          <p:cNvPr id="17" name="TekstSylinder 16">
            <a:extLst>
              <a:ext uri="{FF2B5EF4-FFF2-40B4-BE49-F238E27FC236}">
                <a16:creationId xmlns:a16="http://schemas.microsoft.com/office/drawing/2014/main" id="{A8761A32-F346-DBC3-806F-39FBEE7B55CE}"/>
              </a:ext>
            </a:extLst>
          </p:cNvPr>
          <p:cNvSpPr txBox="1"/>
          <p:nvPr/>
        </p:nvSpPr>
        <p:spPr>
          <a:xfrm>
            <a:off x="372055" y="2274808"/>
            <a:ext cx="8199026" cy="369332"/>
          </a:xfrm>
          <a:prstGeom prst="rect">
            <a:avLst/>
          </a:prstGeom>
          <a:solidFill>
            <a:schemeClr val="bg1"/>
          </a:solidFill>
        </p:spPr>
        <p:txBody>
          <a:bodyPr wrap="square" rtlCol="0">
            <a:spAutoFit/>
          </a:bodyPr>
          <a:lstStyle/>
          <a:p>
            <a:r>
              <a:rPr lang="en-US" strike="sngStrike" dirty="0"/>
              <a:t>instead of being loved as one is and taking responsibility also for duties</a:t>
            </a:r>
            <a:endParaRPr lang="nb-NO" dirty="0"/>
          </a:p>
        </p:txBody>
      </p:sp>
    </p:spTree>
    <p:extLst>
      <p:ext uri="{BB962C8B-B14F-4D97-AF65-F5344CB8AC3E}">
        <p14:creationId xmlns:p14="http://schemas.microsoft.com/office/powerpoint/2010/main" val="107255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5" grpId="0" animBg="1"/>
      <p:bldP spid="16" grpId="0" animBg="1"/>
      <p:bldP spid="8" grpId="0"/>
      <p:bldP spid="3" grpId="0"/>
      <p:bldP spid="10" grpId="0"/>
      <p:bldP spid="12" grpId="0"/>
      <p:bldP spid="14" grpId="0"/>
      <p:bldP spid="6"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e 28">
            <a:extLst>
              <a:ext uri="{FF2B5EF4-FFF2-40B4-BE49-F238E27FC236}">
                <a16:creationId xmlns:a16="http://schemas.microsoft.com/office/drawing/2014/main" id="{E7CEF9E4-E435-4787-E47F-E089460DE819}"/>
              </a:ext>
            </a:extLst>
          </p:cNvPr>
          <p:cNvGrpSpPr/>
          <p:nvPr/>
        </p:nvGrpSpPr>
        <p:grpSpPr>
          <a:xfrm>
            <a:off x="425276" y="1656827"/>
            <a:ext cx="3228245" cy="3107901"/>
            <a:chOff x="568712" y="2580194"/>
            <a:chExt cx="3228245" cy="3107901"/>
          </a:xfrm>
        </p:grpSpPr>
        <p:grpSp>
          <p:nvGrpSpPr>
            <p:cNvPr id="10" name="Gruppe 9">
              <a:extLst>
                <a:ext uri="{FF2B5EF4-FFF2-40B4-BE49-F238E27FC236}">
                  <a16:creationId xmlns:a16="http://schemas.microsoft.com/office/drawing/2014/main" id="{944F65D7-122C-77CA-CE75-33A20B8DE202}"/>
                </a:ext>
              </a:extLst>
            </p:cNvPr>
            <p:cNvGrpSpPr/>
            <p:nvPr/>
          </p:nvGrpSpPr>
          <p:grpSpPr>
            <a:xfrm>
              <a:off x="568712" y="2580194"/>
              <a:ext cx="3228245" cy="3107901"/>
              <a:chOff x="1218977" y="3178478"/>
              <a:chExt cx="3029638" cy="2809301"/>
            </a:xfrm>
          </p:grpSpPr>
          <p:sp>
            <p:nvSpPr>
              <p:cNvPr id="2" name="Ellipse 1">
                <a:extLst>
                  <a:ext uri="{FF2B5EF4-FFF2-40B4-BE49-F238E27FC236}">
                    <a16:creationId xmlns:a16="http://schemas.microsoft.com/office/drawing/2014/main" id="{BA28F323-E0DC-4817-AA2A-55357A931DA7}"/>
                  </a:ext>
                </a:extLst>
              </p:cNvPr>
              <p:cNvSpPr/>
              <p:nvPr/>
            </p:nvSpPr>
            <p:spPr>
              <a:xfrm>
                <a:off x="1218977" y="3178478"/>
                <a:ext cx="3029638" cy="2809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BB63A3DA-CE91-4BC0-908F-07F3B1DAFB50}"/>
                  </a:ext>
                </a:extLst>
              </p:cNvPr>
              <p:cNvSpPr/>
              <p:nvPr/>
            </p:nvSpPr>
            <p:spPr>
              <a:xfrm>
                <a:off x="1856781" y="3744356"/>
                <a:ext cx="1758109" cy="169659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Ellipse 3">
                <a:extLst>
                  <a:ext uri="{FF2B5EF4-FFF2-40B4-BE49-F238E27FC236}">
                    <a16:creationId xmlns:a16="http://schemas.microsoft.com/office/drawing/2014/main" id="{3BDAD005-CBF2-493A-B1EB-A05584EC0B16}"/>
                  </a:ext>
                </a:extLst>
              </p:cNvPr>
              <p:cNvSpPr/>
              <p:nvPr/>
            </p:nvSpPr>
            <p:spPr>
              <a:xfrm>
                <a:off x="2235945" y="4125355"/>
                <a:ext cx="1026405" cy="9345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5" name="TekstSylinder 14">
              <a:extLst>
                <a:ext uri="{FF2B5EF4-FFF2-40B4-BE49-F238E27FC236}">
                  <a16:creationId xmlns:a16="http://schemas.microsoft.com/office/drawing/2014/main" id="{95ABCB46-F139-38D4-7EA7-3E926BCEA38E}"/>
                </a:ext>
              </a:extLst>
            </p:cNvPr>
            <p:cNvSpPr txBox="1"/>
            <p:nvPr/>
          </p:nvSpPr>
          <p:spPr>
            <a:xfrm>
              <a:off x="1304471" y="2623947"/>
              <a:ext cx="1873361" cy="584775"/>
            </a:xfrm>
            <a:prstGeom prst="rect">
              <a:avLst/>
            </a:prstGeom>
            <a:noFill/>
          </p:spPr>
          <p:txBody>
            <a:bodyPr wrap="square" rtlCol="0">
              <a:spAutoFit/>
            </a:bodyPr>
            <a:lstStyle/>
            <a:p>
              <a:pPr algn="ctr"/>
              <a:r>
                <a:rPr lang="nb-NO" sz="1600" b="1" dirty="0"/>
                <a:t>Positive Mask - </a:t>
              </a:r>
              <a:r>
                <a:rPr lang="nb-NO" sz="1600" dirty="0" err="1"/>
                <a:t>Mastery</a:t>
              </a:r>
              <a:r>
                <a:rPr lang="nb-NO" sz="1600" dirty="0"/>
                <a:t> </a:t>
              </a:r>
              <a:r>
                <a:rPr lang="nb-NO" sz="1600" dirty="0" err="1"/>
                <a:t>energy</a:t>
              </a:r>
              <a:endParaRPr lang="nb-NO" sz="1600" dirty="0"/>
            </a:p>
          </p:txBody>
        </p:sp>
        <p:sp>
          <p:nvSpPr>
            <p:cNvPr id="16" name="TekstSylinder 15">
              <a:extLst>
                <a:ext uri="{FF2B5EF4-FFF2-40B4-BE49-F238E27FC236}">
                  <a16:creationId xmlns:a16="http://schemas.microsoft.com/office/drawing/2014/main" id="{BBC3BE5F-55AC-7790-A78D-FE0067DA0E1F}"/>
                </a:ext>
              </a:extLst>
            </p:cNvPr>
            <p:cNvSpPr txBox="1"/>
            <p:nvPr/>
          </p:nvSpPr>
          <p:spPr>
            <a:xfrm rot="20819805">
              <a:off x="1424986" y="3376243"/>
              <a:ext cx="1093691" cy="338554"/>
            </a:xfrm>
            <a:prstGeom prst="rect">
              <a:avLst/>
            </a:prstGeom>
            <a:noFill/>
          </p:spPr>
          <p:txBody>
            <a:bodyPr wrap="square" rtlCol="0">
              <a:spAutoFit/>
            </a:bodyPr>
            <a:lstStyle/>
            <a:p>
              <a:r>
                <a:rPr lang="nb-NO" sz="1600" b="1" dirty="0"/>
                <a:t>Negative</a:t>
              </a:r>
            </a:p>
          </p:txBody>
        </p:sp>
        <p:sp>
          <p:nvSpPr>
            <p:cNvPr id="17" name="TekstSylinder 16">
              <a:extLst>
                <a:ext uri="{FF2B5EF4-FFF2-40B4-BE49-F238E27FC236}">
                  <a16:creationId xmlns:a16="http://schemas.microsoft.com/office/drawing/2014/main" id="{078893EF-F408-E8B7-DC62-4C3EC2AF3CC5}"/>
                </a:ext>
              </a:extLst>
            </p:cNvPr>
            <p:cNvSpPr txBox="1"/>
            <p:nvPr/>
          </p:nvSpPr>
          <p:spPr>
            <a:xfrm>
              <a:off x="1579753" y="3703706"/>
              <a:ext cx="1272013" cy="830997"/>
            </a:xfrm>
            <a:prstGeom prst="rect">
              <a:avLst/>
            </a:prstGeom>
            <a:noFill/>
          </p:spPr>
          <p:txBody>
            <a:bodyPr wrap="square" rtlCol="0">
              <a:spAutoFit/>
            </a:bodyPr>
            <a:lstStyle/>
            <a:p>
              <a:pPr algn="ctr"/>
              <a:r>
                <a:rPr lang="nb-NO" sz="1600" b="1" dirty="0"/>
                <a:t>The </a:t>
              </a:r>
              <a:r>
                <a:rPr lang="nb-NO" sz="1600" b="1" dirty="0" err="1"/>
                <a:t>Core</a:t>
              </a:r>
              <a:br>
                <a:rPr lang="nb-NO" sz="1600" dirty="0"/>
              </a:br>
              <a:r>
                <a:rPr lang="nb-NO" sz="1600" dirty="0"/>
                <a:t>Natural </a:t>
              </a:r>
              <a:r>
                <a:rPr lang="nb-NO" sz="1600" dirty="0" err="1"/>
                <a:t>being</a:t>
              </a:r>
              <a:endParaRPr lang="nb-NO" dirty="0"/>
            </a:p>
          </p:txBody>
        </p:sp>
        <p:sp>
          <p:nvSpPr>
            <p:cNvPr id="23" name="TekstSylinder 22">
              <a:extLst>
                <a:ext uri="{FF2B5EF4-FFF2-40B4-BE49-F238E27FC236}">
                  <a16:creationId xmlns:a16="http://schemas.microsoft.com/office/drawing/2014/main" id="{FE776F86-7A32-F01F-90DC-EF7D4FF09BB8}"/>
                </a:ext>
              </a:extLst>
            </p:cNvPr>
            <p:cNvSpPr txBox="1"/>
            <p:nvPr/>
          </p:nvSpPr>
          <p:spPr>
            <a:xfrm rot="909182">
              <a:off x="2218924" y="3410840"/>
              <a:ext cx="835090" cy="338554"/>
            </a:xfrm>
            <a:prstGeom prst="rect">
              <a:avLst/>
            </a:prstGeom>
            <a:noFill/>
          </p:spPr>
          <p:txBody>
            <a:bodyPr wrap="square" rtlCol="0">
              <a:spAutoFit/>
            </a:bodyPr>
            <a:lstStyle/>
            <a:p>
              <a:r>
                <a:rPr lang="nb-NO" sz="1600" b="1" dirty="0"/>
                <a:t>Mask</a:t>
              </a:r>
            </a:p>
          </p:txBody>
        </p:sp>
        <p:sp>
          <p:nvSpPr>
            <p:cNvPr id="11" name="TekstSylinder 10">
              <a:extLst>
                <a:ext uri="{FF2B5EF4-FFF2-40B4-BE49-F238E27FC236}">
                  <a16:creationId xmlns:a16="http://schemas.microsoft.com/office/drawing/2014/main" id="{1C7F6CA6-DB23-A74B-335C-18BF0E890839}"/>
                </a:ext>
              </a:extLst>
            </p:cNvPr>
            <p:cNvSpPr txBox="1"/>
            <p:nvPr/>
          </p:nvSpPr>
          <p:spPr>
            <a:xfrm>
              <a:off x="1715620" y="4563022"/>
              <a:ext cx="1026405" cy="584775"/>
            </a:xfrm>
            <a:prstGeom prst="rect">
              <a:avLst/>
            </a:prstGeom>
            <a:noFill/>
          </p:spPr>
          <p:txBody>
            <a:bodyPr wrap="square" rtlCol="0">
              <a:spAutoFit/>
            </a:bodyPr>
            <a:lstStyle/>
            <a:p>
              <a:r>
                <a:rPr lang="nb-NO" sz="1600" dirty="0"/>
                <a:t>Negative </a:t>
              </a:r>
              <a:r>
                <a:rPr lang="nb-NO" sz="1600" dirty="0" err="1"/>
                <a:t>behaviour</a:t>
              </a:r>
              <a:endParaRPr lang="nb-NO" sz="1600" dirty="0"/>
            </a:p>
          </p:txBody>
        </p:sp>
      </p:grpSp>
      <p:sp>
        <p:nvSpPr>
          <p:cNvPr id="7" name="Snakkeboble: rektangel med avrundede hjørner 6">
            <a:extLst>
              <a:ext uri="{FF2B5EF4-FFF2-40B4-BE49-F238E27FC236}">
                <a16:creationId xmlns:a16="http://schemas.microsoft.com/office/drawing/2014/main" id="{2868E93C-A6D3-43F4-8BCC-E75E91D24EEB}"/>
              </a:ext>
            </a:extLst>
          </p:cNvPr>
          <p:cNvSpPr/>
          <p:nvPr/>
        </p:nvSpPr>
        <p:spPr>
          <a:xfrm>
            <a:off x="5152863" y="2035069"/>
            <a:ext cx="3837357" cy="1177792"/>
          </a:xfrm>
          <a:prstGeom prst="wedgeRoundRectCallout">
            <a:avLst>
              <a:gd name="adj1" fmla="val -115641"/>
              <a:gd name="adj2" fmla="val 177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Leaving negative patterns behind you </a:t>
            </a:r>
            <a:r>
              <a:rPr lang="en-US" dirty="0">
                <a:solidFill>
                  <a:schemeClr val="tx1"/>
                </a:solidFill>
              </a:rPr>
              <a:t>E.g. worry, fear, grumpy, anger, jealousy, shame, despair, depression, inferiority, low self-esteem, etc.</a:t>
            </a:r>
            <a:endParaRPr lang="nb-NO" dirty="0">
              <a:solidFill>
                <a:schemeClr val="tx1"/>
              </a:solidFill>
            </a:endParaRPr>
          </a:p>
        </p:txBody>
      </p:sp>
      <p:sp>
        <p:nvSpPr>
          <p:cNvPr id="8" name="Snakkeboble: rektangel med avrundede hjørner 7">
            <a:extLst>
              <a:ext uri="{FF2B5EF4-FFF2-40B4-BE49-F238E27FC236}">
                <a16:creationId xmlns:a16="http://schemas.microsoft.com/office/drawing/2014/main" id="{775ED7D5-DDFD-4243-BB5F-9C142DA159DB}"/>
              </a:ext>
            </a:extLst>
          </p:cNvPr>
          <p:cNvSpPr/>
          <p:nvPr/>
        </p:nvSpPr>
        <p:spPr>
          <a:xfrm>
            <a:off x="4063209" y="852538"/>
            <a:ext cx="4927011" cy="964901"/>
          </a:xfrm>
          <a:prstGeom prst="wedgeRoundRectCallout">
            <a:avLst>
              <a:gd name="adj1" fmla="val -74872"/>
              <a:gd name="adj2" fmla="val 8320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Further develop positive abilities and resources </a:t>
            </a:r>
            <a:r>
              <a:rPr lang="en-US" dirty="0">
                <a:solidFill>
                  <a:schemeClr val="tx1"/>
                </a:solidFill>
              </a:rPr>
              <a:t>E.g. stable psyche, inner peace, ability to cooperate, ability to carry out, ability to care, etc.</a:t>
            </a:r>
            <a:endParaRPr lang="nb-NO" dirty="0">
              <a:solidFill>
                <a:schemeClr val="tx1"/>
              </a:solidFill>
            </a:endParaRPr>
          </a:p>
        </p:txBody>
      </p:sp>
      <p:sp>
        <p:nvSpPr>
          <p:cNvPr id="12" name="TekstSylinder 11">
            <a:extLst>
              <a:ext uri="{FF2B5EF4-FFF2-40B4-BE49-F238E27FC236}">
                <a16:creationId xmlns:a16="http://schemas.microsoft.com/office/drawing/2014/main" id="{7B89EE4A-D0A1-47C1-A548-820121DAA1EB}"/>
              </a:ext>
            </a:extLst>
          </p:cNvPr>
          <p:cNvSpPr txBox="1"/>
          <p:nvPr/>
        </p:nvSpPr>
        <p:spPr>
          <a:xfrm>
            <a:off x="143219" y="72268"/>
            <a:ext cx="8857562" cy="584775"/>
          </a:xfrm>
          <a:prstGeom prst="rect">
            <a:avLst/>
          </a:prstGeom>
          <a:noFill/>
        </p:spPr>
        <p:txBody>
          <a:bodyPr wrap="square" rtlCol="0">
            <a:spAutoFit/>
          </a:bodyPr>
          <a:lstStyle/>
          <a:p>
            <a:pPr algn="ctr"/>
            <a:r>
              <a:rPr lang="en-US" sz="3200" kern="0" dirty="0">
                <a:solidFill>
                  <a:srgbClr val="C00000"/>
                </a:solidFill>
                <a:latin typeface="Arial" panose="020B0604020202020204" pitchFamily="34" charset="0"/>
              </a:rPr>
              <a:t>You can have a really good life by:</a:t>
            </a:r>
            <a:endParaRPr lang="nb-NO" sz="3200" kern="0" dirty="0">
              <a:solidFill>
                <a:srgbClr val="C00000"/>
              </a:solidFill>
              <a:latin typeface="Arial" panose="020B0604020202020204" pitchFamily="34" charset="0"/>
            </a:endParaRPr>
          </a:p>
        </p:txBody>
      </p:sp>
      <p:grpSp>
        <p:nvGrpSpPr>
          <p:cNvPr id="27" name="Gruppe 26">
            <a:extLst>
              <a:ext uri="{FF2B5EF4-FFF2-40B4-BE49-F238E27FC236}">
                <a16:creationId xmlns:a16="http://schemas.microsoft.com/office/drawing/2014/main" id="{8950C904-B6BB-FF24-7002-8E7C6B5424EE}"/>
              </a:ext>
            </a:extLst>
          </p:cNvPr>
          <p:cNvGrpSpPr/>
          <p:nvPr/>
        </p:nvGrpSpPr>
        <p:grpSpPr>
          <a:xfrm>
            <a:off x="297455" y="6025238"/>
            <a:ext cx="8595995" cy="910996"/>
            <a:chOff x="813422" y="1005896"/>
            <a:chExt cx="8342206" cy="910996"/>
          </a:xfrm>
        </p:grpSpPr>
        <p:sp>
          <p:nvSpPr>
            <p:cNvPr id="6" name="TekstSylinder 5">
              <a:extLst>
                <a:ext uri="{FF2B5EF4-FFF2-40B4-BE49-F238E27FC236}">
                  <a16:creationId xmlns:a16="http://schemas.microsoft.com/office/drawing/2014/main" id="{B523A548-FCAF-33D7-7EEA-8E70948DD913}"/>
                </a:ext>
              </a:extLst>
            </p:cNvPr>
            <p:cNvSpPr txBox="1"/>
            <p:nvPr/>
          </p:nvSpPr>
          <p:spPr>
            <a:xfrm>
              <a:off x="5527775" y="1034491"/>
              <a:ext cx="3627853" cy="707886"/>
            </a:xfrm>
            <a:prstGeom prst="rect">
              <a:avLst/>
            </a:prstGeom>
            <a:solidFill>
              <a:srgbClr val="FFFF00"/>
            </a:solidFill>
            <a:ln>
              <a:solidFill>
                <a:schemeClr val="tx1"/>
              </a:solidFill>
            </a:ln>
          </p:spPr>
          <p:txBody>
            <a:bodyPr wrap="square" rtlCol="0">
              <a:spAutoFit/>
            </a:bodyPr>
            <a:lstStyle/>
            <a:p>
              <a:r>
                <a:rPr lang="en-US" sz="2000" dirty="0"/>
                <a:t>Contributes with knowledge and offers guidance in this process.</a:t>
              </a:r>
              <a:endParaRPr lang="nb-NO" sz="2000" dirty="0"/>
            </a:p>
          </p:txBody>
        </p:sp>
        <p:grpSp>
          <p:nvGrpSpPr>
            <p:cNvPr id="19" name="Gruppe 18">
              <a:extLst>
                <a:ext uri="{FF2B5EF4-FFF2-40B4-BE49-F238E27FC236}">
                  <a16:creationId xmlns:a16="http://schemas.microsoft.com/office/drawing/2014/main" id="{8EE85AA6-6FDF-D0DA-C260-E2F85FB299D7}"/>
                </a:ext>
              </a:extLst>
            </p:cNvPr>
            <p:cNvGrpSpPr/>
            <p:nvPr/>
          </p:nvGrpSpPr>
          <p:grpSpPr>
            <a:xfrm>
              <a:off x="813422" y="1005896"/>
              <a:ext cx="4758860" cy="910996"/>
              <a:chOff x="3467412" y="2900491"/>
              <a:chExt cx="4758860" cy="910996"/>
            </a:xfrm>
          </p:grpSpPr>
          <p:sp>
            <p:nvSpPr>
              <p:cNvPr id="20" name="Rektangel 19">
                <a:extLst>
                  <a:ext uri="{FF2B5EF4-FFF2-40B4-BE49-F238E27FC236}">
                    <a16:creationId xmlns:a16="http://schemas.microsoft.com/office/drawing/2014/main" id="{35F7140A-988F-F199-5873-C6EE0D35F0EE}"/>
                  </a:ext>
                </a:extLst>
              </p:cNvPr>
              <p:cNvSpPr/>
              <p:nvPr/>
            </p:nvSpPr>
            <p:spPr>
              <a:xfrm>
                <a:off x="3467412" y="2936965"/>
                <a:ext cx="4714354" cy="715872"/>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7">
                <a:extLst>
                  <a:ext uri="{FF2B5EF4-FFF2-40B4-BE49-F238E27FC236}">
                    <a16:creationId xmlns:a16="http://schemas.microsoft.com/office/drawing/2014/main" id="{4B43F17A-7C2F-8C24-C82D-93D54332DCD7}"/>
                  </a:ext>
                </a:extLst>
              </p:cNvPr>
              <p:cNvSpPr txBox="1"/>
              <p:nvPr/>
            </p:nvSpPr>
            <p:spPr>
              <a:xfrm>
                <a:off x="4422024" y="2994597"/>
                <a:ext cx="3804248" cy="816890"/>
              </a:xfrm>
              <a:prstGeom prst="rect">
                <a:avLst/>
              </a:prstGeom>
              <a:noFill/>
            </p:spPr>
            <p:txBody>
              <a:bodyPr wrap="square" rtlCol="0">
                <a:spAutoFit/>
              </a:bodyPr>
              <a:lstStyle/>
              <a:p>
                <a:pPr>
                  <a:lnSpc>
                    <a:spcPct val="107000"/>
                  </a:lnSpc>
                  <a:spcAft>
                    <a:spcPts val="800"/>
                  </a:spcAft>
                </a:pPr>
                <a:r>
                  <a:rPr lang="nb-NO" sz="2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Heart Room </a:t>
                </a:r>
                <a:r>
                  <a:rPr lang="nb-NO" sz="2200" dirty="0" err="1">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2200" kern="1200" dirty="0" err="1">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elf-development</a:t>
                </a:r>
                <a:r>
                  <a:rPr lang="nb-NO" sz="2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 </a:t>
                </a:r>
                <a:r>
                  <a:rPr lang="nb-NO" sz="2200" dirty="0">
                    <a:solidFill>
                      <a:srgbClr val="FF0000"/>
                    </a:solidFill>
                    <a:latin typeface="Monotype Corsiva" panose="03010101010201010101" pitchFamily="66" charset="0"/>
                    <a:ea typeface="Calibri" panose="020F0502020204030204" pitchFamily="34" charset="0"/>
                    <a:cs typeface="Calibri" panose="020F0502020204030204" pitchFamily="34" charset="0"/>
                  </a:rPr>
                  <a:t>S</a:t>
                </a:r>
                <a:r>
                  <a:rPr lang="nb-NO" sz="2200" kern="1200" dirty="0">
                    <a:solidFill>
                      <a:srgbClr val="FF0000"/>
                    </a:solidFill>
                    <a:effectLst/>
                    <a:latin typeface="Monotype Corsiva" panose="03010101010201010101" pitchFamily="66" charset="0"/>
                    <a:ea typeface="Calibri" panose="020F0502020204030204" pitchFamily="34" charset="0"/>
                    <a:cs typeface="Calibri" panose="020F0502020204030204" pitchFamily="34" charset="0"/>
                  </a:rPr>
                  <a:t>chool</a:t>
                </a:r>
                <a:endParaRPr lang="nb-NO" sz="2200" kern="100" dirty="0">
                  <a:effectLst/>
                  <a:latin typeface="Monotype Corsiva" panose="03010101010201010101" pitchFamily="66" charset="0"/>
                  <a:ea typeface="Calibri" panose="020F0502020204030204" pitchFamily="34" charset="0"/>
                  <a:cs typeface="Times New Roman" panose="02020603050405020304" pitchFamily="18" charset="0"/>
                </a:endParaRPr>
              </a:p>
            </p:txBody>
          </p:sp>
          <p:pic>
            <p:nvPicPr>
              <p:cNvPr id="22" name="Bilde 21">
                <a:extLst>
                  <a:ext uri="{FF2B5EF4-FFF2-40B4-BE49-F238E27FC236}">
                    <a16:creationId xmlns:a16="http://schemas.microsoft.com/office/drawing/2014/main" id="{A9E9F2C2-FE4A-995D-BC42-8D282938ADD0}"/>
                  </a:ext>
                </a:extLst>
              </p:cNvPr>
              <p:cNvPicPr>
                <a:picLocks noChangeAspect="1"/>
              </p:cNvPicPr>
              <p:nvPr/>
            </p:nvPicPr>
            <p:blipFill rotWithShape="1">
              <a:blip r:embed="rId2">
                <a:extLst>
                  <a:ext uri="{28A0092B-C50C-407E-A947-70E740481C1C}">
                    <a14:useLocalDpi xmlns:a14="http://schemas.microsoft.com/office/drawing/2010/main" val="0"/>
                  </a:ext>
                </a:extLst>
              </a:blip>
              <a:srcRect t="30456"/>
              <a:stretch/>
            </p:blipFill>
            <p:spPr>
              <a:xfrm>
                <a:off x="3567020" y="2900491"/>
                <a:ext cx="883322" cy="722145"/>
              </a:xfrm>
              <a:prstGeom prst="rect">
                <a:avLst/>
              </a:prstGeom>
            </p:spPr>
          </p:pic>
        </p:grpSp>
      </p:grpSp>
      <p:sp>
        <p:nvSpPr>
          <p:cNvPr id="13" name="TekstSylinder 12">
            <a:extLst>
              <a:ext uri="{FF2B5EF4-FFF2-40B4-BE49-F238E27FC236}">
                <a16:creationId xmlns:a16="http://schemas.microsoft.com/office/drawing/2014/main" id="{FB9A086B-01B2-D7B5-CFD1-B3AE9454E7E5}"/>
              </a:ext>
            </a:extLst>
          </p:cNvPr>
          <p:cNvSpPr txBox="1"/>
          <p:nvPr/>
        </p:nvSpPr>
        <p:spPr>
          <a:xfrm>
            <a:off x="2561241" y="1108152"/>
            <a:ext cx="1416205"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1</a:t>
            </a:r>
          </a:p>
        </p:txBody>
      </p:sp>
      <p:sp>
        <p:nvSpPr>
          <p:cNvPr id="14" name="TekstSylinder 13">
            <a:extLst>
              <a:ext uri="{FF2B5EF4-FFF2-40B4-BE49-F238E27FC236}">
                <a16:creationId xmlns:a16="http://schemas.microsoft.com/office/drawing/2014/main" id="{CBCC252C-D3E0-514E-38C0-425384912F9F}"/>
              </a:ext>
            </a:extLst>
          </p:cNvPr>
          <p:cNvSpPr txBox="1"/>
          <p:nvPr/>
        </p:nvSpPr>
        <p:spPr>
          <a:xfrm>
            <a:off x="3544927" y="2179427"/>
            <a:ext cx="1410273"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2</a:t>
            </a:r>
          </a:p>
        </p:txBody>
      </p:sp>
      <p:sp>
        <p:nvSpPr>
          <p:cNvPr id="24" name="TekstSylinder 23">
            <a:extLst>
              <a:ext uri="{FF2B5EF4-FFF2-40B4-BE49-F238E27FC236}">
                <a16:creationId xmlns:a16="http://schemas.microsoft.com/office/drawing/2014/main" id="{19ED2650-7ADC-F0F1-F566-B253EDCA37A2}"/>
              </a:ext>
            </a:extLst>
          </p:cNvPr>
          <p:cNvSpPr txBox="1"/>
          <p:nvPr/>
        </p:nvSpPr>
        <p:spPr>
          <a:xfrm>
            <a:off x="3514267" y="3531240"/>
            <a:ext cx="1397529"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3</a:t>
            </a:r>
          </a:p>
        </p:txBody>
      </p:sp>
      <p:sp>
        <p:nvSpPr>
          <p:cNvPr id="25" name="Snakkeboble: rektangel med avrundede hjørner 24">
            <a:extLst>
              <a:ext uri="{FF2B5EF4-FFF2-40B4-BE49-F238E27FC236}">
                <a16:creationId xmlns:a16="http://schemas.microsoft.com/office/drawing/2014/main" id="{D027BC60-E802-089F-A9E6-4C8824996BAA}"/>
              </a:ext>
            </a:extLst>
          </p:cNvPr>
          <p:cNvSpPr/>
          <p:nvPr/>
        </p:nvSpPr>
        <p:spPr>
          <a:xfrm>
            <a:off x="4004657" y="3299077"/>
            <a:ext cx="5029856" cy="1558430"/>
          </a:xfrm>
          <a:prstGeom prst="wedgeRoundRectCallout">
            <a:avLst>
              <a:gd name="adj1" fmla="val -82356"/>
              <a:gd name="adj2" fmla="val -491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Develop an ability to be in life energy </a:t>
            </a:r>
            <a:br>
              <a:rPr lang="en-US" b="1" dirty="0">
                <a:solidFill>
                  <a:schemeClr val="tx1"/>
                </a:solidFill>
              </a:rPr>
            </a:br>
            <a:r>
              <a:rPr lang="en-US" dirty="0">
                <a:solidFill>
                  <a:schemeClr val="tx1"/>
                </a:solidFill>
              </a:rPr>
              <a:t>That is, contact with the life core;</a:t>
            </a:r>
            <a:br>
              <a:rPr lang="en-US" dirty="0">
                <a:solidFill>
                  <a:schemeClr val="tx1"/>
                </a:solidFill>
              </a:rPr>
            </a:br>
            <a:r>
              <a:rPr lang="en-US" dirty="0">
                <a:solidFill>
                  <a:schemeClr val="tx1"/>
                </a:solidFill>
              </a:rPr>
              <a:t>our real self, the creative power within us,</a:t>
            </a:r>
          </a:p>
          <a:p>
            <a:pPr algn="ctr"/>
            <a:r>
              <a:rPr lang="en-US" dirty="0">
                <a:solidFill>
                  <a:schemeClr val="tx1"/>
                </a:solidFill>
              </a:rPr>
              <a:t>the heart and the ability to love, the soul and what we really long for, the spirit and the spiritual.</a:t>
            </a:r>
            <a:endParaRPr lang="nb-NO" dirty="0">
              <a:solidFill>
                <a:schemeClr val="tx1"/>
              </a:solidFill>
            </a:endParaRPr>
          </a:p>
        </p:txBody>
      </p:sp>
      <p:sp>
        <p:nvSpPr>
          <p:cNvPr id="9" name="TekstSylinder 8">
            <a:extLst>
              <a:ext uri="{FF2B5EF4-FFF2-40B4-BE49-F238E27FC236}">
                <a16:creationId xmlns:a16="http://schemas.microsoft.com/office/drawing/2014/main" id="{7B3DCAA3-FE6A-A4CE-D596-15A62DE324DC}"/>
              </a:ext>
            </a:extLst>
          </p:cNvPr>
          <p:cNvSpPr txBox="1"/>
          <p:nvPr/>
        </p:nvSpPr>
        <p:spPr>
          <a:xfrm>
            <a:off x="673107" y="716494"/>
            <a:ext cx="3379693" cy="830997"/>
          </a:xfrm>
          <a:prstGeom prst="rect">
            <a:avLst/>
          </a:prstGeom>
          <a:noFill/>
        </p:spPr>
        <p:txBody>
          <a:bodyPr wrap="square" rtlCol="0">
            <a:spAutoFit/>
          </a:bodyPr>
          <a:lstStyle/>
          <a:p>
            <a:r>
              <a:rPr lang="en-US" sz="2400" b="1" dirty="0">
                <a:solidFill>
                  <a:srgbClr val="0070C0"/>
                </a:solidFill>
              </a:rPr>
              <a:t>The course Life guidance for our time:</a:t>
            </a:r>
            <a:endParaRPr lang="nb-NO" sz="2400" b="1" dirty="0">
              <a:solidFill>
                <a:srgbClr val="0070C0"/>
              </a:solidFill>
            </a:endParaRPr>
          </a:p>
        </p:txBody>
      </p:sp>
      <p:sp>
        <p:nvSpPr>
          <p:cNvPr id="30" name="Likebent trekant 29">
            <a:extLst>
              <a:ext uri="{FF2B5EF4-FFF2-40B4-BE49-F238E27FC236}">
                <a16:creationId xmlns:a16="http://schemas.microsoft.com/office/drawing/2014/main" id="{B30E268B-63F8-775B-AC10-35AFA7FD2E27}"/>
              </a:ext>
            </a:extLst>
          </p:cNvPr>
          <p:cNvSpPr/>
          <p:nvPr/>
        </p:nvSpPr>
        <p:spPr>
          <a:xfrm rot="7156164">
            <a:off x="3581049" y="2803814"/>
            <a:ext cx="163537" cy="3120067"/>
          </a:xfrm>
          <a:prstGeom prst="triangle">
            <a:avLst/>
          </a:prstGeom>
          <a:no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34" name="Gruppe 33">
            <a:extLst>
              <a:ext uri="{FF2B5EF4-FFF2-40B4-BE49-F238E27FC236}">
                <a16:creationId xmlns:a16="http://schemas.microsoft.com/office/drawing/2014/main" id="{D7C10234-2EC5-68A2-85FB-BC690A236AC0}"/>
              </a:ext>
            </a:extLst>
          </p:cNvPr>
          <p:cNvGrpSpPr/>
          <p:nvPr/>
        </p:nvGrpSpPr>
        <p:grpSpPr>
          <a:xfrm>
            <a:off x="4911796" y="4996984"/>
            <a:ext cx="4088985" cy="956643"/>
            <a:chOff x="5026748" y="5856003"/>
            <a:chExt cx="3736233" cy="956643"/>
          </a:xfrm>
        </p:grpSpPr>
        <p:sp>
          <p:nvSpPr>
            <p:cNvPr id="18" name="TekstSylinder 17">
              <a:extLst>
                <a:ext uri="{FF2B5EF4-FFF2-40B4-BE49-F238E27FC236}">
                  <a16:creationId xmlns:a16="http://schemas.microsoft.com/office/drawing/2014/main" id="{333974BE-83A6-F953-CBBA-FFD4127927D3}"/>
                </a:ext>
              </a:extLst>
            </p:cNvPr>
            <p:cNvSpPr txBox="1"/>
            <p:nvPr/>
          </p:nvSpPr>
          <p:spPr>
            <a:xfrm>
              <a:off x="5079410" y="5889316"/>
              <a:ext cx="3683571" cy="923330"/>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nb-NO" b="1" dirty="0">
                  <a:ea typeface="Times New Roman" panose="02020603050405020304" pitchFamily="18" charset="0"/>
                  <a:cs typeface="Calibri" panose="020F0502020204030204" pitchFamily="34" charset="0"/>
                </a:rPr>
                <a:t>Create a better life and a better world from the core:  </a:t>
              </a:r>
              <a:r>
                <a:rPr lang="en-US" altLang="nb-NO" dirty="0">
                  <a:ea typeface="Times New Roman" panose="02020603050405020304" pitchFamily="18" charset="0"/>
                  <a:cs typeface="Calibri" panose="020F0502020204030204" pitchFamily="34" charset="0"/>
                </a:rPr>
                <a:t>In love and relationship, </a:t>
              </a:r>
              <a:br>
                <a:rPr lang="en-US" altLang="nb-NO" dirty="0">
                  <a:ea typeface="Times New Roman" panose="02020603050405020304" pitchFamily="18" charset="0"/>
                  <a:cs typeface="Calibri" panose="020F0502020204030204" pitchFamily="34" charset="0"/>
                </a:rPr>
              </a:br>
              <a:r>
                <a:rPr lang="en-US" altLang="nb-NO" dirty="0">
                  <a:ea typeface="Times New Roman" panose="02020603050405020304" pitchFamily="18" charset="0"/>
                  <a:cs typeface="Calibri" panose="020F0502020204030204" pitchFamily="34" charset="0"/>
                </a:rPr>
                <a:t>as a parent, at work and in society.</a:t>
              </a:r>
              <a:endParaRPr kumimoji="0" lang="nb-NO" altLang="nb-NO" sz="2400" i="0" u="none" strike="noStrike" cap="none" normalizeH="0" baseline="0" dirty="0">
                <a:ln>
                  <a:noFill/>
                </a:ln>
                <a:effectLst/>
                <a:ea typeface="Times New Roman" panose="02020603050405020304" pitchFamily="18" charset="0"/>
                <a:cs typeface="Times New Roman" panose="02020603050405020304" pitchFamily="18" charset="0"/>
              </a:endParaRPr>
            </a:p>
          </p:txBody>
        </p:sp>
        <p:sp>
          <p:nvSpPr>
            <p:cNvPr id="31" name="Rektangel: avrundede hjørner 30">
              <a:extLst>
                <a:ext uri="{FF2B5EF4-FFF2-40B4-BE49-F238E27FC236}">
                  <a16:creationId xmlns:a16="http://schemas.microsoft.com/office/drawing/2014/main" id="{29B03C80-3DBA-BCB5-DF4E-F5EB9DC45FFD}"/>
                </a:ext>
              </a:extLst>
            </p:cNvPr>
            <p:cNvSpPr/>
            <p:nvPr/>
          </p:nvSpPr>
          <p:spPr>
            <a:xfrm>
              <a:off x="5026748" y="5856003"/>
              <a:ext cx="3726259" cy="956643"/>
            </a:xfrm>
            <a:prstGeom prst="roundRect">
              <a:avLst>
                <a:gd name="adj" fmla="val 2366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grpSp>
      <p:sp>
        <p:nvSpPr>
          <p:cNvPr id="32" name="TekstSylinder 31">
            <a:extLst>
              <a:ext uri="{FF2B5EF4-FFF2-40B4-BE49-F238E27FC236}">
                <a16:creationId xmlns:a16="http://schemas.microsoft.com/office/drawing/2014/main" id="{485D8472-AE73-7824-4E59-2E02510EB26D}"/>
              </a:ext>
            </a:extLst>
          </p:cNvPr>
          <p:cNvSpPr txBox="1"/>
          <p:nvPr/>
        </p:nvSpPr>
        <p:spPr>
          <a:xfrm>
            <a:off x="3475626" y="5077448"/>
            <a:ext cx="1397529" cy="461665"/>
          </a:xfrm>
          <a:prstGeom prst="rect">
            <a:avLst/>
          </a:prstGeom>
          <a:noFill/>
        </p:spPr>
        <p:txBody>
          <a:bodyPr wrap="square" rtlCol="0">
            <a:spAutoFit/>
          </a:bodyPr>
          <a:lstStyle/>
          <a:p>
            <a:r>
              <a:rPr lang="nb-NO" sz="2400" b="1" dirty="0" err="1">
                <a:solidFill>
                  <a:srgbClr val="0070C0"/>
                </a:solidFill>
              </a:rPr>
              <a:t>Module</a:t>
            </a:r>
            <a:r>
              <a:rPr lang="nb-NO" sz="2400" b="1" dirty="0">
                <a:solidFill>
                  <a:srgbClr val="0070C0"/>
                </a:solidFill>
              </a:rPr>
              <a:t> 4</a:t>
            </a:r>
          </a:p>
        </p:txBody>
      </p:sp>
      <p:sp>
        <p:nvSpPr>
          <p:cNvPr id="33" name="TekstSylinder 32">
            <a:extLst>
              <a:ext uri="{FF2B5EF4-FFF2-40B4-BE49-F238E27FC236}">
                <a16:creationId xmlns:a16="http://schemas.microsoft.com/office/drawing/2014/main" id="{3AEEC184-F45B-AC94-248E-13300524070C}"/>
              </a:ext>
            </a:extLst>
          </p:cNvPr>
          <p:cNvSpPr txBox="1"/>
          <p:nvPr/>
        </p:nvSpPr>
        <p:spPr>
          <a:xfrm>
            <a:off x="472019" y="4829378"/>
            <a:ext cx="3029637" cy="923330"/>
          </a:xfrm>
          <a:prstGeom prst="rect">
            <a:avLst/>
          </a:prstGeom>
          <a:noFill/>
        </p:spPr>
        <p:txBody>
          <a:bodyPr wrap="square" rtlCol="0">
            <a:spAutoFit/>
          </a:bodyPr>
          <a:lstStyle/>
          <a:p>
            <a:pPr algn="ctr"/>
            <a:r>
              <a:rPr lang="en-US" dirty="0"/>
              <a:t>The course is based on psychiatrist John </a:t>
            </a:r>
            <a:r>
              <a:rPr lang="en-US" dirty="0" err="1"/>
              <a:t>Pierrako's</a:t>
            </a:r>
            <a:r>
              <a:rPr lang="en-US" dirty="0"/>
              <a:t> model of the human psyche</a:t>
            </a:r>
            <a:endParaRPr lang="nb-NO" dirty="0"/>
          </a:p>
        </p:txBody>
      </p:sp>
    </p:spTree>
    <p:extLst>
      <p:ext uri="{BB962C8B-B14F-4D97-AF65-F5344CB8AC3E}">
        <p14:creationId xmlns:p14="http://schemas.microsoft.com/office/powerpoint/2010/main" val="195569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P spid="14" grpId="0"/>
      <p:bldP spid="24" grpId="0"/>
      <p:bldP spid="25" grpId="0" animBg="1"/>
      <p:bldP spid="9" grpId="0"/>
      <p:bldP spid="30" grpId="0" animBg="1"/>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2DE8588-4FE8-68C3-6FAC-2239FD2688B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7999"/>
          </a:xfrm>
          <a:prstGeom prst="rect">
            <a:avLst/>
          </a:prstGeom>
        </p:spPr>
      </p:pic>
      <p:sp>
        <p:nvSpPr>
          <p:cNvPr id="2" name="TekstSylinder 1">
            <a:extLst>
              <a:ext uri="{FF2B5EF4-FFF2-40B4-BE49-F238E27FC236}">
                <a16:creationId xmlns:a16="http://schemas.microsoft.com/office/drawing/2014/main" id="{6231A85A-3A5F-35C0-8366-91C9FDB03ED5}"/>
              </a:ext>
            </a:extLst>
          </p:cNvPr>
          <p:cNvSpPr txBox="1"/>
          <p:nvPr/>
        </p:nvSpPr>
        <p:spPr>
          <a:xfrm>
            <a:off x="5108712" y="377686"/>
            <a:ext cx="3886201" cy="3139321"/>
          </a:xfrm>
          <a:prstGeom prst="rect">
            <a:avLst/>
          </a:prstGeom>
          <a:solidFill>
            <a:schemeClr val="bg1"/>
          </a:solidFill>
        </p:spPr>
        <p:txBody>
          <a:bodyPr wrap="square" rtlCol="0">
            <a:spAutoFit/>
          </a:bodyPr>
          <a:lstStyle/>
          <a:p>
            <a:pPr algn="ctr"/>
            <a:r>
              <a:rPr lang="nb-NO" sz="4400" dirty="0" err="1"/>
              <a:t>Breaking</a:t>
            </a:r>
            <a:r>
              <a:rPr lang="nb-NO" sz="4400" dirty="0"/>
              <a:t> The Code </a:t>
            </a:r>
            <a:r>
              <a:rPr lang="nb-NO" sz="4400" dirty="0" err="1"/>
              <a:t>of</a:t>
            </a:r>
            <a:r>
              <a:rPr lang="nb-NO" sz="4400" dirty="0"/>
              <a:t> Life</a:t>
            </a:r>
            <a:endParaRPr lang="nb-NO" sz="2400" dirty="0"/>
          </a:p>
          <a:p>
            <a:pPr algn="ctr">
              <a:spcBef>
                <a:spcPts val="1800"/>
              </a:spcBef>
            </a:pPr>
            <a:r>
              <a:rPr lang="nb-NO" sz="2400" dirty="0"/>
              <a:t>A </a:t>
            </a:r>
            <a:r>
              <a:rPr lang="nb-NO" sz="2400" dirty="0" err="1"/>
              <a:t>Path</a:t>
            </a:r>
            <a:r>
              <a:rPr lang="nb-NO" sz="2400" dirty="0"/>
              <a:t> to Good Lives, </a:t>
            </a:r>
            <a:r>
              <a:rPr lang="nb-NO" sz="2400" dirty="0" err="1"/>
              <a:t>Partnerships</a:t>
            </a:r>
            <a:r>
              <a:rPr lang="nb-NO" sz="2400" dirty="0"/>
              <a:t> and </a:t>
            </a:r>
            <a:r>
              <a:rPr lang="nb-NO" sz="2400" dirty="0" err="1"/>
              <a:t>Society</a:t>
            </a:r>
            <a:endParaRPr lang="nb-NO" sz="2400" dirty="0"/>
          </a:p>
          <a:p>
            <a:pPr algn="ctr">
              <a:spcBef>
                <a:spcPts val="1800"/>
              </a:spcBef>
            </a:pPr>
            <a:r>
              <a:rPr lang="nb-NO" sz="2400" dirty="0"/>
              <a:t>(The book is in Norwegian)</a:t>
            </a:r>
          </a:p>
          <a:p>
            <a:pPr algn="ctr"/>
            <a:endParaRPr lang="nb-NO" sz="800" dirty="0"/>
          </a:p>
        </p:txBody>
      </p:sp>
    </p:spTree>
    <p:extLst>
      <p:ext uri="{BB962C8B-B14F-4D97-AF65-F5344CB8AC3E}">
        <p14:creationId xmlns:p14="http://schemas.microsoft.com/office/powerpoint/2010/main" val="2215515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EA1E660-DA21-04DD-3A30-D8E4140CF1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8091" y="3054483"/>
            <a:ext cx="2576636" cy="3638210"/>
          </a:xfrm>
          <a:prstGeom prst="rect">
            <a:avLst/>
          </a:prstGeom>
        </p:spPr>
      </p:pic>
      <p:sp>
        <p:nvSpPr>
          <p:cNvPr id="7" name="TekstSylinder 6">
            <a:extLst>
              <a:ext uri="{FF2B5EF4-FFF2-40B4-BE49-F238E27FC236}">
                <a16:creationId xmlns:a16="http://schemas.microsoft.com/office/drawing/2014/main" id="{6B9378C9-23B2-6522-56BF-55BBEFF44D1D}"/>
              </a:ext>
            </a:extLst>
          </p:cNvPr>
          <p:cNvSpPr txBox="1"/>
          <p:nvPr/>
        </p:nvSpPr>
        <p:spPr>
          <a:xfrm>
            <a:off x="282969" y="1563989"/>
            <a:ext cx="2781758" cy="1200329"/>
          </a:xfrm>
          <a:prstGeom prst="rect">
            <a:avLst/>
          </a:prstGeom>
          <a:noFill/>
        </p:spPr>
        <p:txBody>
          <a:bodyPr wrap="square" rtlCol="0">
            <a:spAutoFit/>
          </a:bodyPr>
          <a:lstStyle/>
          <a:p>
            <a:pPr algn="ctr"/>
            <a:r>
              <a:rPr lang="nb-NO" b="1" dirty="0" err="1"/>
              <a:t>Breaking</a:t>
            </a:r>
            <a:r>
              <a:rPr lang="nb-NO" b="1" dirty="0"/>
              <a:t> </a:t>
            </a:r>
            <a:r>
              <a:rPr lang="nb-NO" b="1" dirty="0" err="1"/>
              <a:t>the</a:t>
            </a:r>
            <a:r>
              <a:rPr lang="nb-NO" b="1" dirty="0"/>
              <a:t> Code </a:t>
            </a:r>
            <a:r>
              <a:rPr lang="nb-NO" b="1" dirty="0" err="1"/>
              <a:t>of</a:t>
            </a:r>
            <a:r>
              <a:rPr lang="nb-NO" b="1" dirty="0"/>
              <a:t> Life - </a:t>
            </a:r>
            <a:r>
              <a:rPr lang="nb-NO" sz="1800" b="1" dirty="0"/>
              <a:t>A </a:t>
            </a:r>
            <a:r>
              <a:rPr lang="nb-NO" sz="1800" b="1" dirty="0" err="1"/>
              <a:t>Path</a:t>
            </a:r>
            <a:r>
              <a:rPr lang="nb-NO" sz="1800" b="1" dirty="0"/>
              <a:t> to Good Lives, </a:t>
            </a:r>
            <a:r>
              <a:rPr lang="nb-NO" sz="1800" b="1" dirty="0" err="1"/>
              <a:t>Partnerships</a:t>
            </a:r>
            <a:r>
              <a:rPr lang="nb-NO" sz="1800" b="1" dirty="0"/>
              <a:t> and </a:t>
            </a:r>
            <a:r>
              <a:rPr lang="nb-NO" sz="1800" b="1" dirty="0" err="1"/>
              <a:t>Society</a:t>
            </a:r>
            <a:endParaRPr lang="nb-NO" sz="1800" b="1" dirty="0"/>
          </a:p>
          <a:p>
            <a:pPr algn="ctr"/>
            <a:r>
              <a:rPr lang="nb-NO" dirty="0"/>
              <a:t>A5 – 260 </a:t>
            </a:r>
            <a:r>
              <a:rPr lang="nb-NO" dirty="0" err="1"/>
              <a:t>pages</a:t>
            </a:r>
            <a:endParaRPr lang="nb-NO" dirty="0"/>
          </a:p>
        </p:txBody>
      </p:sp>
      <p:sp>
        <p:nvSpPr>
          <p:cNvPr id="10" name="TekstSylinder 9">
            <a:extLst>
              <a:ext uri="{FF2B5EF4-FFF2-40B4-BE49-F238E27FC236}">
                <a16:creationId xmlns:a16="http://schemas.microsoft.com/office/drawing/2014/main" id="{5B0807E7-574A-211F-280A-74C7223701C2}"/>
              </a:ext>
            </a:extLst>
          </p:cNvPr>
          <p:cNvSpPr txBox="1"/>
          <p:nvPr/>
        </p:nvSpPr>
        <p:spPr>
          <a:xfrm>
            <a:off x="1272260" y="180353"/>
            <a:ext cx="6344853" cy="584775"/>
          </a:xfrm>
          <a:prstGeom prst="rect">
            <a:avLst/>
          </a:prstGeom>
          <a:noFill/>
        </p:spPr>
        <p:txBody>
          <a:bodyPr wrap="square" rtlCol="0">
            <a:spAutoFit/>
          </a:bodyPr>
          <a:lstStyle/>
          <a:p>
            <a:pPr algn="ctr"/>
            <a:r>
              <a:rPr lang="nb-NO" sz="3200" kern="0" dirty="0">
                <a:solidFill>
                  <a:srgbClr val="C00000"/>
                </a:solidFill>
                <a:latin typeface="Arial" panose="020B0604020202020204" pitchFamily="34" charset="0"/>
              </a:rPr>
              <a:t>Book and </a:t>
            </a:r>
            <a:r>
              <a:rPr lang="nb-NO" sz="3200" kern="0" dirty="0" err="1">
                <a:solidFill>
                  <a:srgbClr val="C00000"/>
                </a:solidFill>
                <a:latin typeface="Arial" panose="020B0604020202020204" pitchFamily="34" charset="0"/>
              </a:rPr>
              <a:t>compendiums</a:t>
            </a:r>
            <a:endParaRPr lang="nb-NO" sz="3200" kern="0" dirty="0">
              <a:solidFill>
                <a:srgbClr val="C00000"/>
              </a:solidFill>
              <a:latin typeface="Arial" panose="020B0604020202020204" pitchFamily="34" charset="0"/>
            </a:endParaRPr>
          </a:p>
        </p:txBody>
      </p:sp>
      <p:sp>
        <p:nvSpPr>
          <p:cNvPr id="6" name="TekstSylinder 5">
            <a:extLst>
              <a:ext uri="{FF2B5EF4-FFF2-40B4-BE49-F238E27FC236}">
                <a16:creationId xmlns:a16="http://schemas.microsoft.com/office/drawing/2014/main" id="{37B4F511-F947-B1C3-4A98-E228983D30CA}"/>
              </a:ext>
            </a:extLst>
          </p:cNvPr>
          <p:cNvSpPr txBox="1"/>
          <p:nvPr/>
        </p:nvSpPr>
        <p:spPr>
          <a:xfrm>
            <a:off x="6426288" y="1683947"/>
            <a:ext cx="2241176" cy="1046440"/>
          </a:xfrm>
          <a:prstGeom prst="rect">
            <a:avLst/>
          </a:prstGeom>
          <a:noFill/>
        </p:spPr>
        <p:txBody>
          <a:bodyPr wrap="square" rtlCol="0">
            <a:spAutoFit/>
          </a:bodyPr>
          <a:lstStyle/>
          <a:p>
            <a:pPr algn="ctr"/>
            <a:r>
              <a:rPr lang="en-US" b="1" dirty="0"/>
              <a:t>Book 3: Leaving Low Energy Behind</a:t>
            </a:r>
            <a:endParaRPr lang="nb-NO" sz="1600" dirty="0"/>
          </a:p>
          <a:p>
            <a:pPr algn="ctr"/>
            <a:endParaRPr lang="nb-NO" sz="800" dirty="0"/>
          </a:p>
          <a:p>
            <a:pPr algn="ctr"/>
            <a:r>
              <a:rPr lang="nb-NO" dirty="0"/>
              <a:t>A4 – 98 </a:t>
            </a:r>
            <a:r>
              <a:rPr lang="nb-NO" dirty="0" err="1"/>
              <a:t>pages</a:t>
            </a:r>
            <a:endParaRPr lang="nb-NO" dirty="0"/>
          </a:p>
        </p:txBody>
      </p:sp>
      <p:graphicFrame>
        <p:nvGraphicFramePr>
          <p:cNvPr id="2" name="Objekt 1">
            <a:extLst>
              <a:ext uri="{FF2B5EF4-FFF2-40B4-BE49-F238E27FC236}">
                <a16:creationId xmlns:a16="http://schemas.microsoft.com/office/drawing/2014/main" id="{0165DEAE-0748-73E6-8B3C-7708203CDCA4}"/>
              </a:ext>
            </a:extLst>
          </p:cNvPr>
          <p:cNvGraphicFramePr>
            <a:graphicFrameLocks noChangeAspect="1"/>
          </p:cNvGraphicFramePr>
          <p:nvPr/>
        </p:nvGraphicFramePr>
        <p:xfrm>
          <a:off x="3398921" y="2955871"/>
          <a:ext cx="2478795" cy="3728387"/>
        </p:xfrm>
        <a:graphic>
          <a:graphicData uri="http://schemas.openxmlformats.org/presentationml/2006/ole">
            <mc:AlternateContent xmlns:mc="http://schemas.openxmlformats.org/markup-compatibility/2006">
              <mc:Choice xmlns:v="urn:schemas-microsoft-com:vml" Requires="v">
                <p:oleObj name="Document" r:id="rId3" imgW="6765117" imgH="10173961" progId="Word.Document.12">
                  <p:embed/>
                </p:oleObj>
              </mc:Choice>
              <mc:Fallback>
                <p:oleObj name="Document" r:id="rId3" imgW="6765117" imgH="10173961" progId="Word.Document.12">
                  <p:embed/>
                  <p:pic>
                    <p:nvPicPr>
                      <p:cNvPr id="2" name="Objekt 1">
                        <a:extLst>
                          <a:ext uri="{FF2B5EF4-FFF2-40B4-BE49-F238E27FC236}">
                            <a16:creationId xmlns:a16="http://schemas.microsoft.com/office/drawing/2014/main" id="{0165DEAE-0748-73E6-8B3C-7708203CDCA4}"/>
                          </a:ext>
                        </a:extLst>
                      </p:cNvPr>
                      <p:cNvPicPr/>
                      <p:nvPr/>
                    </p:nvPicPr>
                    <p:blipFill>
                      <a:blip r:embed="rId4"/>
                      <a:stretch>
                        <a:fillRect/>
                      </a:stretch>
                    </p:blipFill>
                    <p:spPr>
                      <a:xfrm>
                        <a:off x="3398921" y="2955871"/>
                        <a:ext cx="2478795" cy="3728387"/>
                      </a:xfrm>
                      <a:prstGeom prst="rect">
                        <a:avLst/>
                      </a:prstGeom>
                    </p:spPr>
                  </p:pic>
                </p:oleObj>
              </mc:Fallback>
            </mc:AlternateContent>
          </a:graphicData>
        </a:graphic>
      </p:graphicFrame>
      <p:sp>
        <p:nvSpPr>
          <p:cNvPr id="5" name="TekstSylinder 4">
            <a:extLst>
              <a:ext uri="{FF2B5EF4-FFF2-40B4-BE49-F238E27FC236}">
                <a16:creationId xmlns:a16="http://schemas.microsoft.com/office/drawing/2014/main" id="{ACC01800-E511-5EAA-4CEA-20F0CFDD3438}"/>
              </a:ext>
            </a:extLst>
          </p:cNvPr>
          <p:cNvSpPr txBox="1"/>
          <p:nvPr/>
        </p:nvSpPr>
        <p:spPr>
          <a:xfrm>
            <a:off x="3620107" y="1553574"/>
            <a:ext cx="2216688" cy="1200329"/>
          </a:xfrm>
          <a:prstGeom prst="rect">
            <a:avLst/>
          </a:prstGeom>
          <a:noFill/>
        </p:spPr>
        <p:txBody>
          <a:bodyPr wrap="square" rtlCol="0">
            <a:spAutoFit/>
          </a:bodyPr>
          <a:lstStyle/>
          <a:p>
            <a:pPr algn="ctr"/>
            <a:r>
              <a:rPr lang="en-US" b="1" dirty="0"/>
              <a:t>Book 2: Leaving Inappropriate Ego Patterns Behind</a:t>
            </a:r>
            <a:br>
              <a:rPr lang="en-US" b="1" dirty="0"/>
            </a:br>
            <a:r>
              <a:rPr lang="nb-NO" dirty="0"/>
              <a:t>A4 – 116 </a:t>
            </a:r>
            <a:r>
              <a:rPr lang="nb-NO" dirty="0" err="1"/>
              <a:t>pages</a:t>
            </a:r>
            <a:endParaRPr lang="nb-NO" dirty="0"/>
          </a:p>
        </p:txBody>
      </p:sp>
      <p:pic>
        <p:nvPicPr>
          <p:cNvPr id="12" name="Bilde 11">
            <a:extLst>
              <a:ext uri="{FF2B5EF4-FFF2-40B4-BE49-F238E27FC236}">
                <a16:creationId xmlns:a16="http://schemas.microsoft.com/office/drawing/2014/main" id="{60A74753-24E1-5BDA-F335-F4AF54F1C3BB}"/>
              </a:ext>
            </a:extLst>
          </p:cNvPr>
          <p:cNvPicPr>
            <a:picLocks noChangeAspect="1"/>
          </p:cNvPicPr>
          <p:nvPr/>
        </p:nvPicPr>
        <p:blipFill>
          <a:blip r:embed="rId5"/>
          <a:srcRect l="67530" t="20689" r="7959" b="15999"/>
          <a:stretch/>
        </p:blipFill>
        <p:spPr>
          <a:xfrm>
            <a:off x="6200454" y="2950171"/>
            <a:ext cx="2568973" cy="3428600"/>
          </a:xfrm>
          <a:prstGeom prst="rect">
            <a:avLst/>
          </a:prstGeom>
        </p:spPr>
      </p:pic>
      <p:sp>
        <p:nvSpPr>
          <p:cNvPr id="13" name="Rektangel: avrundede hjørner 12">
            <a:extLst>
              <a:ext uri="{FF2B5EF4-FFF2-40B4-BE49-F238E27FC236}">
                <a16:creationId xmlns:a16="http://schemas.microsoft.com/office/drawing/2014/main" id="{7C4EFF76-6AEE-6524-1145-80A5533440A7}"/>
              </a:ext>
            </a:extLst>
          </p:cNvPr>
          <p:cNvSpPr/>
          <p:nvPr/>
        </p:nvSpPr>
        <p:spPr>
          <a:xfrm>
            <a:off x="6307478" y="2963994"/>
            <a:ext cx="2478795" cy="3635114"/>
          </a:xfrm>
          <a:prstGeom prst="roundRect">
            <a:avLst>
              <a:gd name="adj" fmla="val 7334"/>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725F8DD3-1021-AEF5-8F47-0566A85DE2A5}"/>
              </a:ext>
            </a:extLst>
          </p:cNvPr>
          <p:cNvSpPr txBox="1"/>
          <p:nvPr/>
        </p:nvSpPr>
        <p:spPr>
          <a:xfrm>
            <a:off x="2406336" y="778951"/>
            <a:ext cx="4644230" cy="646331"/>
          </a:xfrm>
          <a:prstGeom prst="rect">
            <a:avLst/>
          </a:prstGeom>
          <a:solidFill>
            <a:schemeClr val="accent6">
              <a:lumMod val="20000"/>
              <a:lumOff val="80000"/>
            </a:schemeClr>
          </a:solidFill>
        </p:spPr>
        <p:txBody>
          <a:bodyPr wrap="square" rtlCol="0">
            <a:spAutoFit/>
          </a:bodyPr>
          <a:lstStyle/>
          <a:p>
            <a:r>
              <a:rPr lang="en-GB" dirty="0"/>
              <a:t>Available as pdf-files in Norwegian, which you can use webtools to translate to your language</a:t>
            </a:r>
          </a:p>
        </p:txBody>
      </p:sp>
    </p:spTree>
    <p:extLst>
      <p:ext uri="{BB962C8B-B14F-4D97-AF65-F5344CB8AC3E}">
        <p14:creationId xmlns:p14="http://schemas.microsoft.com/office/powerpoint/2010/main" val="101101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5BE0C0E-870E-08EB-B9D3-445E8AC934CD}"/>
              </a:ext>
            </a:extLst>
          </p:cNvPr>
          <p:cNvSpPr txBox="1"/>
          <p:nvPr/>
        </p:nvSpPr>
        <p:spPr>
          <a:xfrm>
            <a:off x="457761" y="782121"/>
            <a:ext cx="8139392" cy="5601533"/>
          </a:xfrm>
          <a:prstGeom prst="rect">
            <a:avLst/>
          </a:prstGeom>
          <a:noFill/>
        </p:spPr>
        <p:txBody>
          <a:bodyPr wrap="square" rtlCol="0">
            <a:spAutoFit/>
          </a:bodyPr>
          <a:lstStyle/>
          <a:p>
            <a:r>
              <a:rPr lang="en-US" sz="2000" dirty="0"/>
              <a:t>As children, we learn to cope with life as best we can.</a:t>
            </a:r>
          </a:p>
          <a:p>
            <a:endParaRPr lang="en-US" sz="2000" dirty="0"/>
          </a:p>
          <a:p>
            <a:r>
              <a:rPr lang="en-US" sz="2000" dirty="0"/>
              <a:t>We develop an ego with automated reaction patterns - Ego patterns.</a:t>
            </a:r>
            <a:br>
              <a:rPr lang="en-US" sz="2000" dirty="0"/>
            </a:br>
            <a:r>
              <a:rPr lang="en-US" sz="2000" dirty="0"/>
              <a:t>An ego pattern is an automated pattern of thought, feeling, will and body postures that has become a </a:t>
            </a:r>
            <a:r>
              <a:rPr lang="en-US" sz="2000" b="1" dirty="0"/>
              <a:t>permanent character trait</a:t>
            </a:r>
            <a:r>
              <a:rPr lang="en-US" sz="2000" dirty="0"/>
              <a:t>.</a:t>
            </a:r>
          </a:p>
          <a:p>
            <a:endParaRPr lang="en-US" sz="2000" dirty="0"/>
          </a:p>
          <a:p>
            <a:r>
              <a:rPr lang="en-US" sz="2000" dirty="0"/>
              <a:t>The ego patterns are created to make the best of it in a situation where we as children are not met the way we really need.</a:t>
            </a:r>
          </a:p>
          <a:p>
            <a:r>
              <a:rPr lang="en-US" sz="2000" dirty="0">
                <a:sym typeface="Wingdings" panose="05000000000000000000" pitchFamily="2" charset="2"/>
              </a:rPr>
              <a:t> </a:t>
            </a:r>
            <a:r>
              <a:rPr lang="en-US" sz="2000" b="1" dirty="0"/>
              <a:t>Resource</a:t>
            </a:r>
            <a:br>
              <a:rPr lang="en-US" sz="2000" dirty="0"/>
            </a:br>
            <a:endParaRPr lang="en-US" sz="2000" dirty="0"/>
          </a:p>
          <a:p>
            <a:r>
              <a:rPr lang="en-US" sz="2000" dirty="0"/>
              <a:t>The ego patterns are automated, locked-in patterns that we repeat as adults, even if it is not appropriate.</a:t>
            </a:r>
            <a:br>
              <a:rPr lang="en-US" sz="2000" dirty="0"/>
            </a:br>
            <a:r>
              <a:rPr lang="en-US" sz="2000" dirty="0">
                <a:sym typeface="Wingdings" panose="05000000000000000000" pitchFamily="2" charset="2"/>
              </a:rPr>
              <a:t> </a:t>
            </a:r>
            <a:r>
              <a:rPr lang="en-US" sz="2000" b="1" dirty="0"/>
              <a:t>A Problem</a:t>
            </a:r>
          </a:p>
          <a:p>
            <a:r>
              <a:rPr lang="en-US" sz="2000" dirty="0"/>
              <a:t>The pattern provides substitute solutions (</a:t>
            </a:r>
            <a:r>
              <a:rPr lang="en-US" sz="2000" dirty="0" err="1"/>
              <a:t>eg</a:t>
            </a:r>
            <a:r>
              <a:rPr lang="en-US" sz="2000" dirty="0"/>
              <a:t>, getting one's way) rather than needs satisfaction (</a:t>
            </a:r>
            <a:r>
              <a:rPr lang="en-US" sz="2000" dirty="0" err="1"/>
              <a:t>eg</a:t>
            </a:r>
            <a:r>
              <a:rPr lang="en-US" sz="2000" dirty="0"/>
              <a:t>, mutual care and good cooperation).</a:t>
            </a:r>
          </a:p>
          <a:p>
            <a:r>
              <a:rPr lang="en-US" sz="2000" dirty="0"/>
              <a:t>You automatically repeat behavior that may be inappropriate.</a:t>
            </a:r>
          </a:p>
          <a:p>
            <a:r>
              <a:rPr lang="en-US" sz="2000" dirty="0"/>
              <a:t>In the case of stuck problems in cohabitation and cooperation, the negative aspects of the ego patterns are a part of the problem.</a:t>
            </a:r>
            <a:endParaRPr lang="nb-NO" sz="2000" dirty="0">
              <a:ea typeface="Times New Roman" panose="02020603050405020304" pitchFamily="18" charset="0"/>
              <a:sym typeface="Wingdings" panose="05000000000000000000" pitchFamily="2" charset="2"/>
            </a:endParaRPr>
          </a:p>
        </p:txBody>
      </p:sp>
      <p:sp>
        <p:nvSpPr>
          <p:cNvPr id="3" name="TekstSylinder 2">
            <a:extLst>
              <a:ext uri="{FF2B5EF4-FFF2-40B4-BE49-F238E27FC236}">
                <a16:creationId xmlns:a16="http://schemas.microsoft.com/office/drawing/2014/main" id="{1BF76E24-9F43-F33A-6D07-8BAF17FA4C65}"/>
              </a:ext>
            </a:extLst>
          </p:cNvPr>
          <p:cNvSpPr txBox="1"/>
          <p:nvPr/>
        </p:nvSpPr>
        <p:spPr>
          <a:xfrm>
            <a:off x="358622" y="-79253"/>
            <a:ext cx="8426757" cy="754694"/>
          </a:xfrm>
          <a:prstGeom prst="rect">
            <a:avLst/>
          </a:prstGeom>
          <a:noFill/>
        </p:spPr>
        <p:txBody>
          <a:bodyPr wrap="square" rtlCol="0">
            <a:spAutoFit/>
          </a:bodyPr>
          <a:lstStyle/>
          <a:p>
            <a:pPr algn="ctr">
              <a:lnSpc>
                <a:spcPct val="150000"/>
              </a:lnSpc>
            </a:pPr>
            <a:r>
              <a:rPr lang="nb-NO" sz="3200" dirty="0">
                <a:solidFill>
                  <a:srgbClr val="C00000"/>
                </a:solidFill>
              </a:rPr>
              <a:t>The ego </a:t>
            </a:r>
            <a:r>
              <a:rPr lang="nb-NO" sz="3200" dirty="0" err="1">
                <a:solidFill>
                  <a:srgbClr val="C00000"/>
                </a:solidFill>
              </a:rPr>
              <a:t>patterns</a:t>
            </a:r>
            <a:r>
              <a:rPr lang="nb-NO" sz="3200" dirty="0">
                <a:solidFill>
                  <a:srgbClr val="C00000"/>
                </a:solidFill>
              </a:rPr>
              <a:t> – A </a:t>
            </a:r>
            <a:r>
              <a:rPr lang="nb-NO" sz="3200" dirty="0" err="1">
                <a:solidFill>
                  <a:srgbClr val="C00000"/>
                </a:solidFill>
              </a:rPr>
              <a:t>resouce</a:t>
            </a:r>
            <a:r>
              <a:rPr lang="nb-NO" sz="3200" dirty="0">
                <a:solidFill>
                  <a:srgbClr val="C00000"/>
                </a:solidFill>
              </a:rPr>
              <a:t> and a problem</a:t>
            </a:r>
          </a:p>
        </p:txBody>
      </p:sp>
      <p:sp>
        <p:nvSpPr>
          <p:cNvPr id="4" name="Plassholder for lysbildenummer 3">
            <a:extLst>
              <a:ext uri="{FF2B5EF4-FFF2-40B4-BE49-F238E27FC236}">
                <a16:creationId xmlns:a16="http://schemas.microsoft.com/office/drawing/2014/main" id="{71C05CE8-18A4-1F9F-9A40-D2F1F92E7287}"/>
              </a:ext>
            </a:extLst>
          </p:cNvPr>
          <p:cNvSpPr>
            <a:spLocks noGrp="1"/>
          </p:cNvSpPr>
          <p:nvPr>
            <p:ph type="sldNum" sz="quarter" idx="12"/>
          </p:nvPr>
        </p:nvSpPr>
        <p:spPr/>
        <p:txBody>
          <a:bodyPr/>
          <a:lstStyle/>
          <a:p>
            <a:fld id="{CD4B10EB-5889-4CB3-982E-38A74B47C7AC}" type="slidenum">
              <a:rPr lang="nb-NO" smtClean="0"/>
              <a:t>3</a:t>
            </a:fld>
            <a:endParaRPr lang="nb-NO"/>
          </a:p>
        </p:txBody>
      </p:sp>
    </p:spTree>
    <p:extLst>
      <p:ext uri="{BB962C8B-B14F-4D97-AF65-F5344CB8AC3E}">
        <p14:creationId xmlns:p14="http://schemas.microsoft.com/office/powerpoint/2010/main" val="24277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9E7DDA-EDBF-AB39-B903-A616A770940A}"/>
              </a:ext>
            </a:extLst>
          </p:cNvPr>
          <p:cNvSpPr>
            <a:spLocks noGrp="1"/>
          </p:cNvSpPr>
          <p:nvPr>
            <p:ph type="sldNum" sz="quarter" idx="12"/>
          </p:nvPr>
        </p:nvSpPr>
        <p:spPr/>
        <p:txBody>
          <a:bodyPr/>
          <a:lstStyle/>
          <a:p>
            <a:fld id="{CD4B10EB-5889-4CB3-982E-38A74B47C7AC}" type="slidenum">
              <a:rPr lang="nb-NO" smtClean="0"/>
              <a:t>4</a:t>
            </a:fld>
            <a:endParaRPr lang="nb-NO"/>
          </a:p>
        </p:txBody>
      </p:sp>
      <p:sp>
        <p:nvSpPr>
          <p:cNvPr id="7" name="TekstSylinder 6">
            <a:extLst>
              <a:ext uri="{FF2B5EF4-FFF2-40B4-BE49-F238E27FC236}">
                <a16:creationId xmlns:a16="http://schemas.microsoft.com/office/drawing/2014/main" id="{31A53963-0FDE-AB63-43C6-EDE90E61F181}"/>
              </a:ext>
            </a:extLst>
          </p:cNvPr>
          <p:cNvSpPr txBox="1"/>
          <p:nvPr/>
        </p:nvSpPr>
        <p:spPr>
          <a:xfrm>
            <a:off x="1388050" y="1440115"/>
            <a:ext cx="6367899" cy="4801314"/>
          </a:xfrm>
          <a:prstGeom prst="rect">
            <a:avLst/>
          </a:prstGeom>
          <a:noFill/>
        </p:spPr>
        <p:txBody>
          <a:bodyPr wrap="square" rtlCol="0">
            <a:spAutoFit/>
          </a:bodyPr>
          <a:lstStyle/>
          <a:p>
            <a:r>
              <a:rPr lang="en-US" b="1" dirty="0"/>
              <a:t>Note: </a:t>
            </a:r>
            <a:r>
              <a:rPr lang="en-US" dirty="0"/>
              <a:t>In body-oriented psychology (bioenergetics, core energetics and </a:t>
            </a:r>
            <a:r>
              <a:rPr lang="en-US" dirty="0" err="1"/>
              <a:t>bodynamic</a:t>
            </a:r>
            <a:r>
              <a:rPr lang="en-US" dirty="0"/>
              <a:t>) you operate with five ego patterns (character </a:t>
            </a:r>
            <a:r>
              <a:rPr lang="en-US" dirty="0" err="1"/>
              <a:t>defences</a:t>
            </a:r>
            <a:r>
              <a:rPr lang="en-US" dirty="0"/>
              <a:t>). </a:t>
            </a:r>
          </a:p>
          <a:p>
            <a:endParaRPr lang="en-US" dirty="0"/>
          </a:p>
          <a:p>
            <a:r>
              <a:rPr lang="en-US" dirty="0"/>
              <a:t>In </a:t>
            </a:r>
            <a:r>
              <a:rPr lang="en-US" dirty="0" err="1"/>
              <a:t>Bodynamic</a:t>
            </a:r>
            <a:r>
              <a:rPr lang="en-US" dirty="0"/>
              <a:t>, a Danish variant of the tradition, it has been found that there are two variants of each pattern, depending on whether it is formed in the early or late phase of the period when the pattern is formed in childhood. </a:t>
            </a:r>
          </a:p>
          <a:p>
            <a:endParaRPr lang="en-US" dirty="0"/>
          </a:p>
          <a:p>
            <a:r>
              <a:rPr lang="en-US" dirty="0"/>
              <a:t>For the </a:t>
            </a:r>
            <a:r>
              <a:rPr lang="en-US" i="1" dirty="0"/>
              <a:t>existentially </a:t>
            </a:r>
            <a:r>
              <a:rPr lang="nb-NO" i="1" dirty="0" err="1"/>
              <a:t>insecure</a:t>
            </a:r>
            <a:r>
              <a:rPr lang="en-US" i="1" dirty="0"/>
              <a:t> ego pattern (Schizoid), these two variants are like night </a:t>
            </a:r>
            <a:r>
              <a:rPr lang="en-US" dirty="0"/>
              <a:t>and day (introverted versus extroverted). Therefore, we have chosen to call these two variants their own ego patterns. So, there are not five, but six ego patterns. </a:t>
            </a:r>
          </a:p>
          <a:p>
            <a:endParaRPr lang="en-US" dirty="0"/>
          </a:p>
          <a:p>
            <a:r>
              <a:rPr lang="en-US" dirty="0"/>
              <a:t>The emotional variant of the existentially uncertain ego pattern is therefore not found in </a:t>
            </a:r>
            <a:r>
              <a:rPr lang="en-US" dirty="0" err="1"/>
              <a:t>Rreich's</a:t>
            </a:r>
            <a:r>
              <a:rPr lang="en-US" dirty="0"/>
              <a:t>, Lowen's, Pierrakos' and Brennan's books, but it is similar to the sanguine type in ancient tradition.</a:t>
            </a:r>
            <a:endParaRPr lang="nb-NO" dirty="0"/>
          </a:p>
        </p:txBody>
      </p:sp>
      <p:sp>
        <p:nvSpPr>
          <p:cNvPr id="3" name="TekstSylinder 2">
            <a:extLst>
              <a:ext uri="{FF2B5EF4-FFF2-40B4-BE49-F238E27FC236}">
                <a16:creationId xmlns:a16="http://schemas.microsoft.com/office/drawing/2014/main" id="{A1B1714B-852D-5E4A-1935-822046A063EC}"/>
              </a:ext>
            </a:extLst>
          </p:cNvPr>
          <p:cNvSpPr txBox="1"/>
          <p:nvPr/>
        </p:nvSpPr>
        <p:spPr>
          <a:xfrm>
            <a:off x="988447" y="465098"/>
            <a:ext cx="737335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Two</a:t>
            </a:r>
            <a:r>
              <a:rPr lang="nb-NO" sz="3200" kern="0" dirty="0">
                <a:solidFill>
                  <a:srgbClr val="C00000"/>
                </a:solidFill>
                <a:latin typeface="Arial" panose="020B0604020202020204" pitchFamily="34" charset="0"/>
              </a:rPr>
              <a:t> variants </a:t>
            </a:r>
            <a:r>
              <a:rPr lang="nb-NO" sz="3200" kern="0" dirty="0" err="1">
                <a:solidFill>
                  <a:srgbClr val="C00000"/>
                </a:solidFill>
                <a:latin typeface="Arial" panose="020B0604020202020204" pitchFamily="34" charset="0"/>
              </a:rPr>
              <a:t>of</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the</a:t>
            </a:r>
            <a:r>
              <a:rPr lang="nb-NO" sz="3200" kern="0" dirty="0">
                <a:solidFill>
                  <a:srgbClr val="C00000"/>
                </a:solidFill>
                <a:latin typeface="Arial" panose="020B0604020202020204" pitchFamily="34" charset="0"/>
              </a:rPr>
              <a:t> first ego </a:t>
            </a:r>
            <a:r>
              <a:rPr lang="nb-NO" sz="3200" kern="0" dirty="0" err="1">
                <a:solidFill>
                  <a:srgbClr val="C00000"/>
                </a:solidFill>
                <a:latin typeface="Arial" panose="020B0604020202020204" pitchFamily="34" charset="0"/>
              </a:rPr>
              <a:t>pattern</a:t>
            </a:r>
            <a:endParaRPr lang="nb-NO" sz="3200" kern="0" dirty="0">
              <a:solidFill>
                <a:srgbClr val="C00000"/>
              </a:solidFill>
              <a:latin typeface="Arial" panose="020B0604020202020204" pitchFamily="34" charset="0"/>
            </a:endParaRPr>
          </a:p>
        </p:txBody>
      </p:sp>
    </p:spTree>
    <p:extLst>
      <p:ext uri="{BB962C8B-B14F-4D97-AF65-F5344CB8AC3E}">
        <p14:creationId xmlns:p14="http://schemas.microsoft.com/office/powerpoint/2010/main" val="408372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988" y="134712"/>
            <a:ext cx="1365657" cy="1468449"/>
          </a:xfrm>
          <a:prstGeom prst="rect">
            <a:avLst/>
          </a:prstGeom>
        </p:spPr>
      </p:pic>
      <p:sp>
        <p:nvSpPr>
          <p:cNvPr id="9" name="TekstSylinder 8">
            <a:extLst>
              <a:ext uri="{FF2B5EF4-FFF2-40B4-BE49-F238E27FC236}">
                <a16:creationId xmlns:a16="http://schemas.microsoft.com/office/drawing/2014/main" id="{5C6CE0C9-EA11-F48F-F5AB-1028BA753243}"/>
              </a:ext>
            </a:extLst>
          </p:cNvPr>
          <p:cNvSpPr txBox="1"/>
          <p:nvPr/>
        </p:nvSpPr>
        <p:spPr>
          <a:xfrm>
            <a:off x="565476" y="1462563"/>
            <a:ext cx="1216186" cy="369332"/>
          </a:xfrm>
          <a:prstGeom prst="rect">
            <a:avLst/>
          </a:prstGeom>
          <a:noFill/>
        </p:spPr>
        <p:txBody>
          <a:bodyPr wrap="square" rtlCol="0">
            <a:spAutoFit/>
          </a:bodyPr>
          <a:lstStyle/>
          <a:p>
            <a:pPr algn="ctr"/>
            <a:r>
              <a:rPr lang="nb-NO" i="1" dirty="0" err="1"/>
              <a:t>Piglet</a:t>
            </a:r>
            <a:endParaRPr lang="nb-NO" i="1" dirty="0"/>
          </a:p>
        </p:txBody>
      </p:sp>
      <p:sp>
        <p:nvSpPr>
          <p:cNvPr id="11" name="TekstSylinder 10">
            <a:extLst>
              <a:ext uri="{FF2B5EF4-FFF2-40B4-BE49-F238E27FC236}">
                <a16:creationId xmlns:a16="http://schemas.microsoft.com/office/drawing/2014/main" id="{DEDE138C-CBFC-6EE3-F640-231C02EDF691}"/>
              </a:ext>
            </a:extLst>
          </p:cNvPr>
          <p:cNvSpPr txBox="1"/>
          <p:nvPr/>
        </p:nvSpPr>
        <p:spPr>
          <a:xfrm>
            <a:off x="1770645" y="421030"/>
            <a:ext cx="737335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Existentially</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insecure</a:t>
            </a:r>
            <a:r>
              <a:rPr lang="nb-NO" sz="3200" kern="0" dirty="0">
                <a:solidFill>
                  <a:srgbClr val="C00000"/>
                </a:solidFill>
                <a:latin typeface="Arial" panose="020B0604020202020204" pitchFamily="34" charset="0"/>
              </a:rPr>
              <a:t> – Mental variant</a:t>
            </a:r>
          </a:p>
        </p:txBody>
      </p:sp>
      <p:sp>
        <p:nvSpPr>
          <p:cNvPr id="6" name="TekstSylinder 5">
            <a:extLst>
              <a:ext uri="{FF2B5EF4-FFF2-40B4-BE49-F238E27FC236}">
                <a16:creationId xmlns:a16="http://schemas.microsoft.com/office/drawing/2014/main" id="{8644DD01-200B-EE78-C015-618D77528583}"/>
              </a:ext>
            </a:extLst>
          </p:cNvPr>
          <p:cNvSpPr txBox="1"/>
          <p:nvPr/>
        </p:nvSpPr>
        <p:spPr>
          <a:xfrm>
            <a:off x="2062594" y="1292123"/>
            <a:ext cx="5788008" cy="1631216"/>
          </a:xfrm>
          <a:prstGeom prst="rect">
            <a:avLst/>
          </a:prstGeom>
          <a:noFill/>
        </p:spPr>
        <p:txBody>
          <a:bodyPr wrap="square">
            <a:spAutoFit/>
          </a:bodyPr>
          <a:lstStyle/>
          <a:p>
            <a:pPr algn="ctr"/>
            <a:r>
              <a:rPr lang="en-US" dirty="0">
                <a:solidFill>
                  <a:srgbClr val="0070C0"/>
                </a:solidFill>
                <a:latin typeface="Arial" panose="020B0604020202020204" pitchFamily="34" charset="0"/>
              </a:rPr>
              <a:t>The child's life theme in the phase -0.3 - + 0.3 years:</a:t>
            </a:r>
          </a:p>
          <a:p>
            <a:pPr algn="ctr"/>
            <a:r>
              <a:rPr lang="en-US" dirty="0">
                <a:solidFill>
                  <a:srgbClr val="0070C0"/>
                </a:solidFill>
                <a:latin typeface="Arial" panose="020B0604020202020204" pitchFamily="34" charset="0"/>
              </a:rPr>
              <a:t>Do I have a right to exist? Am I wanted?</a:t>
            </a:r>
          </a:p>
          <a:p>
            <a:pPr algn="ctr">
              <a:spcBef>
                <a:spcPts val="1200"/>
              </a:spcBef>
            </a:pPr>
            <a:r>
              <a:rPr lang="en-US" dirty="0">
                <a:latin typeface="Arial" panose="020B0604020202020204" pitchFamily="34" charset="0"/>
              </a:rPr>
              <a:t>The cause of the pattern is a birth trauma, being an unwanted child or neglect in the form of hostility, violence, neglect or aloofness at the start of life.</a:t>
            </a:r>
            <a:endParaRPr lang="nb-NO" sz="2000" dirty="0"/>
          </a:p>
        </p:txBody>
      </p:sp>
      <p:sp>
        <p:nvSpPr>
          <p:cNvPr id="2" name="TekstSylinder 1">
            <a:extLst>
              <a:ext uri="{FF2B5EF4-FFF2-40B4-BE49-F238E27FC236}">
                <a16:creationId xmlns:a16="http://schemas.microsoft.com/office/drawing/2014/main" id="{843888A1-22CE-50F2-F56F-8DD9D9EAF563}"/>
              </a:ext>
            </a:extLst>
          </p:cNvPr>
          <p:cNvSpPr txBox="1"/>
          <p:nvPr/>
        </p:nvSpPr>
        <p:spPr>
          <a:xfrm>
            <a:off x="3196157" y="3498467"/>
            <a:ext cx="3520882" cy="1169551"/>
          </a:xfrm>
          <a:prstGeom prst="rect">
            <a:avLst/>
          </a:prstGeom>
          <a:noFill/>
        </p:spPr>
        <p:txBody>
          <a:bodyPr wrap="square">
            <a:spAutoFit/>
          </a:bodyPr>
          <a:lstStyle/>
          <a:p>
            <a:pPr algn="ctr">
              <a:spcBef>
                <a:spcPts val="600"/>
              </a:spcBef>
            </a:pPr>
            <a:r>
              <a:rPr lang="en-US" sz="2000" b="1" dirty="0"/>
              <a:t>Replacement solution</a:t>
            </a:r>
          </a:p>
          <a:p>
            <a:pPr marL="342900" indent="-342900" algn="ctr">
              <a:spcBef>
                <a:spcPts val="600"/>
              </a:spcBef>
              <a:buFont typeface="Calibri" panose="020F0502020204030204" pitchFamily="34" charset="0"/>
              <a:buChar char="-"/>
            </a:pPr>
            <a:r>
              <a:rPr lang="en-US" sz="2000" dirty="0"/>
              <a:t>Split. Pull away</a:t>
            </a:r>
          </a:p>
          <a:p>
            <a:pPr marL="342900" indent="-342900" algn="ctr">
              <a:spcBef>
                <a:spcPts val="600"/>
              </a:spcBef>
              <a:buFont typeface="Calibri" panose="020F0502020204030204" pitchFamily="34" charset="0"/>
              <a:buChar char="-"/>
            </a:pPr>
            <a:r>
              <a:rPr lang="en-US" sz="2000" dirty="0"/>
              <a:t>Freedom from responsibility</a:t>
            </a:r>
            <a:endParaRPr lang="nb-NO" dirty="0"/>
          </a:p>
        </p:txBody>
      </p:sp>
      <p:sp>
        <p:nvSpPr>
          <p:cNvPr id="4" name="TekstSylinder 3">
            <a:extLst>
              <a:ext uri="{FF2B5EF4-FFF2-40B4-BE49-F238E27FC236}">
                <a16:creationId xmlns:a16="http://schemas.microsoft.com/office/drawing/2014/main" id="{310FB043-E03C-DEBE-4A24-CC7034405473}"/>
              </a:ext>
            </a:extLst>
          </p:cNvPr>
          <p:cNvSpPr txBox="1"/>
          <p:nvPr/>
        </p:nvSpPr>
        <p:spPr>
          <a:xfrm>
            <a:off x="2787026" y="4861092"/>
            <a:ext cx="3930013" cy="1231106"/>
          </a:xfrm>
          <a:prstGeom prst="rect">
            <a:avLst/>
          </a:prstGeom>
          <a:noFill/>
        </p:spPr>
        <p:txBody>
          <a:bodyPr wrap="square">
            <a:spAutoFit/>
          </a:bodyPr>
          <a:lstStyle/>
          <a:p>
            <a:pPr algn="ctr"/>
            <a:r>
              <a:rPr lang="nb-NO" sz="2000" b="1" dirty="0" err="1"/>
              <a:t>Self-worth</a:t>
            </a:r>
            <a:r>
              <a:rPr lang="nb-NO" sz="2000" b="1" dirty="0"/>
              <a:t> and </a:t>
            </a:r>
            <a:r>
              <a:rPr lang="nb-NO" sz="2000" b="1" dirty="0" err="1"/>
              <a:t>self-esteem</a:t>
            </a:r>
            <a:endParaRPr lang="nb-NO" kern="150" dirty="0">
              <a:ea typeface="Times New Roman" panose="02020603050405020304" pitchFamily="18" charset="0"/>
            </a:endParaRPr>
          </a:p>
          <a:p>
            <a:pPr marL="342900" lvl="0" indent="-342900">
              <a:buFont typeface="Times New Roman" panose="02020603050405020304" pitchFamily="18" charset="0"/>
              <a:buChar char="-"/>
            </a:pPr>
            <a:r>
              <a:rPr lang="en-US" kern="150" dirty="0">
                <a:ea typeface="Times New Roman" panose="02020603050405020304" pitchFamily="18" charset="0"/>
              </a:rPr>
              <a:t>Negative. Feeling unwanted</a:t>
            </a:r>
          </a:p>
          <a:p>
            <a:pPr marL="342900" lvl="0" indent="-342900">
              <a:buFont typeface="Times New Roman" panose="02020603050405020304" pitchFamily="18" charset="0"/>
              <a:buChar char="-"/>
            </a:pPr>
            <a:r>
              <a:rPr lang="en-US" kern="150" dirty="0">
                <a:ea typeface="Times New Roman" panose="02020603050405020304" pitchFamily="18" charset="0"/>
              </a:rPr>
              <a:t>Not feeling good enough as you are</a:t>
            </a:r>
          </a:p>
          <a:p>
            <a:pPr marL="342900" lvl="0" indent="-342900">
              <a:buFont typeface="Times New Roman" panose="02020603050405020304" pitchFamily="18" charset="0"/>
              <a:buChar char="-"/>
            </a:pPr>
            <a:r>
              <a:rPr lang="en-US" kern="150" dirty="0">
                <a:ea typeface="Times New Roman" panose="02020603050405020304" pitchFamily="18" charset="0"/>
              </a:rPr>
              <a:t>Feeling like you don't fit in</a:t>
            </a:r>
            <a:endParaRPr lang="nb-NO" sz="1800" dirty="0">
              <a:effectLst/>
              <a:ea typeface="Times New Roman" panose="02020603050405020304" pitchFamily="18" charset="0"/>
            </a:endParaRPr>
          </a:p>
        </p:txBody>
      </p:sp>
    </p:spTree>
    <p:extLst>
      <p:ext uri="{BB962C8B-B14F-4D97-AF65-F5344CB8AC3E}">
        <p14:creationId xmlns:p14="http://schemas.microsoft.com/office/powerpoint/2010/main" val="41705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200D2-E793-8872-8A34-8006784D8597}"/>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8483DB30-F485-7F39-F01E-5DAE5EFD22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988" y="134712"/>
            <a:ext cx="1365657" cy="1468449"/>
          </a:xfrm>
          <a:prstGeom prst="rect">
            <a:avLst/>
          </a:prstGeom>
        </p:spPr>
      </p:pic>
      <p:sp>
        <p:nvSpPr>
          <p:cNvPr id="15" name="TekstSylinder 14">
            <a:extLst>
              <a:ext uri="{FF2B5EF4-FFF2-40B4-BE49-F238E27FC236}">
                <a16:creationId xmlns:a16="http://schemas.microsoft.com/office/drawing/2014/main" id="{B0B8CF50-D560-44BD-8E02-E39023664CEE}"/>
              </a:ext>
            </a:extLst>
          </p:cNvPr>
          <p:cNvSpPr txBox="1"/>
          <p:nvPr/>
        </p:nvSpPr>
        <p:spPr>
          <a:xfrm>
            <a:off x="1920117" y="2333930"/>
            <a:ext cx="5749324" cy="1477328"/>
          </a:xfrm>
          <a:prstGeom prst="rect">
            <a:avLst/>
          </a:prstGeom>
          <a:noFill/>
        </p:spPr>
        <p:txBody>
          <a:bodyPr wrap="square" rtlCol="0">
            <a:spAutoFit/>
          </a:bodyPr>
          <a:lstStyle/>
          <a:p>
            <a:pPr marL="342900" indent="-342900">
              <a:buFont typeface="Times New Roman" panose="02020603050405020304" pitchFamily="18" charset="0"/>
              <a:buChar char="-"/>
            </a:pPr>
            <a:r>
              <a:rPr lang="en-US" kern="150" dirty="0">
                <a:ea typeface="Times New Roman" panose="02020603050405020304" pitchFamily="18" charset="0"/>
              </a:rPr>
              <a:t>Often a special mental or spiritual endowment.</a:t>
            </a:r>
          </a:p>
          <a:p>
            <a:pPr marL="342900" indent="-342900">
              <a:buFont typeface="Times New Roman" panose="02020603050405020304" pitchFamily="18" charset="0"/>
              <a:buChar char="-"/>
            </a:pPr>
            <a:r>
              <a:rPr lang="en-US" kern="150" dirty="0">
                <a:ea typeface="Times New Roman" panose="02020603050405020304" pitchFamily="18" charset="0"/>
              </a:rPr>
              <a:t>Radar for other people's hidden thoughts and feelings</a:t>
            </a:r>
          </a:p>
          <a:p>
            <a:pPr marL="342900" indent="-342900">
              <a:buFont typeface="Times New Roman" panose="02020603050405020304" pitchFamily="18" charset="0"/>
              <a:buChar char="-"/>
            </a:pPr>
            <a:r>
              <a:rPr lang="en-US" kern="150" dirty="0">
                <a:ea typeface="Times New Roman" panose="02020603050405020304" pitchFamily="18" charset="0"/>
              </a:rPr>
              <a:t>Unbound by "tribal laws"</a:t>
            </a:r>
          </a:p>
          <a:p>
            <a:pPr marL="342900" indent="-342900">
              <a:buFont typeface="Times New Roman" panose="02020603050405020304" pitchFamily="18" charset="0"/>
              <a:buChar char="-"/>
            </a:pPr>
            <a:r>
              <a:rPr lang="en-US" kern="150" dirty="0">
                <a:ea typeface="Times New Roman" panose="02020603050405020304" pitchFamily="18" charset="0"/>
              </a:rPr>
              <a:t>Ability to have deep and serious conversations</a:t>
            </a:r>
          </a:p>
          <a:p>
            <a:pPr marL="342900" indent="-342900">
              <a:buFont typeface="Times New Roman" panose="02020603050405020304" pitchFamily="18" charset="0"/>
              <a:buChar char="-"/>
            </a:pPr>
            <a:r>
              <a:rPr lang="en-US" kern="150" dirty="0">
                <a:ea typeface="Times New Roman" panose="02020603050405020304" pitchFamily="18" charset="0"/>
              </a:rPr>
              <a:t>Black humor</a:t>
            </a:r>
            <a:endParaRPr lang="nb-NO" kern="150" dirty="0"/>
          </a:p>
        </p:txBody>
      </p:sp>
      <p:sp>
        <p:nvSpPr>
          <p:cNvPr id="17" name="TekstSylinder 16">
            <a:extLst>
              <a:ext uri="{FF2B5EF4-FFF2-40B4-BE49-F238E27FC236}">
                <a16:creationId xmlns:a16="http://schemas.microsoft.com/office/drawing/2014/main" id="{0F4F1865-CA99-4C8F-6ADF-DE16394A1C6D}"/>
              </a:ext>
            </a:extLst>
          </p:cNvPr>
          <p:cNvSpPr txBox="1"/>
          <p:nvPr/>
        </p:nvSpPr>
        <p:spPr>
          <a:xfrm>
            <a:off x="1920116" y="3966604"/>
            <a:ext cx="5749324" cy="2693045"/>
          </a:xfrm>
          <a:prstGeom prst="rect">
            <a:avLst/>
          </a:prstGeom>
          <a:noFill/>
        </p:spPr>
        <p:txBody>
          <a:bodyPr wrap="square" rtlCol="0">
            <a:spAutoFit/>
          </a:bodyPr>
          <a:lstStyle/>
          <a:p>
            <a:pPr algn="ctr">
              <a:spcAft>
                <a:spcPts val="600"/>
              </a:spcAft>
            </a:pPr>
            <a:r>
              <a:rPr lang="nb-NO" sz="2000" b="1" dirty="0"/>
              <a:t>Negative Properties – Stage 2 </a:t>
            </a:r>
            <a:r>
              <a:rPr lang="nb-NO" sz="1600" b="1" dirty="0"/>
              <a:t>in </a:t>
            </a:r>
            <a:r>
              <a:rPr lang="nb-NO" sz="1600" b="1" dirty="0" err="1"/>
              <a:t>the</a:t>
            </a:r>
            <a:r>
              <a:rPr lang="nb-NO" sz="1600" b="1" dirty="0"/>
              <a:t> Development ladder</a:t>
            </a:r>
          </a:p>
          <a:p>
            <a:pPr marL="342900" lvl="0" indent="-342900">
              <a:buFont typeface="Times New Roman" panose="02020603050405020304" pitchFamily="18" charset="0"/>
              <a:buChar char="-"/>
            </a:pPr>
            <a:r>
              <a:rPr lang="en-US" kern="150" dirty="0"/>
              <a:t>Struggling with fear, anxiety and negative thoughts.</a:t>
            </a:r>
          </a:p>
          <a:p>
            <a:pPr marL="342900" lvl="0" indent="-342900">
              <a:buFont typeface="Times New Roman" panose="02020603050405020304" pitchFamily="18" charset="0"/>
              <a:buChar char="-"/>
            </a:pPr>
            <a:r>
              <a:rPr lang="en-US" kern="150" dirty="0"/>
              <a:t>Melancholy. Downcast, pessimistic basic mood</a:t>
            </a:r>
          </a:p>
          <a:p>
            <a:pPr marL="342900" lvl="0" indent="-342900">
              <a:buFont typeface="Times New Roman" panose="02020603050405020304" pitchFamily="18" charset="0"/>
              <a:buChar char="-"/>
            </a:pPr>
            <a:r>
              <a:rPr lang="en-US" kern="150" dirty="0"/>
              <a:t>Often distant and mental</a:t>
            </a:r>
          </a:p>
          <a:p>
            <a:pPr marL="342900" lvl="0" indent="-342900">
              <a:buFont typeface="Times New Roman" panose="02020603050405020304" pitchFamily="18" charset="0"/>
              <a:buChar char="-"/>
            </a:pPr>
            <a:r>
              <a:rPr lang="en-US" kern="150" dirty="0"/>
              <a:t>Can struggle with social things</a:t>
            </a:r>
          </a:p>
          <a:p>
            <a:pPr marL="342900" lvl="0" indent="-342900">
              <a:buFont typeface="Times New Roman" panose="02020603050405020304" pitchFamily="18" charset="0"/>
              <a:buChar char="-"/>
            </a:pPr>
            <a:r>
              <a:rPr lang="en-US" kern="150" dirty="0"/>
              <a:t>Resistance to change. Becomes paralyzed.</a:t>
            </a:r>
          </a:p>
          <a:p>
            <a:pPr marL="342900" lvl="0" indent="-342900">
              <a:buFont typeface="Times New Roman" panose="02020603050405020304" pitchFamily="18" charset="0"/>
              <a:buChar char="-"/>
            </a:pPr>
            <a:r>
              <a:rPr lang="en-US" kern="150" dirty="0"/>
              <a:t>Shrugs off responsibility</a:t>
            </a:r>
          </a:p>
          <a:p>
            <a:pPr marL="342900" lvl="0" indent="-342900">
              <a:buFont typeface="Times New Roman" panose="02020603050405020304" pitchFamily="18" charset="0"/>
              <a:buChar char="-"/>
            </a:pPr>
            <a:r>
              <a:rPr lang="en-US" kern="150" dirty="0"/>
              <a:t>Periods of melancholy and depression</a:t>
            </a:r>
          </a:p>
          <a:p>
            <a:pPr marL="342900" lvl="0" indent="-342900">
              <a:buFont typeface="Times New Roman" panose="02020603050405020304" pitchFamily="18" charset="0"/>
              <a:buChar char="-"/>
            </a:pPr>
            <a:r>
              <a:rPr lang="en-US" kern="150" dirty="0"/>
              <a:t>Poor life skills</a:t>
            </a:r>
            <a:endParaRPr lang="nb-NO" dirty="0">
              <a:ea typeface="Times New Roman" panose="02020603050405020304" pitchFamily="18" charset="0"/>
            </a:endParaRPr>
          </a:p>
        </p:txBody>
      </p:sp>
      <p:sp>
        <p:nvSpPr>
          <p:cNvPr id="2" name="TekstSylinder 1">
            <a:extLst>
              <a:ext uri="{FF2B5EF4-FFF2-40B4-BE49-F238E27FC236}">
                <a16:creationId xmlns:a16="http://schemas.microsoft.com/office/drawing/2014/main" id="{441BB42D-FAE7-531A-C615-A358B4BFFE57}"/>
              </a:ext>
            </a:extLst>
          </p:cNvPr>
          <p:cNvSpPr txBox="1"/>
          <p:nvPr/>
        </p:nvSpPr>
        <p:spPr>
          <a:xfrm>
            <a:off x="2217425" y="1000898"/>
            <a:ext cx="5154706" cy="461665"/>
          </a:xfrm>
          <a:prstGeom prst="rect">
            <a:avLst/>
          </a:prstGeom>
          <a:noFill/>
        </p:spPr>
        <p:txBody>
          <a:bodyPr wrap="square" rtlCol="0">
            <a:spAutoFit/>
          </a:bodyPr>
          <a:lstStyle/>
          <a:p>
            <a:pPr algn="ctr"/>
            <a:r>
              <a:rPr lang="nb-NO" sz="2400" b="1" dirty="0" err="1"/>
              <a:t>Typical</a:t>
            </a:r>
            <a:r>
              <a:rPr lang="nb-NO" sz="2400" b="1" dirty="0"/>
              <a:t> </a:t>
            </a:r>
            <a:r>
              <a:rPr lang="nb-NO" sz="2400" b="1" dirty="0" err="1"/>
              <a:t>Characteristics</a:t>
            </a:r>
            <a:r>
              <a:rPr lang="nb-NO" sz="2400" b="1" dirty="0"/>
              <a:t> and Properties</a:t>
            </a:r>
          </a:p>
        </p:txBody>
      </p:sp>
      <p:sp>
        <p:nvSpPr>
          <p:cNvPr id="4" name="TekstSylinder 3">
            <a:extLst>
              <a:ext uri="{FF2B5EF4-FFF2-40B4-BE49-F238E27FC236}">
                <a16:creationId xmlns:a16="http://schemas.microsoft.com/office/drawing/2014/main" id="{616EF029-A96B-6B22-BD8F-9D3BF07ED41E}"/>
              </a:ext>
            </a:extLst>
          </p:cNvPr>
          <p:cNvSpPr txBox="1"/>
          <p:nvPr/>
        </p:nvSpPr>
        <p:spPr>
          <a:xfrm>
            <a:off x="554459" y="1462563"/>
            <a:ext cx="1216186" cy="369332"/>
          </a:xfrm>
          <a:prstGeom prst="rect">
            <a:avLst/>
          </a:prstGeom>
          <a:noFill/>
        </p:spPr>
        <p:txBody>
          <a:bodyPr wrap="square" rtlCol="0">
            <a:spAutoFit/>
          </a:bodyPr>
          <a:lstStyle/>
          <a:p>
            <a:pPr algn="ctr"/>
            <a:r>
              <a:rPr lang="nb-NO" i="1" dirty="0" err="1"/>
              <a:t>Piglet</a:t>
            </a:r>
            <a:endParaRPr lang="nb-NO" i="1" dirty="0"/>
          </a:p>
        </p:txBody>
      </p:sp>
      <p:sp>
        <p:nvSpPr>
          <p:cNvPr id="6" name="TekstSylinder 5">
            <a:extLst>
              <a:ext uri="{FF2B5EF4-FFF2-40B4-BE49-F238E27FC236}">
                <a16:creationId xmlns:a16="http://schemas.microsoft.com/office/drawing/2014/main" id="{6C97A67F-C3DC-59F5-F00F-27E3C076AC4C}"/>
              </a:ext>
            </a:extLst>
          </p:cNvPr>
          <p:cNvSpPr txBox="1"/>
          <p:nvPr/>
        </p:nvSpPr>
        <p:spPr>
          <a:xfrm>
            <a:off x="1309626" y="1468965"/>
            <a:ext cx="6062505" cy="892552"/>
          </a:xfrm>
          <a:prstGeom prst="rect">
            <a:avLst/>
          </a:prstGeom>
          <a:noFill/>
        </p:spPr>
        <p:txBody>
          <a:bodyPr wrap="square">
            <a:spAutoFit/>
          </a:bodyPr>
          <a:lstStyle/>
          <a:p>
            <a:pPr algn="ctr">
              <a:spcAft>
                <a:spcPts val="600"/>
              </a:spcAft>
            </a:pPr>
            <a:r>
              <a:rPr lang="nb-NO" sz="2000" b="1" dirty="0"/>
              <a:t>Positive Properties Stage 3 </a:t>
            </a:r>
            <a:br>
              <a:rPr lang="nb-NO" sz="2000" b="1" dirty="0"/>
            </a:br>
            <a:r>
              <a:rPr lang="nb-NO" sz="1600" b="1" dirty="0"/>
              <a:t>(Stage 3 in The Development Ladder, </a:t>
            </a:r>
            <a:br>
              <a:rPr lang="nb-NO" sz="1600" b="1" dirty="0"/>
            </a:br>
            <a:r>
              <a:rPr lang="nb-NO" sz="1600" b="1" dirty="0" err="1"/>
              <a:t>see</a:t>
            </a:r>
            <a:r>
              <a:rPr lang="nb-NO" sz="1600" b="1" dirty="0"/>
              <a:t> 1st </a:t>
            </a:r>
            <a:r>
              <a:rPr lang="nb-NO" sz="1600" b="1" dirty="0" err="1"/>
              <a:t>lesson</a:t>
            </a:r>
            <a:r>
              <a:rPr lang="nb-NO" sz="1600" b="1" dirty="0"/>
              <a:t> in </a:t>
            </a:r>
            <a:r>
              <a:rPr lang="nb-NO" sz="1600" b="1" dirty="0" err="1"/>
              <a:t>the</a:t>
            </a:r>
            <a:r>
              <a:rPr lang="nb-NO" sz="1600" b="1" dirty="0"/>
              <a:t> Course)</a:t>
            </a:r>
            <a:endParaRPr lang="nb-NO" sz="1800" b="1" dirty="0"/>
          </a:p>
        </p:txBody>
      </p:sp>
      <p:sp>
        <p:nvSpPr>
          <p:cNvPr id="7" name="TekstSylinder 6">
            <a:extLst>
              <a:ext uri="{FF2B5EF4-FFF2-40B4-BE49-F238E27FC236}">
                <a16:creationId xmlns:a16="http://schemas.microsoft.com/office/drawing/2014/main" id="{3E3C830A-412B-138B-4E40-8C977C37EDE2}"/>
              </a:ext>
            </a:extLst>
          </p:cNvPr>
          <p:cNvSpPr txBox="1"/>
          <p:nvPr/>
        </p:nvSpPr>
        <p:spPr>
          <a:xfrm>
            <a:off x="1770645" y="299843"/>
            <a:ext cx="737335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Existentially</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insecure</a:t>
            </a:r>
            <a:r>
              <a:rPr lang="nb-NO" sz="3200" kern="0" dirty="0">
                <a:solidFill>
                  <a:srgbClr val="C00000"/>
                </a:solidFill>
                <a:latin typeface="Arial" panose="020B0604020202020204" pitchFamily="34" charset="0"/>
              </a:rPr>
              <a:t> – Mental variant</a:t>
            </a:r>
          </a:p>
        </p:txBody>
      </p:sp>
    </p:spTree>
    <p:extLst>
      <p:ext uri="{BB962C8B-B14F-4D97-AF65-F5344CB8AC3E}">
        <p14:creationId xmlns:p14="http://schemas.microsoft.com/office/powerpoint/2010/main" val="36401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54FE8-B6B1-3435-49B0-478ADB14578A}"/>
            </a:ext>
          </a:extLst>
        </p:cNvPr>
        <p:cNvGrpSpPr/>
        <p:nvPr/>
      </p:nvGrpSpPr>
      <p:grpSpPr>
        <a:xfrm>
          <a:off x="0" y="0"/>
          <a:ext cx="0" cy="0"/>
          <a:chOff x="0" y="0"/>
          <a:chExt cx="0" cy="0"/>
        </a:xfrm>
      </p:grpSpPr>
      <p:pic>
        <p:nvPicPr>
          <p:cNvPr id="5" name="Bilde 4">
            <a:extLst>
              <a:ext uri="{FF2B5EF4-FFF2-40B4-BE49-F238E27FC236}">
                <a16:creationId xmlns:a16="http://schemas.microsoft.com/office/drawing/2014/main" id="{1CE6512A-AC1A-F757-A4A6-497813E76C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988" y="134712"/>
            <a:ext cx="1365657" cy="1468449"/>
          </a:xfrm>
          <a:prstGeom prst="rect">
            <a:avLst/>
          </a:prstGeom>
        </p:spPr>
      </p:pic>
      <p:sp>
        <p:nvSpPr>
          <p:cNvPr id="2" name="Rektangel 1">
            <a:extLst>
              <a:ext uri="{FF2B5EF4-FFF2-40B4-BE49-F238E27FC236}">
                <a16:creationId xmlns:a16="http://schemas.microsoft.com/office/drawing/2014/main" id="{A7AAB6CB-03B5-F2D2-B35A-D75294CA3E44}"/>
              </a:ext>
            </a:extLst>
          </p:cNvPr>
          <p:cNvSpPr/>
          <p:nvPr/>
        </p:nvSpPr>
        <p:spPr>
          <a:xfrm>
            <a:off x="1938969" y="5057132"/>
            <a:ext cx="3103679" cy="1477328"/>
          </a:xfrm>
          <a:prstGeom prst="rect">
            <a:avLst/>
          </a:prstGeom>
        </p:spPr>
        <p:txBody>
          <a:bodyPr wrap="square">
            <a:spAutoFit/>
          </a:bodyPr>
          <a:lstStyle/>
          <a:p>
            <a:pPr algn="ctr">
              <a:spcAft>
                <a:spcPts val="0"/>
              </a:spcAft>
            </a:pPr>
            <a:r>
              <a:rPr lang="en-US" i="1" dirty="0">
                <a:ea typeface="Times New Roman" panose="02020603050405020304" pitchFamily="18" charset="0"/>
              </a:rPr>
              <a:t>Typical body:</a:t>
            </a:r>
          </a:p>
          <a:p>
            <a:pPr algn="ctr">
              <a:spcAft>
                <a:spcPts val="0"/>
              </a:spcAft>
            </a:pPr>
            <a:r>
              <a:rPr lang="en-US" dirty="0">
                <a:ea typeface="Times New Roman" panose="02020603050405020304" pitchFamily="18" charset="0"/>
              </a:rPr>
              <a:t>Fragile and hinged.</a:t>
            </a:r>
          </a:p>
          <a:p>
            <a:pPr algn="ctr">
              <a:spcAft>
                <a:spcPts val="0"/>
              </a:spcAft>
            </a:pPr>
            <a:r>
              <a:rPr lang="en-US" dirty="0">
                <a:ea typeface="Times New Roman" panose="02020603050405020304" pitchFamily="18" charset="0"/>
              </a:rPr>
              <a:t>Light and airy. Crooked. </a:t>
            </a:r>
            <a:br>
              <a:rPr lang="en-US" dirty="0">
                <a:ea typeface="Times New Roman" panose="02020603050405020304" pitchFamily="18" charset="0"/>
              </a:rPr>
            </a:br>
            <a:r>
              <a:rPr lang="en-US" dirty="0">
                <a:ea typeface="Times New Roman" panose="02020603050405020304" pitchFamily="18" charset="0"/>
              </a:rPr>
              <a:t>But most often other patterns will affect the body more.</a:t>
            </a:r>
            <a:endParaRPr lang="nb-NO" dirty="0"/>
          </a:p>
        </p:txBody>
      </p:sp>
      <p:pic>
        <p:nvPicPr>
          <p:cNvPr id="3" name="Bilde 2">
            <a:extLst>
              <a:ext uri="{FF2B5EF4-FFF2-40B4-BE49-F238E27FC236}">
                <a16:creationId xmlns:a16="http://schemas.microsoft.com/office/drawing/2014/main" id="{72EE276C-9DEF-76CD-BA3A-64C1321C736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11551" y="918127"/>
            <a:ext cx="1560450" cy="4035502"/>
          </a:xfrm>
          <a:prstGeom prst="rect">
            <a:avLst/>
          </a:prstGeom>
          <a:noFill/>
          <a:ln>
            <a:noFill/>
          </a:ln>
        </p:spPr>
      </p:pic>
      <p:sp>
        <p:nvSpPr>
          <p:cNvPr id="4" name="TekstSylinder 3">
            <a:extLst>
              <a:ext uri="{FF2B5EF4-FFF2-40B4-BE49-F238E27FC236}">
                <a16:creationId xmlns:a16="http://schemas.microsoft.com/office/drawing/2014/main" id="{7D007E43-A089-2133-0A24-8C5FD072E77F}"/>
              </a:ext>
            </a:extLst>
          </p:cNvPr>
          <p:cNvSpPr txBox="1"/>
          <p:nvPr/>
        </p:nvSpPr>
        <p:spPr>
          <a:xfrm>
            <a:off x="173995" y="2269292"/>
            <a:ext cx="2326834" cy="1323439"/>
          </a:xfrm>
          <a:prstGeom prst="rect">
            <a:avLst/>
          </a:prstGeom>
          <a:solidFill>
            <a:schemeClr val="accent1">
              <a:lumMod val="20000"/>
              <a:lumOff val="80000"/>
            </a:schemeClr>
          </a:solidFill>
        </p:spPr>
        <p:txBody>
          <a:bodyPr wrap="square" rtlCol="0">
            <a:spAutoFit/>
          </a:bodyPr>
          <a:lstStyle/>
          <a:p>
            <a:pPr algn="ctr"/>
            <a:r>
              <a:rPr lang="en-US" sz="1600" dirty="0"/>
              <a:t>Body shape is a tendency that often recurs. Of course, heredity, environment, diet and exercise also play a role.</a:t>
            </a:r>
            <a:endParaRPr lang="nb-NO" sz="1600" dirty="0"/>
          </a:p>
        </p:txBody>
      </p:sp>
      <p:pic>
        <p:nvPicPr>
          <p:cNvPr id="8" name="Bilde 7">
            <a:extLst>
              <a:ext uri="{FF2B5EF4-FFF2-40B4-BE49-F238E27FC236}">
                <a16:creationId xmlns:a16="http://schemas.microsoft.com/office/drawing/2014/main" id="{B778283F-8771-FDA8-56CA-B11F8119B6C0}"/>
              </a:ext>
            </a:extLst>
          </p:cNvPr>
          <p:cNvPicPr>
            <a:picLocks noChangeAspect="1"/>
          </p:cNvPicPr>
          <p:nvPr/>
        </p:nvPicPr>
        <p:blipFill rotWithShape="1">
          <a:blip r:embed="rId4">
            <a:extLst>
              <a:ext uri="{28A0092B-C50C-407E-A947-70E740481C1C}">
                <a14:useLocalDpi xmlns:a14="http://schemas.microsoft.com/office/drawing/2010/main" val="0"/>
              </a:ext>
            </a:extLst>
          </a:blip>
          <a:srcRect l="14943" t="2959" r="5806" b="16602"/>
          <a:stretch/>
        </p:blipFill>
        <p:spPr>
          <a:xfrm>
            <a:off x="5540188" y="752392"/>
            <a:ext cx="3004998" cy="4350906"/>
          </a:xfrm>
          <a:prstGeom prst="rect">
            <a:avLst/>
          </a:prstGeom>
        </p:spPr>
      </p:pic>
      <p:sp>
        <p:nvSpPr>
          <p:cNvPr id="10" name="TekstSylinder 9">
            <a:extLst>
              <a:ext uri="{FF2B5EF4-FFF2-40B4-BE49-F238E27FC236}">
                <a16:creationId xmlns:a16="http://schemas.microsoft.com/office/drawing/2014/main" id="{E12E5589-8E6B-5141-4614-B2BF7F6B8F4B}"/>
              </a:ext>
            </a:extLst>
          </p:cNvPr>
          <p:cNvSpPr txBox="1"/>
          <p:nvPr/>
        </p:nvSpPr>
        <p:spPr>
          <a:xfrm>
            <a:off x="5650358" y="5149854"/>
            <a:ext cx="3301157" cy="1631216"/>
          </a:xfrm>
          <a:prstGeom prst="rect">
            <a:avLst/>
          </a:prstGeom>
          <a:noFill/>
        </p:spPr>
        <p:txBody>
          <a:bodyPr wrap="square" rtlCol="0">
            <a:spAutoFit/>
          </a:bodyPr>
          <a:lstStyle/>
          <a:p>
            <a:pPr algn="ctr"/>
            <a:r>
              <a:rPr lang="en-US" i="1" dirty="0"/>
              <a:t>Typical use of the life energy: </a:t>
            </a:r>
            <a:r>
              <a:rPr lang="en-US" dirty="0"/>
              <a:t>Withdraws away from one's own body and others and upwards towards spiritual spheres</a:t>
            </a:r>
          </a:p>
          <a:p>
            <a:pPr algn="ctr"/>
            <a:r>
              <a:rPr lang="nb-NO" sz="1400" dirty="0"/>
              <a:t>Source: Barbara Ann Brennan: </a:t>
            </a:r>
            <a:br>
              <a:rPr lang="nb-NO" sz="1400" dirty="0"/>
            </a:br>
            <a:r>
              <a:rPr lang="nb-NO" sz="1400" i="1" dirty="0" err="1"/>
              <a:t>Light</a:t>
            </a:r>
            <a:r>
              <a:rPr lang="nb-NO" sz="1400" i="1" dirty="0"/>
              <a:t> </a:t>
            </a:r>
            <a:r>
              <a:rPr lang="nb-NO" sz="1400" i="1" dirty="0" err="1"/>
              <a:t>Emerging</a:t>
            </a:r>
            <a:endParaRPr lang="nb-NO" sz="1400" dirty="0"/>
          </a:p>
        </p:txBody>
      </p:sp>
      <p:sp>
        <p:nvSpPr>
          <p:cNvPr id="7" name="TekstSylinder 6">
            <a:extLst>
              <a:ext uri="{FF2B5EF4-FFF2-40B4-BE49-F238E27FC236}">
                <a16:creationId xmlns:a16="http://schemas.microsoft.com/office/drawing/2014/main" id="{E9DDAB34-38F2-8819-2CEF-FC4F9CDE155A}"/>
              </a:ext>
            </a:extLst>
          </p:cNvPr>
          <p:cNvSpPr txBox="1"/>
          <p:nvPr/>
        </p:nvSpPr>
        <p:spPr>
          <a:xfrm>
            <a:off x="554459" y="1544860"/>
            <a:ext cx="1216186" cy="369332"/>
          </a:xfrm>
          <a:prstGeom prst="rect">
            <a:avLst/>
          </a:prstGeom>
          <a:noFill/>
        </p:spPr>
        <p:txBody>
          <a:bodyPr wrap="square" rtlCol="0">
            <a:spAutoFit/>
          </a:bodyPr>
          <a:lstStyle/>
          <a:p>
            <a:pPr algn="ctr"/>
            <a:r>
              <a:rPr lang="nb-NO" i="1" dirty="0" err="1"/>
              <a:t>Piglet</a:t>
            </a:r>
            <a:endParaRPr lang="nb-NO" i="1" dirty="0"/>
          </a:p>
        </p:txBody>
      </p:sp>
      <p:sp>
        <p:nvSpPr>
          <p:cNvPr id="9" name="TekstSylinder 8">
            <a:extLst>
              <a:ext uri="{FF2B5EF4-FFF2-40B4-BE49-F238E27FC236}">
                <a16:creationId xmlns:a16="http://schemas.microsoft.com/office/drawing/2014/main" id="{7D9C6589-AF5C-1E81-D6E5-7F959A6692DE}"/>
              </a:ext>
            </a:extLst>
          </p:cNvPr>
          <p:cNvSpPr txBox="1"/>
          <p:nvPr/>
        </p:nvSpPr>
        <p:spPr>
          <a:xfrm>
            <a:off x="1770645" y="255775"/>
            <a:ext cx="7373355" cy="584775"/>
          </a:xfrm>
          <a:prstGeom prst="rect">
            <a:avLst/>
          </a:prstGeom>
          <a:noFill/>
        </p:spPr>
        <p:txBody>
          <a:bodyPr wrap="square">
            <a:spAutoFit/>
          </a:bodyPr>
          <a:lstStyle/>
          <a:p>
            <a:pPr lvl="0" algn="ctr">
              <a:tabLst>
                <a:tab pos="457200" algn="l"/>
              </a:tabLst>
            </a:pPr>
            <a:r>
              <a:rPr lang="nb-NO" sz="3200" kern="0" dirty="0" err="1">
                <a:solidFill>
                  <a:srgbClr val="C00000"/>
                </a:solidFill>
                <a:latin typeface="Arial" panose="020B0604020202020204" pitchFamily="34" charset="0"/>
              </a:rPr>
              <a:t>Existentially</a:t>
            </a:r>
            <a:r>
              <a:rPr lang="nb-NO" sz="3200" kern="0" dirty="0">
                <a:solidFill>
                  <a:srgbClr val="C00000"/>
                </a:solidFill>
                <a:latin typeface="Arial" panose="020B0604020202020204" pitchFamily="34" charset="0"/>
              </a:rPr>
              <a:t> </a:t>
            </a:r>
            <a:r>
              <a:rPr lang="nb-NO" sz="3200" kern="0" dirty="0" err="1">
                <a:solidFill>
                  <a:srgbClr val="C00000"/>
                </a:solidFill>
                <a:latin typeface="Arial" panose="020B0604020202020204" pitchFamily="34" charset="0"/>
              </a:rPr>
              <a:t>insecure</a:t>
            </a:r>
            <a:r>
              <a:rPr lang="nb-NO" sz="3200" kern="0" dirty="0">
                <a:solidFill>
                  <a:srgbClr val="C00000"/>
                </a:solidFill>
                <a:latin typeface="Arial" panose="020B0604020202020204" pitchFamily="34" charset="0"/>
              </a:rPr>
              <a:t> – Mental variant</a:t>
            </a:r>
          </a:p>
        </p:txBody>
      </p:sp>
    </p:spTree>
    <p:extLst>
      <p:ext uri="{BB962C8B-B14F-4D97-AF65-F5344CB8AC3E}">
        <p14:creationId xmlns:p14="http://schemas.microsoft.com/office/powerpoint/2010/main" val="174725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B79F4CA-AB76-4706-8C8D-069233E68FF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764" y="323463"/>
            <a:ext cx="1669312" cy="1360968"/>
          </a:xfrm>
          <a:prstGeom prst="rect">
            <a:avLst/>
          </a:prstGeom>
        </p:spPr>
      </p:pic>
      <p:sp>
        <p:nvSpPr>
          <p:cNvPr id="5" name="TekstSylinder 4">
            <a:extLst>
              <a:ext uri="{FF2B5EF4-FFF2-40B4-BE49-F238E27FC236}">
                <a16:creationId xmlns:a16="http://schemas.microsoft.com/office/drawing/2014/main" id="{181B9E19-3C2D-1EEB-37BA-16C31A83ECA3}"/>
              </a:ext>
            </a:extLst>
          </p:cNvPr>
          <p:cNvSpPr txBox="1"/>
          <p:nvPr/>
        </p:nvSpPr>
        <p:spPr>
          <a:xfrm>
            <a:off x="1996076" y="296495"/>
            <a:ext cx="6929610" cy="523220"/>
          </a:xfrm>
          <a:prstGeom prst="rect">
            <a:avLst/>
          </a:prstGeom>
          <a:noFill/>
        </p:spPr>
        <p:txBody>
          <a:bodyPr wrap="square">
            <a:spAutoFit/>
          </a:bodyPr>
          <a:lstStyle/>
          <a:p>
            <a:pPr lvl="0" algn="ctr">
              <a:tabLst>
                <a:tab pos="457200" algn="l"/>
              </a:tabLst>
            </a:pPr>
            <a:r>
              <a:rPr lang="nb-NO" sz="2800" kern="0" dirty="0" err="1">
                <a:solidFill>
                  <a:srgbClr val="C00000"/>
                </a:solidFill>
                <a:latin typeface="Arial" panose="020B0604020202020204" pitchFamily="34" charset="0"/>
              </a:rPr>
              <a:t>Existentially</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insecure</a:t>
            </a:r>
            <a:r>
              <a:rPr lang="nb-NO" sz="2800" kern="0" dirty="0">
                <a:solidFill>
                  <a:srgbClr val="C00000"/>
                </a:solidFill>
                <a:latin typeface="Arial" panose="020B0604020202020204" pitchFamily="34" charset="0"/>
              </a:rPr>
              <a:t> – </a:t>
            </a:r>
            <a:r>
              <a:rPr lang="nb-NO" sz="2800" kern="0" dirty="0" err="1">
                <a:solidFill>
                  <a:srgbClr val="C00000"/>
                </a:solidFill>
                <a:latin typeface="Arial" panose="020B0604020202020204" pitchFamily="34" charset="0"/>
              </a:rPr>
              <a:t>Emotional</a:t>
            </a:r>
            <a:r>
              <a:rPr lang="nb-NO" sz="2800" kern="0" dirty="0">
                <a:solidFill>
                  <a:srgbClr val="C00000"/>
                </a:solidFill>
                <a:latin typeface="Arial" panose="020B0604020202020204" pitchFamily="34" charset="0"/>
              </a:rPr>
              <a:t> variant</a:t>
            </a:r>
          </a:p>
        </p:txBody>
      </p:sp>
      <p:sp>
        <p:nvSpPr>
          <p:cNvPr id="8" name="TekstSylinder 7">
            <a:extLst>
              <a:ext uri="{FF2B5EF4-FFF2-40B4-BE49-F238E27FC236}">
                <a16:creationId xmlns:a16="http://schemas.microsoft.com/office/drawing/2014/main" id="{855AD405-1AC3-1D51-5FF0-1F370723FCE9}"/>
              </a:ext>
            </a:extLst>
          </p:cNvPr>
          <p:cNvSpPr txBox="1"/>
          <p:nvPr/>
        </p:nvSpPr>
        <p:spPr>
          <a:xfrm>
            <a:off x="723174" y="1563245"/>
            <a:ext cx="793214" cy="463075"/>
          </a:xfrm>
          <a:prstGeom prst="rect">
            <a:avLst/>
          </a:prstGeom>
          <a:noFill/>
        </p:spPr>
        <p:txBody>
          <a:bodyPr wrap="square">
            <a:spAutoFit/>
          </a:bodyPr>
          <a:lstStyle/>
          <a:p>
            <a:pPr defTabSz="630238">
              <a:lnSpc>
                <a:spcPct val="150000"/>
              </a:lnSpc>
            </a:pPr>
            <a:r>
              <a:rPr lang="nb-NO" sz="1800" i="1" dirty="0"/>
              <a:t>Roo</a:t>
            </a:r>
          </a:p>
        </p:txBody>
      </p:sp>
      <p:sp>
        <p:nvSpPr>
          <p:cNvPr id="6" name="TekstSylinder 5">
            <a:extLst>
              <a:ext uri="{FF2B5EF4-FFF2-40B4-BE49-F238E27FC236}">
                <a16:creationId xmlns:a16="http://schemas.microsoft.com/office/drawing/2014/main" id="{C9DC82EE-3576-7DA9-0E05-30492348225B}"/>
              </a:ext>
            </a:extLst>
          </p:cNvPr>
          <p:cNvSpPr txBox="1"/>
          <p:nvPr/>
        </p:nvSpPr>
        <p:spPr>
          <a:xfrm>
            <a:off x="1998018" y="1124580"/>
            <a:ext cx="6198532" cy="1915909"/>
          </a:xfrm>
          <a:prstGeom prst="rect">
            <a:avLst/>
          </a:prstGeom>
          <a:noFill/>
        </p:spPr>
        <p:txBody>
          <a:bodyPr wrap="square">
            <a:spAutoFit/>
          </a:bodyPr>
          <a:lstStyle/>
          <a:p>
            <a:pPr algn="ctr"/>
            <a:r>
              <a:rPr lang="en-US" dirty="0">
                <a:solidFill>
                  <a:srgbClr val="0070C0"/>
                </a:solidFill>
                <a:latin typeface="Arial" panose="020B0604020202020204" pitchFamily="34" charset="0"/>
              </a:rPr>
              <a:t>The child's life theme in the phase 0 - 0.3 years: </a:t>
            </a:r>
            <a:br>
              <a:rPr lang="en-US" dirty="0">
                <a:solidFill>
                  <a:srgbClr val="0070C0"/>
                </a:solidFill>
                <a:latin typeface="Arial" panose="020B0604020202020204" pitchFamily="34" charset="0"/>
              </a:rPr>
            </a:br>
            <a:r>
              <a:rPr lang="en-US" dirty="0">
                <a:solidFill>
                  <a:srgbClr val="0070C0"/>
                </a:solidFill>
                <a:latin typeface="Arial" panose="020B0604020202020204" pitchFamily="34" charset="0"/>
              </a:rPr>
              <a:t>Am I worth being loved?</a:t>
            </a:r>
          </a:p>
          <a:p>
            <a:pPr algn="ctr"/>
            <a:endParaRPr lang="en-US" sz="1050" dirty="0">
              <a:solidFill>
                <a:srgbClr val="0070C0"/>
              </a:solidFill>
              <a:latin typeface="Arial" panose="020B0604020202020204" pitchFamily="34" charset="0"/>
            </a:endParaRPr>
          </a:p>
          <a:p>
            <a:pPr algn="ctr"/>
            <a:r>
              <a:rPr lang="en-US" dirty="0">
                <a:latin typeface="Arial" panose="020B0604020202020204" pitchFamily="34" charset="0"/>
              </a:rPr>
              <a:t>The reason for the pattern is that they only experienced being loved and cared for as they are for shorter periods of time, so that they learned to get more energy and attention from their parents through attention-generating behavior.</a:t>
            </a:r>
            <a:endParaRPr lang="nb-NO" sz="2000" kern="150" dirty="0">
              <a:effectLst/>
              <a:ea typeface="Times New Roman" panose="02020603050405020304" pitchFamily="18" charset="0"/>
            </a:endParaRPr>
          </a:p>
        </p:txBody>
      </p:sp>
      <p:sp>
        <p:nvSpPr>
          <p:cNvPr id="2" name="TekstSylinder 1">
            <a:extLst>
              <a:ext uri="{FF2B5EF4-FFF2-40B4-BE49-F238E27FC236}">
                <a16:creationId xmlns:a16="http://schemas.microsoft.com/office/drawing/2014/main" id="{CD049D6D-FC99-22F8-80B6-C09C836BEE06}"/>
              </a:ext>
            </a:extLst>
          </p:cNvPr>
          <p:cNvSpPr txBox="1"/>
          <p:nvPr/>
        </p:nvSpPr>
        <p:spPr>
          <a:xfrm>
            <a:off x="1931225" y="3429000"/>
            <a:ext cx="6092994" cy="1107996"/>
          </a:xfrm>
          <a:prstGeom prst="rect">
            <a:avLst/>
          </a:prstGeom>
          <a:noFill/>
        </p:spPr>
        <p:txBody>
          <a:bodyPr wrap="square">
            <a:spAutoFit/>
          </a:bodyPr>
          <a:lstStyle/>
          <a:p>
            <a:pPr algn="ctr">
              <a:lnSpc>
                <a:spcPct val="150000"/>
              </a:lnSpc>
              <a:spcBef>
                <a:spcPts val="600"/>
              </a:spcBef>
            </a:pPr>
            <a:r>
              <a:rPr lang="nb-NO" sz="2000" b="1" dirty="0" err="1"/>
              <a:t>Repacement</a:t>
            </a:r>
            <a:r>
              <a:rPr lang="nb-NO" sz="2000" b="1" dirty="0"/>
              <a:t> </a:t>
            </a:r>
            <a:r>
              <a:rPr lang="nb-NO" sz="2000" b="1" dirty="0" err="1"/>
              <a:t>solution</a:t>
            </a:r>
            <a:endParaRPr lang="nb-NO" sz="2000" b="1" dirty="0"/>
          </a:p>
          <a:p>
            <a:pPr marL="342900" lvl="0" indent="-342900">
              <a:buFont typeface="Times New Roman" panose="02020603050405020304" pitchFamily="18" charset="0"/>
              <a:buChar char="-"/>
            </a:pPr>
            <a:r>
              <a:rPr lang="en-US" kern="150" dirty="0"/>
              <a:t>Seeking attention, instead of being loved as you are</a:t>
            </a:r>
          </a:p>
          <a:p>
            <a:pPr marL="342900" lvl="0" indent="-342900">
              <a:buFont typeface="Times New Roman" panose="02020603050405020304" pitchFamily="18" charset="0"/>
              <a:buChar char="-"/>
            </a:pPr>
            <a:r>
              <a:rPr lang="en-US" kern="150" dirty="0"/>
              <a:t>Playing through life, instead of taking responsibility</a:t>
            </a:r>
            <a:endParaRPr lang="nb-NO" dirty="0"/>
          </a:p>
        </p:txBody>
      </p:sp>
      <p:sp>
        <p:nvSpPr>
          <p:cNvPr id="9" name="TekstSylinder 8">
            <a:extLst>
              <a:ext uri="{FF2B5EF4-FFF2-40B4-BE49-F238E27FC236}">
                <a16:creationId xmlns:a16="http://schemas.microsoft.com/office/drawing/2014/main" id="{D42D6D15-1EF8-75C4-2346-7DE894839C03}"/>
              </a:ext>
            </a:extLst>
          </p:cNvPr>
          <p:cNvSpPr txBox="1"/>
          <p:nvPr/>
        </p:nvSpPr>
        <p:spPr>
          <a:xfrm>
            <a:off x="1764470" y="4785058"/>
            <a:ext cx="6426504" cy="1231106"/>
          </a:xfrm>
          <a:prstGeom prst="rect">
            <a:avLst/>
          </a:prstGeom>
          <a:noFill/>
        </p:spPr>
        <p:txBody>
          <a:bodyPr wrap="square">
            <a:spAutoFit/>
          </a:bodyPr>
          <a:lstStyle/>
          <a:p>
            <a:pPr algn="ctr"/>
            <a:r>
              <a:rPr lang="nb-NO" sz="2000" b="1" dirty="0" err="1"/>
              <a:t>Self-worth</a:t>
            </a:r>
            <a:r>
              <a:rPr lang="nb-NO" sz="2000" b="1" dirty="0"/>
              <a:t> and </a:t>
            </a:r>
            <a:r>
              <a:rPr lang="nb-NO" sz="2000" b="1" dirty="0" err="1"/>
              <a:t>self-esteem</a:t>
            </a:r>
            <a:endParaRPr lang="nb-NO" sz="2000" b="1" dirty="0"/>
          </a:p>
          <a:p>
            <a:pPr marL="342900" indent="-342900">
              <a:buFont typeface="Times New Roman" panose="02020603050405020304" pitchFamily="18" charset="0"/>
              <a:buChar char="-"/>
            </a:pPr>
            <a:r>
              <a:rPr lang="en-US" kern="150" dirty="0"/>
              <a:t>Self-esteem: Consciously, they like to feel valuable and festive.</a:t>
            </a:r>
          </a:p>
          <a:p>
            <a:pPr marL="342900" indent="-342900">
              <a:buFont typeface="Times New Roman" panose="02020603050405020304" pitchFamily="18" charset="0"/>
              <a:buChar char="-"/>
            </a:pPr>
            <a:r>
              <a:rPr lang="en-US" kern="150" dirty="0"/>
              <a:t>Self-worth: Unconsciously, they don't feel worth anything </a:t>
            </a:r>
            <a:br>
              <a:rPr lang="en-US" kern="150" dirty="0"/>
            </a:br>
            <a:r>
              <a:rPr lang="en-US" kern="150" dirty="0"/>
              <a:t>if they don't get attention.</a:t>
            </a:r>
            <a:endParaRPr lang="nb-NO" sz="1800" kern="150" dirty="0">
              <a:effectLst/>
              <a:ea typeface="Times New Roman" panose="02020603050405020304" pitchFamily="18" charset="0"/>
            </a:endParaRPr>
          </a:p>
        </p:txBody>
      </p:sp>
    </p:spTree>
    <p:extLst>
      <p:ext uri="{BB962C8B-B14F-4D97-AF65-F5344CB8AC3E}">
        <p14:creationId xmlns:p14="http://schemas.microsoft.com/office/powerpoint/2010/main" val="215963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103E-5A1A-7CC8-ADA0-E1E034EAC54D}"/>
            </a:ext>
          </a:extLst>
        </p:cNvPr>
        <p:cNvGrpSpPr/>
        <p:nvPr/>
      </p:nvGrpSpPr>
      <p:grpSpPr>
        <a:xfrm>
          <a:off x="0" y="0"/>
          <a:ext cx="0" cy="0"/>
          <a:chOff x="0" y="0"/>
          <a:chExt cx="0" cy="0"/>
        </a:xfrm>
      </p:grpSpPr>
      <p:pic>
        <p:nvPicPr>
          <p:cNvPr id="4" name="Bilde 3">
            <a:extLst>
              <a:ext uri="{FF2B5EF4-FFF2-40B4-BE49-F238E27FC236}">
                <a16:creationId xmlns:a16="http://schemas.microsoft.com/office/drawing/2014/main" id="{27544094-5A20-DB9B-7540-232969AB30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6764" y="301429"/>
            <a:ext cx="1669312" cy="1360968"/>
          </a:xfrm>
          <a:prstGeom prst="rect">
            <a:avLst/>
          </a:prstGeom>
        </p:spPr>
      </p:pic>
      <p:sp>
        <p:nvSpPr>
          <p:cNvPr id="2" name="TekstSylinder 1">
            <a:extLst>
              <a:ext uri="{FF2B5EF4-FFF2-40B4-BE49-F238E27FC236}">
                <a16:creationId xmlns:a16="http://schemas.microsoft.com/office/drawing/2014/main" id="{6604D29E-9611-E902-7044-5E15B0103FBD}"/>
              </a:ext>
            </a:extLst>
          </p:cNvPr>
          <p:cNvSpPr txBox="1"/>
          <p:nvPr/>
        </p:nvSpPr>
        <p:spPr>
          <a:xfrm>
            <a:off x="2468303" y="1622945"/>
            <a:ext cx="4995857" cy="2139047"/>
          </a:xfrm>
          <a:prstGeom prst="rect">
            <a:avLst/>
          </a:prstGeom>
          <a:noFill/>
        </p:spPr>
        <p:txBody>
          <a:bodyPr wrap="square" rtlCol="0">
            <a:spAutoFit/>
          </a:bodyPr>
          <a:lstStyle/>
          <a:p>
            <a:pPr algn="ctr">
              <a:spcAft>
                <a:spcPts val="600"/>
              </a:spcAft>
            </a:pPr>
            <a:r>
              <a:rPr lang="nb-NO" sz="2000" b="1" dirty="0"/>
              <a:t>Positive Properties – Stage 3</a:t>
            </a:r>
          </a:p>
          <a:p>
            <a:pPr marL="342900" lvl="0" indent="-342900">
              <a:buFont typeface="Times New Roman" panose="02020603050405020304" pitchFamily="18" charset="0"/>
              <a:buChar char="-"/>
            </a:pPr>
            <a:r>
              <a:rPr lang="en-US" kern="150" dirty="0">
                <a:ea typeface="Times New Roman" panose="02020603050405020304" pitchFamily="18" charset="0"/>
              </a:rPr>
              <a:t>Often special social and artistic abilities</a:t>
            </a:r>
          </a:p>
          <a:p>
            <a:pPr marL="342900" lvl="0" indent="-342900">
              <a:buFont typeface="Times New Roman" panose="02020603050405020304" pitchFamily="18" charset="0"/>
              <a:buChar char="-"/>
            </a:pPr>
            <a:r>
              <a:rPr lang="en-US" kern="150" dirty="0">
                <a:ea typeface="Times New Roman" panose="02020603050405020304" pitchFamily="18" charset="0"/>
              </a:rPr>
              <a:t>Contact with the life core and life energy</a:t>
            </a:r>
          </a:p>
          <a:p>
            <a:pPr marL="342900" lvl="0" indent="-342900">
              <a:buFont typeface="Times New Roman" panose="02020603050405020304" pitchFamily="18" charset="0"/>
              <a:buChar char="-"/>
            </a:pPr>
            <a:r>
              <a:rPr lang="en-US" kern="150" dirty="0">
                <a:ea typeface="Times New Roman" panose="02020603050405020304" pitchFamily="18" charset="0"/>
              </a:rPr>
              <a:t>Sanguine. Extroverted, fun-loving and playful.</a:t>
            </a:r>
          </a:p>
          <a:p>
            <a:pPr marL="342900" lvl="0" indent="-342900">
              <a:buFont typeface="Times New Roman" panose="02020603050405020304" pitchFamily="18" charset="0"/>
              <a:buChar char="-"/>
            </a:pPr>
            <a:r>
              <a:rPr lang="en-US" kern="150" dirty="0">
                <a:ea typeface="Times New Roman" panose="02020603050405020304" pitchFamily="18" charset="0"/>
              </a:rPr>
              <a:t>Alive and entertain.</a:t>
            </a:r>
          </a:p>
          <a:p>
            <a:pPr marL="342900" lvl="0" indent="-342900">
              <a:buFont typeface="Times New Roman" panose="02020603050405020304" pitchFamily="18" charset="0"/>
              <a:buChar char="-"/>
            </a:pPr>
            <a:r>
              <a:rPr lang="en-US" kern="150" dirty="0">
                <a:ea typeface="Times New Roman" panose="02020603050405020304" pitchFamily="18" charset="0"/>
              </a:rPr>
              <a:t>Ability to penetrate others' defenses and create deeper, more genuine connection</a:t>
            </a:r>
            <a:endParaRPr lang="nb-NO" sz="1800" kern="150" dirty="0">
              <a:effectLst/>
              <a:ea typeface="Times New Roman" panose="02020603050405020304" pitchFamily="18" charset="0"/>
            </a:endParaRPr>
          </a:p>
        </p:txBody>
      </p:sp>
      <p:sp>
        <p:nvSpPr>
          <p:cNvPr id="7" name="TekstSylinder 6">
            <a:extLst>
              <a:ext uri="{FF2B5EF4-FFF2-40B4-BE49-F238E27FC236}">
                <a16:creationId xmlns:a16="http://schemas.microsoft.com/office/drawing/2014/main" id="{4935A65D-F43A-B3B5-C0F9-6FB41A44DF99}"/>
              </a:ext>
            </a:extLst>
          </p:cNvPr>
          <p:cNvSpPr txBox="1"/>
          <p:nvPr/>
        </p:nvSpPr>
        <p:spPr>
          <a:xfrm>
            <a:off x="2335575" y="3875937"/>
            <a:ext cx="6290631" cy="2416046"/>
          </a:xfrm>
          <a:prstGeom prst="rect">
            <a:avLst/>
          </a:prstGeom>
          <a:noFill/>
        </p:spPr>
        <p:txBody>
          <a:bodyPr wrap="square" rtlCol="0">
            <a:spAutoFit/>
          </a:bodyPr>
          <a:lstStyle/>
          <a:p>
            <a:pPr algn="ctr">
              <a:spcAft>
                <a:spcPts val="600"/>
              </a:spcAft>
            </a:pPr>
            <a:r>
              <a:rPr lang="nb-NO" sz="2000" b="1" dirty="0"/>
              <a:t>Negative Properties – Stage 2</a:t>
            </a:r>
          </a:p>
          <a:p>
            <a:pPr marL="342900" lvl="0" indent="-342900">
              <a:buFont typeface="Times New Roman" panose="02020603050405020304" pitchFamily="18" charset="0"/>
              <a:buChar char="-"/>
            </a:pPr>
            <a:r>
              <a:rPr lang="en-US" kern="150" dirty="0"/>
              <a:t>Attention seeking. Take your word and keep it.</a:t>
            </a:r>
          </a:p>
          <a:p>
            <a:pPr marL="342900" lvl="0" indent="-342900">
              <a:buFont typeface="Times New Roman" panose="02020603050405020304" pitchFamily="18" charset="0"/>
              <a:buChar char="-"/>
            </a:pPr>
            <a:r>
              <a:rPr lang="en-US" kern="150" dirty="0"/>
              <a:t>Takes the show in social contexts.</a:t>
            </a:r>
          </a:p>
          <a:p>
            <a:pPr marL="342900" lvl="0" indent="-342900">
              <a:buFont typeface="Times New Roman" panose="02020603050405020304" pitchFamily="18" charset="0"/>
              <a:buChar char="-"/>
            </a:pPr>
            <a:r>
              <a:rPr lang="en-US" kern="150" dirty="0"/>
              <a:t>Will only do what is pleasurable. Does not like duties.</a:t>
            </a:r>
          </a:p>
          <a:p>
            <a:pPr marL="342900" lvl="0" indent="-342900">
              <a:buFont typeface="Times New Roman" panose="02020603050405020304" pitchFamily="18" charset="0"/>
              <a:buChar char="-"/>
            </a:pPr>
            <a:r>
              <a:rPr lang="en-US" kern="150" dirty="0"/>
              <a:t>Gets easily hurt and emotional, e.g. jealousy, envy.</a:t>
            </a:r>
          </a:p>
          <a:p>
            <a:pPr marL="342900" lvl="0" indent="-342900">
              <a:buFont typeface="Times New Roman" panose="02020603050405020304" pitchFamily="18" charset="0"/>
              <a:buChar char="-"/>
            </a:pPr>
            <a:r>
              <a:rPr lang="en-US" kern="150" dirty="0"/>
              <a:t>Behaving childishly and creating fuss and chaos</a:t>
            </a:r>
          </a:p>
          <a:p>
            <a:pPr marL="342900" lvl="0" indent="-342900">
              <a:buFont typeface="Times New Roman" panose="02020603050405020304" pitchFamily="18" charset="0"/>
              <a:buChar char="-"/>
            </a:pPr>
            <a:r>
              <a:rPr lang="en-US" kern="150" dirty="0"/>
              <a:t>Lose your mind. Hysteria. Destroys things and relationships.</a:t>
            </a:r>
          </a:p>
          <a:p>
            <a:pPr marL="342900" lvl="0" indent="-342900">
              <a:buFont typeface="Times New Roman" panose="02020603050405020304" pitchFamily="18" charset="0"/>
              <a:buChar char="-"/>
            </a:pPr>
            <a:r>
              <a:rPr lang="en-US" kern="150" dirty="0"/>
              <a:t>Possibly misuse of alcohol/drugs or unexpected breakdown</a:t>
            </a:r>
            <a:endParaRPr lang="nb-NO" kern="150" dirty="0"/>
          </a:p>
        </p:txBody>
      </p:sp>
      <p:sp>
        <p:nvSpPr>
          <p:cNvPr id="3" name="TekstSylinder 2">
            <a:extLst>
              <a:ext uri="{FF2B5EF4-FFF2-40B4-BE49-F238E27FC236}">
                <a16:creationId xmlns:a16="http://schemas.microsoft.com/office/drawing/2014/main" id="{41DA8CD5-047E-D8FD-64B1-4361DD4C901D}"/>
              </a:ext>
            </a:extLst>
          </p:cNvPr>
          <p:cNvSpPr txBox="1"/>
          <p:nvPr/>
        </p:nvSpPr>
        <p:spPr>
          <a:xfrm>
            <a:off x="723174" y="1563245"/>
            <a:ext cx="793214" cy="463075"/>
          </a:xfrm>
          <a:prstGeom prst="rect">
            <a:avLst/>
          </a:prstGeom>
          <a:noFill/>
        </p:spPr>
        <p:txBody>
          <a:bodyPr wrap="square">
            <a:spAutoFit/>
          </a:bodyPr>
          <a:lstStyle/>
          <a:p>
            <a:pPr defTabSz="630238">
              <a:lnSpc>
                <a:spcPct val="150000"/>
              </a:lnSpc>
            </a:pPr>
            <a:r>
              <a:rPr lang="nb-NO" sz="1800" i="1" dirty="0"/>
              <a:t>Roo</a:t>
            </a:r>
          </a:p>
        </p:txBody>
      </p:sp>
      <p:sp>
        <p:nvSpPr>
          <p:cNvPr id="9" name="TekstSylinder 8">
            <a:extLst>
              <a:ext uri="{FF2B5EF4-FFF2-40B4-BE49-F238E27FC236}">
                <a16:creationId xmlns:a16="http://schemas.microsoft.com/office/drawing/2014/main" id="{7B76D1F1-934C-D898-1D35-E306948E2BBB}"/>
              </a:ext>
            </a:extLst>
          </p:cNvPr>
          <p:cNvSpPr txBox="1"/>
          <p:nvPr/>
        </p:nvSpPr>
        <p:spPr>
          <a:xfrm>
            <a:off x="2305561" y="1000898"/>
            <a:ext cx="5154706" cy="461665"/>
          </a:xfrm>
          <a:prstGeom prst="rect">
            <a:avLst/>
          </a:prstGeom>
          <a:noFill/>
        </p:spPr>
        <p:txBody>
          <a:bodyPr wrap="square" rtlCol="0">
            <a:spAutoFit/>
          </a:bodyPr>
          <a:lstStyle/>
          <a:p>
            <a:pPr algn="ctr"/>
            <a:r>
              <a:rPr lang="nb-NO" sz="2400" b="1" dirty="0" err="1"/>
              <a:t>Typical</a:t>
            </a:r>
            <a:r>
              <a:rPr lang="nb-NO" sz="2400" b="1" dirty="0"/>
              <a:t> </a:t>
            </a:r>
            <a:r>
              <a:rPr lang="nb-NO" sz="2400" b="1" dirty="0" err="1"/>
              <a:t>Characteristics</a:t>
            </a:r>
            <a:r>
              <a:rPr lang="nb-NO" sz="2400" b="1" dirty="0"/>
              <a:t> and Properties</a:t>
            </a:r>
          </a:p>
        </p:txBody>
      </p:sp>
      <p:sp>
        <p:nvSpPr>
          <p:cNvPr id="5" name="TekstSylinder 4">
            <a:extLst>
              <a:ext uri="{FF2B5EF4-FFF2-40B4-BE49-F238E27FC236}">
                <a16:creationId xmlns:a16="http://schemas.microsoft.com/office/drawing/2014/main" id="{75BCA3A6-2C1F-0EC4-8738-81B8A1269E76}"/>
              </a:ext>
            </a:extLst>
          </p:cNvPr>
          <p:cNvSpPr txBox="1"/>
          <p:nvPr/>
        </p:nvSpPr>
        <p:spPr>
          <a:xfrm>
            <a:off x="1996076" y="296495"/>
            <a:ext cx="6929610" cy="523220"/>
          </a:xfrm>
          <a:prstGeom prst="rect">
            <a:avLst/>
          </a:prstGeom>
          <a:noFill/>
        </p:spPr>
        <p:txBody>
          <a:bodyPr wrap="square">
            <a:spAutoFit/>
          </a:bodyPr>
          <a:lstStyle/>
          <a:p>
            <a:pPr lvl="0" algn="ctr">
              <a:tabLst>
                <a:tab pos="457200" algn="l"/>
              </a:tabLst>
            </a:pPr>
            <a:r>
              <a:rPr lang="nb-NO" sz="2800" kern="0" dirty="0" err="1">
                <a:solidFill>
                  <a:srgbClr val="C00000"/>
                </a:solidFill>
                <a:latin typeface="Arial" panose="020B0604020202020204" pitchFamily="34" charset="0"/>
              </a:rPr>
              <a:t>Existentially</a:t>
            </a:r>
            <a:r>
              <a:rPr lang="nb-NO" sz="2800" kern="0" dirty="0">
                <a:solidFill>
                  <a:srgbClr val="C00000"/>
                </a:solidFill>
                <a:latin typeface="Arial" panose="020B0604020202020204" pitchFamily="34" charset="0"/>
              </a:rPr>
              <a:t> </a:t>
            </a:r>
            <a:r>
              <a:rPr lang="nb-NO" sz="2800" kern="0" dirty="0" err="1">
                <a:solidFill>
                  <a:srgbClr val="C00000"/>
                </a:solidFill>
                <a:latin typeface="Arial" panose="020B0604020202020204" pitchFamily="34" charset="0"/>
              </a:rPr>
              <a:t>insecure</a:t>
            </a:r>
            <a:r>
              <a:rPr lang="nb-NO" sz="2800" kern="0" dirty="0">
                <a:solidFill>
                  <a:srgbClr val="C00000"/>
                </a:solidFill>
                <a:latin typeface="Arial" panose="020B0604020202020204" pitchFamily="34" charset="0"/>
              </a:rPr>
              <a:t> – </a:t>
            </a:r>
            <a:r>
              <a:rPr lang="nb-NO" sz="2800" kern="0" dirty="0" err="1">
                <a:solidFill>
                  <a:srgbClr val="C00000"/>
                </a:solidFill>
                <a:latin typeface="Arial" panose="020B0604020202020204" pitchFamily="34" charset="0"/>
              </a:rPr>
              <a:t>Emotional</a:t>
            </a:r>
            <a:r>
              <a:rPr lang="nb-NO" sz="2800" kern="0" dirty="0">
                <a:solidFill>
                  <a:srgbClr val="C00000"/>
                </a:solidFill>
                <a:latin typeface="Arial" panose="020B0604020202020204" pitchFamily="34" charset="0"/>
              </a:rPr>
              <a:t> variant</a:t>
            </a:r>
          </a:p>
        </p:txBody>
      </p:sp>
    </p:spTree>
    <p:extLst>
      <p:ext uri="{BB962C8B-B14F-4D97-AF65-F5344CB8AC3E}">
        <p14:creationId xmlns:p14="http://schemas.microsoft.com/office/powerpoint/2010/main" val="159278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Tema4-3">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3" id="{AC1DF43B-AD2F-45E7-8B39-61901D7307F5}" vid="{C883D7D2-2D5F-47EA-B994-B54336BDAE1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15316</TotalTime>
  <Words>2905</Words>
  <Application>Microsoft Office PowerPoint</Application>
  <PresentationFormat>Skjermfremvisning (4:3)</PresentationFormat>
  <Paragraphs>365</Paragraphs>
  <Slides>28</Slides>
  <Notes>0</Notes>
  <HiddenSlides>0</HiddenSlides>
  <MMClips>0</MMClips>
  <ScaleCrop>false</ScaleCrop>
  <HeadingPairs>
    <vt:vector size="8" baseType="variant">
      <vt:variant>
        <vt:lpstr>Brukte skrifter</vt:lpstr>
      </vt:variant>
      <vt:variant>
        <vt:i4>8</vt:i4>
      </vt:variant>
      <vt:variant>
        <vt:lpstr>Tema</vt:lpstr>
      </vt:variant>
      <vt:variant>
        <vt:i4>1</vt:i4>
      </vt:variant>
      <vt:variant>
        <vt:lpstr>Innebygde OLE-servere</vt:lpstr>
      </vt:variant>
      <vt:variant>
        <vt:i4>1</vt:i4>
      </vt:variant>
      <vt:variant>
        <vt:lpstr>Lysbildetitler</vt:lpstr>
      </vt:variant>
      <vt:variant>
        <vt:i4>28</vt:i4>
      </vt:variant>
    </vt:vector>
  </HeadingPairs>
  <TitlesOfParts>
    <vt:vector size="38" baseType="lpstr">
      <vt:lpstr>Arial</vt:lpstr>
      <vt:lpstr>Calibri</vt:lpstr>
      <vt:lpstr>Calibri Light</vt:lpstr>
      <vt:lpstr>Courier New</vt:lpstr>
      <vt:lpstr>Monotype Corsiva</vt:lpstr>
      <vt:lpstr>Symbol</vt:lpstr>
      <vt:lpstr>Times New Roman</vt:lpstr>
      <vt:lpstr>Wingdings</vt:lpstr>
      <vt:lpstr>Tema4-3</vt:lpstr>
      <vt:lpstr>Document</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Per Hjalmar Svae</dc:creator>
  <cp:lastModifiedBy>Per Hjalmar Svae</cp:lastModifiedBy>
  <cp:revision>243</cp:revision>
  <cp:lastPrinted>2023-11-21T19:44:25Z</cp:lastPrinted>
  <dcterms:created xsi:type="dcterms:W3CDTF">2023-01-20T09:45:07Z</dcterms:created>
  <dcterms:modified xsi:type="dcterms:W3CDTF">2025-01-16T12:59:35Z</dcterms:modified>
</cp:coreProperties>
</file>