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71" r:id="rId2"/>
    <p:sldId id="759" r:id="rId3"/>
    <p:sldId id="259" r:id="rId4"/>
    <p:sldId id="260" r:id="rId5"/>
    <p:sldId id="786" r:id="rId6"/>
    <p:sldId id="787" r:id="rId7"/>
    <p:sldId id="261" r:id="rId8"/>
    <p:sldId id="703" r:id="rId9"/>
    <p:sldId id="262" r:id="rId10"/>
    <p:sldId id="781" r:id="rId11"/>
    <p:sldId id="782" r:id="rId12"/>
    <p:sldId id="791" r:id="rId13"/>
    <p:sldId id="790" r:id="rId14"/>
    <p:sldId id="784" r:id="rId15"/>
    <p:sldId id="263" r:id="rId16"/>
    <p:sldId id="707" r:id="rId17"/>
    <p:sldId id="264" r:id="rId18"/>
    <p:sldId id="666" r:id="rId19"/>
    <p:sldId id="645" r:id="rId20"/>
    <p:sldId id="780" r:id="rId21"/>
    <p:sldId id="785" r:id="rId22"/>
    <p:sldId id="789" r:id="rId23"/>
    <p:sldId id="697" r:id="rId24"/>
    <p:sldId id="701" r:id="rId25"/>
    <p:sldId id="667" r:id="rId26"/>
    <p:sldId id="256" r:id="rId27"/>
    <p:sldId id="905"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A642"/>
    <a:srgbClr val="E68900"/>
    <a:srgbClr val="9A0000"/>
    <a:srgbClr val="FFFF99"/>
    <a:srgbClr val="7E0000"/>
    <a:srgbClr val="D7D200"/>
    <a:srgbClr val="FFCC66"/>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14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14.01.2025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410927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14.01.2025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3252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14.01.2025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9027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14.01.2025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54730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EC08C31-2778-40D7-A2D0-8571A923BC74}" type="datetimeFigureOut">
              <a:rPr lang="nb-NO" smtClean="0"/>
              <a:t>14.01.2025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11102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EC08C31-2778-40D7-A2D0-8571A923BC74}" type="datetimeFigureOut">
              <a:rPr lang="nb-NO" smtClean="0"/>
              <a:t>14.01.2025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9891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EC08C31-2778-40D7-A2D0-8571A923BC74}" type="datetimeFigureOut">
              <a:rPr lang="nb-NO" smtClean="0"/>
              <a:t>14.01.2025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3554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EC08C31-2778-40D7-A2D0-8571A923BC74}" type="datetimeFigureOut">
              <a:rPr lang="nb-NO" smtClean="0"/>
              <a:t>14.01.2025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40683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08C31-2778-40D7-A2D0-8571A923BC74}" type="datetimeFigureOut">
              <a:rPr lang="nb-NO" smtClean="0"/>
              <a:t>14.01.2025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0987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EC08C31-2778-40D7-A2D0-8571A923BC74}" type="datetimeFigureOut">
              <a:rPr lang="nb-NO" smtClean="0"/>
              <a:t>14.01.2025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6302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EC08C31-2778-40D7-A2D0-8571A923BC74}" type="datetimeFigureOut">
              <a:rPr lang="nb-NO" smtClean="0"/>
              <a:t>14.01.2025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82458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8C31-2778-40D7-A2D0-8571A923BC74}" type="datetimeFigureOut">
              <a:rPr lang="nb-NO" smtClean="0"/>
              <a:t>14.01.2025</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B10EB-5889-4CB3-982E-38A74B47C7AC}" type="slidenum">
              <a:rPr lang="nb-NO" smtClean="0"/>
              <a:t>‹#›</a:t>
            </a:fld>
            <a:endParaRPr lang="nb-NO"/>
          </a:p>
        </p:txBody>
      </p:sp>
    </p:spTree>
    <p:extLst>
      <p:ext uri="{BB962C8B-B14F-4D97-AF65-F5344CB8AC3E}">
        <p14:creationId xmlns:p14="http://schemas.microsoft.com/office/powerpoint/2010/main" val="301328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rendalpsykoterapi.no/innsikt/" TargetMode="External"/><Relationship Id="rId2" Type="http://schemas.openxmlformats.org/officeDocument/2006/relationships/hyperlink" Target="http://www.gottman.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ktangel: avrundede hjørner 5">
            <a:extLst>
              <a:ext uri="{FF2B5EF4-FFF2-40B4-BE49-F238E27FC236}">
                <a16:creationId xmlns:a16="http://schemas.microsoft.com/office/drawing/2014/main" id="{8BBC88D6-02FA-87F2-E5F5-B0AA5E8EF215}"/>
              </a:ext>
            </a:extLst>
          </p:cNvPr>
          <p:cNvSpPr/>
          <p:nvPr/>
        </p:nvSpPr>
        <p:spPr>
          <a:xfrm>
            <a:off x="2196356" y="3450838"/>
            <a:ext cx="4847815" cy="1650983"/>
          </a:xfrm>
          <a:prstGeom prst="roundRect">
            <a:avLst>
              <a:gd name="adj" fmla="val 26929"/>
            </a:avLst>
          </a:prstGeom>
          <a:solidFill>
            <a:srgbClr val="BCF6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722C5BFA-2932-E527-DB15-9B9D4B726B56}"/>
              </a:ext>
            </a:extLst>
          </p:cNvPr>
          <p:cNvSpPr/>
          <p:nvPr/>
        </p:nvSpPr>
        <p:spPr>
          <a:xfrm>
            <a:off x="1784195" y="452140"/>
            <a:ext cx="5575610" cy="2464139"/>
          </a:xfrm>
          <a:prstGeom prst="roundRect">
            <a:avLst/>
          </a:prstGeom>
          <a:solidFill>
            <a:srgbClr val="F0F7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1784195" y="484412"/>
            <a:ext cx="5575610" cy="2077492"/>
          </a:xfrm>
          <a:prstGeom prst="rect">
            <a:avLst/>
          </a:prstGeom>
          <a:noFill/>
          <a:ln>
            <a:noFill/>
          </a:ln>
        </p:spPr>
        <p:txBody>
          <a:bodyPr wrap="square">
            <a:spAutoFit/>
          </a:bodyPr>
          <a:lstStyle/>
          <a:p>
            <a:pPr algn="ctr">
              <a:spcAft>
                <a:spcPts val="0"/>
              </a:spcAft>
            </a:pPr>
            <a:endParaRPr lang="nb-NO" sz="900" b="1" kern="0" dirty="0">
              <a:solidFill>
                <a:srgbClr val="0070C0"/>
              </a:solidFill>
              <a:latin typeface="Arial" panose="020B0604020202020204" pitchFamily="34" charset="0"/>
            </a:endParaRPr>
          </a:p>
          <a:p>
            <a:pPr algn="ctr">
              <a:spcAft>
                <a:spcPts val="0"/>
              </a:spcAft>
            </a:pPr>
            <a:r>
              <a:rPr lang="en-US" sz="3200" b="1" kern="0" dirty="0">
                <a:solidFill>
                  <a:srgbClr val="0070C0"/>
                </a:solidFill>
                <a:latin typeface="Arial" panose="020B0604020202020204" pitchFamily="34" charset="0"/>
              </a:rPr>
              <a:t>Life guidance for our time</a:t>
            </a:r>
          </a:p>
          <a:p>
            <a:pPr algn="ctr">
              <a:spcAft>
                <a:spcPts val="0"/>
              </a:spcAft>
            </a:pPr>
            <a:r>
              <a:rPr lang="en-US" sz="2400" kern="0" dirty="0">
                <a:latin typeface="Arial" panose="020B0604020202020204" pitchFamily="34" charset="0"/>
              </a:rPr>
              <a:t>Lecture series for increased life mastery and enjoyment of life</a:t>
            </a:r>
          </a:p>
          <a:p>
            <a:pPr algn="ctr">
              <a:spcAft>
                <a:spcPts val="0"/>
              </a:spcAft>
            </a:pPr>
            <a:endParaRPr lang="en-US" sz="1600" kern="0" dirty="0">
              <a:latin typeface="Arial" panose="020B0604020202020204" pitchFamily="34" charset="0"/>
            </a:endParaRPr>
          </a:p>
          <a:p>
            <a:pPr algn="ctr">
              <a:spcAft>
                <a:spcPts val="0"/>
              </a:spcAft>
            </a:pPr>
            <a:r>
              <a:rPr lang="en-US" sz="2400" kern="0" dirty="0">
                <a:latin typeface="Arial" panose="020B0604020202020204" pitchFamily="34" charset="0"/>
              </a:rPr>
              <a:t>Course instructor: Per Hjalmar Svae</a:t>
            </a:r>
            <a:endParaRPr lang="nb-NO" kern="100" dirty="0">
              <a:latin typeface="Calibri" panose="020F0502020204030204" pitchFamily="34" charset="0"/>
              <a:cs typeface="Times New Roman" panose="02020603050405020304" pitchFamily="18" charset="0"/>
            </a:endParaRPr>
          </a:p>
        </p:txBody>
      </p:sp>
      <p:sp>
        <p:nvSpPr>
          <p:cNvPr id="2" name="Plassholder for lysbildenummer 1">
            <a:extLst>
              <a:ext uri="{FF2B5EF4-FFF2-40B4-BE49-F238E27FC236}">
                <a16:creationId xmlns:a16="http://schemas.microsoft.com/office/drawing/2014/main" id="{F898C225-147A-16AF-4B39-F3903BA0FABB}"/>
              </a:ext>
            </a:extLst>
          </p:cNvPr>
          <p:cNvSpPr>
            <a:spLocks noGrp="1"/>
          </p:cNvSpPr>
          <p:nvPr>
            <p:ph type="sldNum" sz="quarter" idx="12"/>
          </p:nvPr>
        </p:nvSpPr>
        <p:spPr>
          <a:xfrm>
            <a:off x="6457950" y="6445559"/>
            <a:ext cx="2057400" cy="365125"/>
          </a:xfrm>
        </p:spPr>
        <p:txBody>
          <a:bodyPr/>
          <a:lstStyle/>
          <a:p>
            <a:fld id="{CD4B10EB-5889-4CB3-982E-38A74B47C7AC}" type="slidenum">
              <a:rPr lang="nb-NO" smtClean="0"/>
              <a:t>1</a:t>
            </a:fld>
            <a:endParaRPr lang="nb-NO"/>
          </a:p>
        </p:txBody>
      </p:sp>
      <p:sp>
        <p:nvSpPr>
          <p:cNvPr id="8" name="TekstSylinder 27">
            <a:extLst>
              <a:ext uri="{FF2B5EF4-FFF2-40B4-BE49-F238E27FC236}">
                <a16:creationId xmlns:a16="http://schemas.microsoft.com/office/drawing/2014/main" id="{EA001877-91F0-BFC0-B1B3-C509E8CABDE2}"/>
              </a:ext>
            </a:extLst>
          </p:cNvPr>
          <p:cNvSpPr txBox="1"/>
          <p:nvPr/>
        </p:nvSpPr>
        <p:spPr>
          <a:xfrm>
            <a:off x="2857354" y="5585140"/>
            <a:ext cx="5575610" cy="996940"/>
          </a:xfrm>
          <a:prstGeom prst="rect">
            <a:avLst/>
          </a:prstGeom>
          <a:noFill/>
        </p:spPr>
        <p:txBody>
          <a:bodyPr wrap="square" rtlCol="0">
            <a:spAutoFit/>
          </a:bodyPr>
          <a:lstStyle/>
          <a:p>
            <a:pPr algn="ctr">
              <a:lnSpc>
                <a:spcPct val="107000"/>
              </a:lnSpc>
              <a:spcAft>
                <a:spcPts val="800"/>
              </a:spcAft>
            </a:pP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Heart Room </a:t>
            </a:r>
            <a:r>
              <a:rPr lang="nb-NO" sz="3200" dirty="0" err="1">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3200" kern="1200" dirty="0" err="1">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elf-development</a:t>
            </a: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 </a:t>
            </a:r>
            <a:r>
              <a:rPr lang="nb-NO" sz="3200" dirty="0">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chool </a:t>
            </a:r>
            <a:r>
              <a:rPr lang="nb-NO" sz="2400" kern="100" dirty="0">
                <a:effectLst/>
                <a:latin typeface="Calibri" panose="020F0502020204030204" pitchFamily="34" charset="0"/>
                <a:ea typeface="Calibri" panose="020F0502020204030204" pitchFamily="34" charset="0"/>
                <a:cs typeface="Calibri" panose="020F0502020204030204" pitchFamily="34" charset="0"/>
              </a:rPr>
              <a:t>hjerterommet.no</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a:extLst>
              <a:ext uri="{FF2B5EF4-FFF2-40B4-BE49-F238E27FC236}">
                <a16:creationId xmlns:a16="http://schemas.microsoft.com/office/drawing/2014/main" id="{E7725318-C173-20CC-CCEB-4FAEC5E39641}"/>
              </a:ext>
            </a:extLst>
          </p:cNvPr>
          <p:cNvPicPr>
            <a:picLocks noChangeAspect="1"/>
          </p:cNvPicPr>
          <p:nvPr/>
        </p:nvPicPr>
        <p:blipFill rotWithShape="1">
          <a:blip r:embed="rId2">
            <a:extLst>
              <a:ext uri="{28A0092B-C50C-407E-A947-70E740481C1C}">
                <a14:useLocalDpi xmlns:a14="http://schemas.microsoft.com/office/drawing/2010/main" val="0"/>
              </a:ext>
            </a:extLst>
          </a:blip>
          <a:srcRect t="30456"/>
          <a:stretch/>
        </p:blipFill>
        <p:spPr>
          <a:xfrm>
            <a:off x="1250366" y="5517151"/>
            <a:ext cx="1406267" cy="1173730"/>
          </a:xfrm>
          <a:prstGeom prst="rect">
            <a:avLst/>
          </a:prstGeom>
        </p:spPr>
      </p:pic>
      <p:sp>
        <p:nvSpPr>
          <p:cNvPr id="5" name="TekstSylinder 4">
            <a:extLst>
              <a:ext uri="{FF2B5EF4-FFF2-40B4-BE49-F238E27FC236}">
                <a16:creationId xmlns:a16="http://schemas.microsoft.com/office/drawing/2014/main" id="{4748E1FB-6BAC-2254-737D-C44BF82E2B75}"/>
              </a:ext>
            </a:extLst>
          </p:cNvPr>
          <p:cNvSpPr txBox="1"/>
          <p:nvPr/>
        </p:nvSpPr>
        <p:spPr>
          <a:xfrm>
            <a:off x="2207409" y="3505517"/>
            <a:ext cx="4659555" cy="1569660"/>
          </a:xfrm>
          <a:prstGeom prst="rect">
            <a:avLst/>
          </a:prstGeom>
          <a:noFill/>
        </p:spPr>
        <p:txBody>
          <a:bodyPr wrap="square">
            <a:spAutoFit/>
          </a:bodyPr>
          <a:lstStyle/>
          <a:p>
            <a:pPr algn="ctr">
              <a:spcAft>
                <a:spcPts val="0"/>
              </a:spcAft>
            </a:pPr>
            <a:r>
              <a:rPr lang="en-US" sz="3200" kern="0" dirty="0">
                <a:solidFill>
                  <a:srgbClr val="0070C0"/>
                </a:solidFill>
                <a:latin typeface="Arial" panose="020B0604020202020204" pitchFamily="34" charset="0"/>
              </a:rPr>
              <a:t>1st time: </a:t>
            </a:r>
            <a:br>
              <a:rPr lang="en-US" sz="3200" kern="0" dirty="0">
                <a:solidFill>
                  <a:srgbClr val="0070C0"/>
                </a:solidFill>
                <a:latin typeface="Arial" panose="020B0604020202020204" pitchFamily="34" charset="0"/>
              </a:rPr>
            </a:br>
            <a:r>
              <a:rPr lang="en-US" sz="3200" kern="0" dirty="0">
                <a:solidFill>
                  <a:srgbClr val="0070C0"/>
                </a:solidFill>
                <a:latin typeface="Arial" panose="020B0604020202020204" pitchFamily="34" charset="0"/>
              </a:rPr>
              <a:t>Personal maturation and cultural development</a:t>
            </a:r>
            <a:endParaRPr lang="nb-NO" sz="5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393816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5AA5-5EC5-D855-74EA-D2E1FBF0DFA7}"/>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2A31E645-353D-230F-39FC-8A4B606150DE}"/>
              </a:ext>
            </a:extLst>
          </p:cNvPr>
          <p:cNvSpPr txBox="1"/>
          <p:nvPr/>
        </p:nvSpPr>
        <p:spPr>
          <a:xfrm>
            <a:off x="144842" y="101196"/>
            <a:ext cx="8854315" cy="1077218"/>
          </a:xfrm>
          <a:prstGeom prst="rect">
            <a:avLst/>
          </a:prstGeom>
          <a:noFill/>
        </p:spPr>
        <p:txBody>
          <a:bodyPr wrap="square" rtlCol="0">
            <a:spAutoFit/>
          </a:bodyPr>
          <a:lstStyle/>
          <a:p>
            <a:pPr algn="ctr"/>
            <a:r>
              <a:rPr lang="en-US" sz="3200" dirty="0">
                <a:solidFill>
                  <a:srgbClr val="C00000"/>
                </a:solidFill>
              </a:rPr>
              <a:t>Characteristics of being on the 3rd stage – </a:t>
            </a:r>
            <a:br>
              <a:rPr lang="en-US" sz="3200" dirty="0">
                <a:solidFill>
                  <a:srgbClr val="C00000"/>
                </a:solidFill>
              </a:rPr>
            </a:br>
            <a:r>
              <a:rPr lang="en-US" sz="3200" dirty="0">
                <a:solidFill>
                  <a:srgbClr val="C00000"/>
                </a:solidFill>
              </a:rPr>
              <a:t>Where most of us normally are in everyday life</a:t>
            </a:r>
            <a:endParaRPr lang="nb-NO" sz="3200" dirty="0">
              <a:solidFill>
                <a:srgbClr val="C00000"/>
              </a:solidFill>
            </a:endParaRPr>
          </a:p>
        </p:txBody>
      </p:sp>
      <p:sp>
        <p:nvSpPr>
          <p:cNvPr id="4" name="TekstSylinder 3">
            <a:extLst>
              <a:ext uri="{FF2B5EF4-FFF2-40B4-BE49-F238E27FC236}">
                <a16:creationId xmlns:a16="http://schemas.microsoft.com/office/drawing/2014/main" id="{ABBAA125-9606-314E-BDB4-4FA2155DF4C4}"/>
              </a:ext>
            </a:extLst>
          </p:cNvPr>
          <p:cNvSpPr txBox="1"/>
          <p:nvPr/>
        </p:nvSpPr>
        <p:spPr>
          <a:xfrm>
            <a:off x="941293" y="1419868"/>
            <a:ext cx="6866966" cy="4122667"/>
          </a:xfrm>
          <a:prstGeom prst="rect">
            <a:avLst/>
          </a:prstGeom>
          <a:solidFill>
            <a:srgbClr val="FFFF99"/>
          </a:solidFill>
        </p:spPr>
        <p:txBody>
          <a:bodyPr wrap="square">
            <a:spAutoFit/>
          </a:bodyPr>
          <a:lstStyle/>
          <a:p>
            <a:pPr marL="342900" indent="-342900" algn="l">
              <a:lnSpc>
                <a:spcPct val="150000"/>
              </a:lnSpc>
              <a:buFont typeface="Wingdings" panose="05000000000000000000" pitchFamily="2" charset="2"/>
              <a:buChar char="ü"/>
            </a:pPr>
            <a:r>
              <a:rPr lang="en-US" sz="2000" dirty="0">
                <a:ea typeface="Times New Roman" panose="02020603050405020304" pitchFamily="18" charset="0"/>
              </a:rPr>
              <a:t>You are safe inside yourself</a:t>
            </a:r>
          </a:p>
          <a:p>
            <a:pPr marL="342900" indent="-342900" algn="l">
              <a:lnSpc>
                <a:spcPct val="150000"/>
              </a:lnSpc>
              <a:buFont typeface="Wingdings" panose="05000000000000000000" pitchFamily="2" charset="2"/>
              <a:buChar char="ü"/>
            </a:pPr>
            <a:r>
              <a:rPr lang="en-US" sz="2000" dirty="0">
                <a:ea typeface="Times New Roman" panose="02020603050405020304" pitchFamily="18" charset="0"/>
              </a:rPr>
              <a:t>You work calmly, balanced and well-adjusted</a:t>
            </a:r>
          </a:p>
          <a:p>
            <a:pPr marL="342900" indent="-342900" algn="l">
              <a:lnSpc>
                <a:spcPct val="150000"/>
              </a:lnSpc>
              <a:buFont typeface="Wingdings" panose="05000000000000000000" pitchFamily="2" charset="2"/>
              <a:buChar char="ü"/>
            </a:pPr>
            <a:r>
              <a:rPr lang="en-US" sz="2000" dirty="0">
                <a:ea typeface="Times New Roman" panose="02020603050405020304" pitchFamily="18" charset="0"/>
              </a:rPr>
              <a:t>You communicate and argue objectively</a:t>
            </a:r>
          </a:p>
          <a:p>
            <a:pPr marL="342900" indent="-342900" algn="l">
              <a:lnSpc>
                <a:spcPct val="150000"/>
              </a:lnSpc>
              <a:buFont typeface="Wingdings" panose="05000000000000000000" pitchFamily="2" charset="2"/>
              <a:buChar char="ü"/>
            </a:pPr>
            <a:r>
              <a:rPr lang="en-US" sz="2000" dirty="0">
                <a:ea typeface="Times New Roman" panose="02020603050405020304" pitchFamily="18" charset="0"/>
              </a:rPr>
              <a:t>You seek to create a positive atmosphere and good dialogue</a:t>
            </a:r>
          </a:p>
          <a:p>
            <a:pPr marL="342900" indent="-342900" algn="l">
              <a:lnSpc>
                <a:spcPct val="150000"/>
              </a:lnSpc>
              <a:buFont typeface="Wingdings" panose="05000000000000000000" pitchFamily="2" charset="2"/>
              <a:buChar char="ü"/>
            </a:pPr>
            <a:r>
              <a:rPr lang="en-US" sz="2000" dirty="0">
                <a:ea typeface="Times New Roman" panose="02020603050405020304" pitchFamily="18" charset="0"/>
              </a:rPr>
              <a:t>You listen to others and try to understand</a:t>
            </a:r>
          </a:p>
          <a:p>
            <a:pPr marL="342900" indent="-342900" algn="l">
              <a:spcAft>
                <a:spcPts val="600"/>
              </a:spcAft>
              <a:buFont typeface="Wingdings" panose="05000000000000000000" pitchFamily="2" charset="2"/>
              <a:buChar char="ü"/>
            </a:pPr>
            <a:r>
              <a:rPr lang="en-US" sz="2000" dirty="0">
                <a:ea typeface="Times New Roman" panose="02020603050405020304" pitchFamily="18" charset="0"/>
              </a:rPr>
              <a:t>You are able to see a matter from several sides, </a:t>
            </a:r>
            <a:br>
              <a:rPr lang="en-US" sz="2000" dirty="0">
                <a:ea typeface="Times New Roman" panose="02020603050405020304" pitchFamily="18" charset="0"/>
              </a:rPr>
            </a:br>
            <a:r>
              <a:rPr lang="en-US" sz="2000" dirty="0">
                <a:ea typeface="Times New Roman" panose="02020603050405020304" pitchFamily="18" charset="0"/>
              </a:rPr>
              <a:t>also from the perspective of others</a:t>
            </a:r>
          </a:p>
          <a:p>
            <a:pPr marL="342900" indent="-342900" algn="l">
              <a:buFont typeface="Wingdings" panose="05000000000000000000" pitchFamily="2" charset="2"/>
              <a:buChar char="ü"/>
            </a:pPr>
            <a:r>
              <a:rPr lang="en-US" sz="2000" dirty="0">
                <a:ea typeface="Times New Roman" panose="02020603050405020304" pitchFamily="18" charset="0"/>
              </a:rPr>
              <a:t>You are able to change your mind with good arguments </a:t>
            </a:r>
            <a:br>
              <a:rPr lang="en-US" sz="2000" dirty="0">
                <a:ea typeface="Times New Roman" panose="02020603050405020304" pitchFamily="18" charset="0"/>
              </a:rPr>
            </a:br>
            <a:r>
              <a:rPr lang="en-US" sz="2000" dirty="0">
                <a:ea typeface="Times New Roman" panose="02020603050405020304" pitchFamily="18" charset="0"/>
              </a:rPr>
              <a:t>from others</a:t>
            </a:r>
          </a:p>
          <a:p>
            <a:pPr marL="342900" indent="-342900" algn="l">
              <a:lnSpc>
                <a:spcPct val="150000"/>
              </a:lnSpc>
              <a:buFont typeface="Wingdings" panose="05000000000000000000" pitchFamily="2" charset="2"/>
              <a:buChar char="ü"/>
            </a:pPr>
            <a:r>
              <a:rPr lang="en-US" sz="2000" dirty="0">
                <a:ea typeface="Times New Roman" panose="02020603050405020304" pitchFamily="18" charset="0"/>
              </a:rPr>
              <a:t>You are able to accept criticism and learn from your mistakes</a:t>
            </a:r>
            <a:endParaRPr lang="nb-NO" sz="2000" kern="150" dirty="0">
              <a:effectLst/>
              <a:ea typeface="Times New Roman" panose="02020603050405020304" pitchFamily="18" charset="0"/>
            </a:endParaRPr>
          </a:p>
        </p:txBody>
      </p:sp>
    </p:spTree>
    <p:extLst>
      <p:ext uri="{BB962C8B-B14F-4D97-AF65-F5344CB8AC3E}">
        <p14:creationId xmlns:p14="http://schemas.microsoft.com/office/powerpoint/2010/main" val="62462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3B9C-55ED-497A-BFFE-B0F122722942}"/>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CA76AFF0-8131-B655-8329-12F845D9DC62}"/>
              </a:ext>
            </a:extLst>
          </p:cNvPr>
          <p:cNvSpPr txBox="1"/>
          <p:nvPr/>
        </p:nvSpPr>
        <p:spPr>
          <a:xfrm>
            <a:off x="475129" y="1299882"/>
            <a:ext cx="8462683" cy="4708981"/>
          </a:xfrm>
          <a:prstGeom prst="rect">
            <a:avLst/>
          </a:prstGeom>
          <a:solidFill>
            <a:srgbClr val="FFCC66"/>
          </a:solidFill>
        </p:spPr>
        <p:txBody>
          <a:bodyPr wrap="square" rtlCol="0">
            <a:spAutoFit/>
          </a:bodyPr>
          <a:lstStyle/>
          <a:p>
            <a:pPr marL="285750" indent="-285750">
              <a:spcBef>
                <a:spcPts val="600"/>
              </a:spcBef>
              <a:buFont typeface="Arial" panose="020B0604020202020204" pitchFamily="34" charset="0"/>
              <a:buChar char="•"/>
            </a:pPr>
            <a:r>
              <a:rPr lang="en-US" sz="2000" kern="150" dirty="0"/>
              <a:t>You must be right and must have your way!</a:t>
            </a:r>
          </a:p>
          <a:p>
            <a:pPr marL="285750" indent="-285750">
              <a:spcBef>
                <a:spcPts val="600"/>
              </a:spcBef>
              <a:buFont typeface="Arial" panose="020B0604020202020204" pitchFamily="34" charset="0"/>
              <a:buChar char="•"/>
            </a:pPr>
            <a:r>
              <a:rPr lang="en-US" sz="2000" kern="150" dirty="0"/>
              <a:t>Then you only manage to see one side of the matter, your own.</a:t>
            </a:r>
          </a:p>
          <a:p>
            <a:pPr marL="285750" indent="-285750">
              <a:spcBef>
                <a:spcPts val="600"/>
              </a:spcBef>
              <a:buFont typeface="Arial" panose="020B0604020202020204" pitchFamily="34" charset="0"/>
              <a:buChar char="•"/>
            </a:pPr>
            <a:r>
              <a:rPr lang="en-US" sz="2000" kern="150" dirty="0"/>
              <a:t>You become unreasonable and begin to accuse, distort, deny, ...</a:t>
            </a:r>
          </a:p>
          <a:p>
            <a:pPr marL="285750" indent="-285750">
              <a:spcBef>
                <a:spcPts val="600"/>
              </a:spcBef>
              <a:buFont typeface="Arial" panose="020B0604020202020204" pitchFamily="34" charset="0"/>
              <a:buChar char="•"/>
            </a:pPr>
            <a:r>
              <a:rPr lang="en-US" sz="2000" kern="150" dirty="0"/>
              <a:t>You get emotional, start arguing, get angry, hurt the other person,...</a:t>
            </a:r>
          </a:p>
          <a:p>
            <a:pPr marL="285750" indent="-285750">
              <a:spcBef>
                <a:spcPts val="600"/>
              </a:spcBef>
              <a:buFont typeface="Arial" panose="020B0604020202020204" pitchFamily="34" charset="0"/>
              <a:buChar char="•"/>
            </a:pPr>
            <a:r>
              <a:rPr lang="en-US" sz="2000" kern="150" dirty="0"/>
              <a:t>You are unable to change your mind, even if others are right.</a:t>
            </a:r>
          </a:p>
          <a:p>
            <a:pPr marL="285750" indent="-285750">
              <a:spcBef>
                <a:spcPts val="600"/>
              </a:spcBef>
              <a:buFont typeface="Arial" panose="020B0604020202020204" pitchFamily="34" charset="0"/>
              <a:buChar char="•"/>
            </a:pPr>
            <a:r>
              <a:rPr lang="en-US" sz="2000" kern="150" dirty="0"/>
              <a:t>You are unable to accept criticism and learn from your mistakes.</a:t>
            </a:r>
          </a:p>
          <a:p>
            <a:pPr marL="285750" indent="-285750">
              <a:spcBef>
                <a:spcPts val="600"/>
              </a:spcBef>
              <a:buFont typeface="Arial" panose="020B0604020202020204" pitchFamily="34" charset="0"/>
              <a:buChar char="•"/>
            </a:pPr>
            <a:r>
              <a:rPr lang="en-US" sz="2000" kern="150" dirty="0"/>
              <a:t>You deny your own weaknesses. Mistakes you make, you blame others for.</a:t>
            </a:r>
          </a:p>
          <a:p>
            <a:pPr marL="285750" indent="-285750">
              <a:spcBef>
                <a:spcPts val="600"/>
              </a:spcBef>
              <a:buFont typeface="Arial" panose="020B0604020202020204" pitchFamily="34" charset="0"/>
              <a:buChar char="•"/>
            </a:pPr>
            <a:r>
              <a:rPr lang="en-US" sz="2000" kern="150" dirty="0"/>
              <a:t>You are not grateful for what others give or do for you.</a:t>
            </a:r>
          </a:p>
          <a:p>
            <a:pPr marL="285750" indent="-285750">
              <a:spcBef>
                <a:spcPts val="600"/>
              </a:spcBef>
              <a:buFont typeface="Arial" panose="020B0604020202020204" pitchFamily="34" charset="0"/>
              <a:buChar char="•"/>
            </a:pPr>
            <a:r>
              <a:rPr lang="en-US" sz="2000" kern="150" dirty="0"/>
              <a:t>Life and teaching do not match, for example:</a:t>
            </a:r>
          </a:p>
          <a:p>
            <a:pPr marL="800100" lvl="1" indent="-342900">
              <a:buFont typeface="Courier New" panose="02070309020205020404" pitchFamily="49" charset="0"/>
              <a:buChar char="o"/>
            </a:pPr>
            <a:r>
              <a:rPr lang="en-US" sz="2000" kern="150" dirty="0"/>
              <a:t>"I'm not angry!" you say. But the voice tells you that you are angry.</a:t>
            </a:r>
          </a:p>
          <a:p>
            <a:pPr marL="800100" lvl="1" indent="-342900">
              <a:buFont typeface="Courier New" panose="02070309020205020404" pitchFamily="49" charset="0"/>
              <a:buChar char="o"/>
            </a:pPr>
            <a:r>
              <a:rPr lang="en-US" sz="2000" kern="150" dirty="0"/>
              <a:t>"I'm not angry, just engaged", you explain it away.</a:t>
            </a:r>
          </a:p>
          <a:p>
            <a:pPr marL="800100" lvl="1" indent="-342900">
              <a:buFont typeface="Courier New" panose="02070309020205020404" pitchFamily="49" charset="0"/>
              <a:buChar char="o"/>
            </a:pPr>
            <a:r>
              <a:rPr lang="en-US" sz="2000" kern="150" dirty="0"/>
              <a:t>If you have accused others of something and are reprimanded, you say:</a:t>
            </a:r>
          </a:p>
          <a:p>
            <a:pPr marL="800100" lvl="1" indent="-342900">
              <a:buFont typeface="Courier New" panose="02070309020205020404" pitchFamily="49" charset="0"/>
              <a:buChar char="o"/>
            </a:pPr>
            <a:r>
              <a:rPr lang="en-US" sz="2000" kern="150" dirty="0"/>
              <a:t>"It was only meant as a joke!", and others get nowhere.</a:t>
            </a:r>
            <a:endParaRPr lang="nb-NO" sz="1600" dirty="0"/>
          </a:p>
        </p:txBody>
      </p:sp>
      <p:sp>
        <p:nvSpPr>
          <p:cNvPr id="4" name="TekstSylinder 3">
            <a:extLst>
              <a:ext uri="{FF2B5EF4-FFF2-40B4-BE49-F238E27FC236}">
                <a16:creationId xmlns:a16="http://schemas.microsoft.com/office/drawing/2014/main" id="{503432EC-D2C4-5E3B-157B-CD5131F5B729}"/>
              </a:ext>
            </a:extLst>
          </p:cNvPr>
          <p:cNvSpPr txBox="1"/>
          <p:nvPr/>
        </p:nvSpPr>
        <p:spPr>
          <a:xfrm>
            <a:off x="289685" y="-107396"/>
            <a:ext cx="8854315" cy="1261884"/>
          </a:xfrm>
          <a:prstGeom prst="rect">
            <a:avLst/>
          </a:prstGeom>
          <a:noFill/>
        </p:spPr>
        <p:txBody>
          <a:bodyPr wrap="square" rtlCol="0">
            <a:spAutoFit/>
          </a:bodyPr>
          <a:lstStyle/>
          <a:p>
            <a:pPr algn="ctr">
              <a:lnSpc>
                <a:spcPct val="150000"/>
              </a:lnSpc>
            </a:pPr>
            <a:r>
              <a:rPr lang="en-US" sz="3200" dirty="0">
                <a:solidFill>
                  <a:srgbClr val="C00000"/>
                </a:solidFill>
              </a:rPr>
              <a:t>Falling low = The emotional brain takes control</a:t>
            </a:r>
          </a:p>
          <a:p>
            <a:pPr algn="ctr"/>
            <a:r>
              <a:rPr lang="en-US" sz="2800" dirty="0">
                <a:solidFill>
                  <a:srgbClr val="C00000"/>
                </a:solidFill>
              </a:rPr>
              <a:t>= Characteristics of being in the 2nd stage</a:t>
            </a:r>
            <a:endParaRPr lang="nb-NO" sz="2400" dirty="0">
              <a:solidFill>
                <a:srgbClr val="C00000"/>
              </a:solidFill>
            </a:endParaRPr>
          </a:p>
        </p:txBody>
      </p:sp>
    </p:spTree>
    <p:extLst>
      <p:ext uri="{BB962C8B-B14F-4D97-AF65-F5344CB8AC3E}">
        <p14:creationId xmlns:p14="http://schemas.microsoft.com/office/powerpoint/2010/main" val="22081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F329-9436-9769-DE7B-82661E7E2937}"/>
            </a:ext>
          </a:extLst>
        </p:cNvPr>
        <p:cNvGrpSpPr/>
        <p:nvPr/>
      </p:nvGrpSpPr>
      <p:grpSpPr>
        <a:xfrm>
          <a:off x="0" y="0"/>
          <a:ext cx="0" cy="0"/>
          <a:chOff x="0" y="0"/>
          <a:chExt cx="0" cy="0"/>
        </a:xfrm>
      </p:grpSpPr>
      <p:sp>
        <p:nvSpPr>
          <p:cNvPr id="4" name="TekstSylinder 3">
            <a:extLst>
              <a:ext uri="{FF2B5EF4-FFF2-40B4-BE49-F238E27FC236}">
                <a16:creationId xmlns:a16="http://schemas.microsoft.com/office/drawing/2014/main" id="{34B7DDC6-4EEE-BF36-6227-B5E89349E162}"/>
              </a:ext>
            </a:extLst>
          </p:cNvPr>
          <p:cNvSpPr txBox="1"/>
          <p:nvPr/>
        </p:nvSpPr>
        <p:spPr>
          <a:xfrm>
            <a:off x="1932620" y="1485859"/>
            <a:ext cx="5278746" cy="1015663"/>
          </a:xfrm>
          <a:prstGeom prst="rect">
            <a:avLst/>
          </a:prstGeom>
          <a:noFill/>
          <a:ln>
            <a:solidFill>
              <a:schemeClr val="tx1"/>
            </a:solidFill>
          </a:ln>
        </p:spPr>
        <p:txBody>
          <a:bodyPr wrap="square" rtlCol="0">
            <a:spAutoFit/>
          </a:bodyPr>
          <a:lstStyle/>
          <a:p>
            <a:pPr algn="ctr"/>
            <a:r>
              <a:rPr lang="nb-NO" sz="2000" b="1" dirty="0" err="1"/>
              <a:t>Emotional</a:t>
            </a:r>
            <a:r>
              <a:rPr lang="nb-NO" sz="2000" b="1" dirty="0"/>
              <a:t> </a:t>
            </a:r>
            <a:r>
              <a:rPr lang="nb-NO" sz="2000" b="1" dirty="0" err="1"/>
              <a:t>communication</a:t>
            </a:r>
            <a:r>
              <a:rPr lang="nb-NO" sz="2000" b="1" dirty="0"/>
              <a:t> (2nd stage)</a:t>
            </a:r>
          </a:p>
          <a:p>
            <a:pPr>
              <a:spcAft>
                <a:spcPts val="600"/>
              </a:spcAft>
            </a:pPr>
            <a:r>
              <a:rPr lang="nb-NO" sz="2000" kern="150" dirty="0" err="1">
                <a:solidFill>
                  <a:srgbClr val="00B050"/>
                </a:solidFill>
              </a:rPr>
              <a:t>Conversation</a:t>
            </a:r>
            <a:r>
              <a:rPr lang="nb-NO" sz="2000" kern="150" dirty="0"/>
              <a:t> </a:t>
            </a:r>
            <a:r>
              <a:rPr lang="nb-NO" sz="2000" kern="150" dirty="0">
                <a:sym typeface="Symbol" panose="05050102010706020507" pitchFamily="18" charset="2"/>
              </a:rPr>
              <a:t> </a:t>
            </a:r>
            <a:r>
              <a:rPr lang="nb-NO" sz="2000" kern="150" dirty="0"/>
              <a:t> </a:t>
            </a:r>
            <a:r>
              <a:rPr lang="nb-NO" sz="2000" kern="150" dirty="0" err="1">
                <a:solidFill>
                  <a:srgbClr val="FFCC00"/>
                </a:solidFill>
              </a:rPr>
              <a:t>discussion</a:t>
            </a:r>
            <a:r>
              <a:rPr lang="nb-NO" sz="2000" kern="150" dirty="0">
                <a:sym typeface="Symbol" panose="05050102010706020507" pitchFamily="18" charset="2"/>
              </a:rPr>
              <a:t> </a:t>
            </a:r>
            <a:r>
              <a:rPr lang="nb-NO" sz="2000" kern="150" dirty="0"/>
              <a:t> </a:t>
            </a:r>
            <a:r>
              <a:rPr lang="nb-NO" sz="2000" kern="150" dirty="0" err="1">
                <a:solidFill>
                  <a:srgbClr val="E68900"/>
                </a:solidFill>
              </a:rPr>
              <a:t>heated</a:t>
            </a:r>
            <a:r>
              <a:rPr lang="nb-NO" sz="2000" kern="150" dirty="0">
                <a:solidFill>
                  <a:srgbClr val="E68900"/>
                </a:solidFill>
              </a:rPr>
              <a:t> </a:t>
            </a:r>
            <a:r>
              <a:rPr lang="nb-NO" sz="2000" kern="150" dirty="0" err="1">
                <a:solidFill>
                  <a:srgbClr val="E68900"/>
                </a:solidFill>
              </a:rPr>
              <a:t>discussion</a:t>
            </a:r>
            <a:r>
              <a:rPr lang="nb-NO" sz="2000" kern="150" dirty="0">
                <a:solidFill>
                  <a:srgbClr val="E68900"/>
                </a:solidFill>
                <a:sym typeface="Symbol" panose="05050102010706020507" pitchFamily="18" charset="2"/>
              </a:rPr>
              <a:t> </a:t>
            </a:r>
            <a:r>
              <a:rPr lang="nb-NO" sz="2000" kern="150" dirty="0">
                <a:sym typeface="Symbol" panose="05050102010706020507" pitchFamily="18" charset="2"/>
              </a:rPr>
              <a:t></a:t>
            </a:r>
            <a:r>
              <a:rPr lang="nb-NO" sz="2000" kern="150" dirty="0"/>
              <a:t> </a:t>
            </a:r>
            <a:r>
              <a:rPr lang="nb-NO" sz="2000" kern="150" dirty="0">
                <a:solidFill>
                  <a:srgbClr val="FF0000"/>
                </a:solidFill>
              </a:rPr>
              <a:t>argument</a:t>
            </a:r>
            <a:r>
              <a:rPr lang="nb-NO" sz="2000" kern="150" dirty="0">
                <a:solidFill>
                  <a:srgbClr val="FF0000"/>
                </a:solidFill>
                <a:sym typeface="Symbol" panose="05050102010706020507" pitchFamily="18" charset="2"/>
              </a:rPr>
              <a:t> </a:t>
            </a:r>
            <a:r>
              <a:rPr lang="nb-NO" sz="2000" kern="150" dirty="0">
                <a:solidFill>
                  <a:srgbClr val="C00000"/>
                </a:solidFill>
                <a:sym typeface="Symbol" panose="05050102010706020507" pitchFamily="18" charset="2"/>
              </a:rPr>
              <a:t></a:t>
            </a:r>
            <a:r>
              <a:rPr lang="nb-NO" sz="2000" kern="150" dirty="0">
                <a:solidFill>
                  <a:srgbClr val="FF0000"/>
                </a:solidFill>
                <a:sym typeface="Symbol" panose="05050102010706020507" pitchFamily="18" charset="2"/>
              </a:rPr>
              <a:t> </a:t>
            </a:r>
            <a:r>
              <a:rPr lang="nb-NO" sz="2000" kern="150" dirty="0" err="1">
                <a:solidFill>
                  <a:srgbClr val="C00000"/>
                </a:solidFill>
                <a:sym typeface="Symbol" panose="05050102010706020507" pitchFamily="18" charset="2"/>
              </a:rPr>
              <a:t>cockfight</a:t>
            </a:r>
            <a:r>
              <a:rPr lang="nb-NO" sz="2000" kern="150" dirty="0">
                <a:solidFill>
                  <a:srgbClr val="FF0000"/>
                </a:solidFill>
                <a:sym typeface="Symbol" panose="05050102010706020507" pitchFamily="18" charset="2"/>
              </a:rPr>
              <a:t> </a:t>
            </a:r>
            <a:r>
              <a:rPr lang="nb-NO" sz="2000" kern="150" dirty="0">
                <a:solidFill>
                  <a:srgbClr val="7E0000"/>
                </a:solidFill>
                <a:sym typeface="Symbol" panose="05050102010706020507" pitchFamily="18" charset="2"/>
              </a:rPr>
              <a:t></a:t>
            </a:r>
            <a:r>
              <a:rPr lang="nb-NO" sz="2000" kern="150" dirty="0">
                <a:solidFill>
                  <a:srgbClr val="FF0000"/>
                </a:solidFill>
                <a:sym typeface="Symbol" panose="05050102010706020507" pitchFamily="18" charset="2"/>
              </a:rPr>
              <a:t> </a:t>
            </a:r>
            <a:r>
              <a:rPr lang="nb-NO" sz="2000" kern="150" dirty="0">
                <a:solidFill>
                  <a:srgbClr val="7E0000"/>
                </a:solidFill>
                <a:sym typeface="Symbol" panose="05050102010706020507" pitchFamily="18" charset="2"/>
              </a:rPr>
              <a:t>lasting </a:t>
            </a:r>
            <a:r>
              <a:rPr lang="nb-NO" sz="2000" kern="150" dirty="0" err="1">
                <a:solidFill>
                  <a:srgbClr val="7E0000"/>
                </a:solidFill>
                <a:sym typeface="Symbol" panose="05050102010706020507" pitchFamily="18" charset="2"/>
              </a:rPr>
              <a:t>conflict</a:t>
            </a:r>
            <a:endParaRPr lang="nb-NO" sz="2000" kern="150" dirty="0">
              <a:solidFill>
                <a:srgbClr val="7E0000"/>
              </a:solidFill>
            </a:endParaRPr>
          </a:p>
        </p:txBody>
      </p:sp>
      <p:sp>
        <p:nvSpPr>
          <p:cNvPr id="5" name="TekstSylinder 4">
            <a:extLst>
              <a:ext uri="{FF2B5EF4-FFF2-40B4-BE49-F238E27FC236}">
                <a16:creationId xmlns:a16="http://schemas.microsoft.com/office/drawing/2014/main" id="{B209BC3B-C1FA-594A-1A96-8318BEA29EC9}"/>
              </a:ext>
            </a:extLst>
          </p:cNvPr>
          <p:cNvSpPr txBox="1"/>
          <p:nvPr/>
        </p:nvSpPr>
        <p:spPr>
          <a:xfrm>
            <a:off x="251012" y="71898"/>
            <a:ext cx="8748145" cy="1077218"/>
          </a:xfrm>
          <a:prstGeom prst="rect">
            <a:avLst/>
          </a:prstGeom>
          <a:noFill/>
        </p:spPr>
        <p:txBody>
          <a:bodyPr wrap="square" rtlCol="0">
            <a:spAutoFit/>
          </a:bodyPr>
          <a:lstStyle/>
          <a:p>
            <a:pPr algn="ctr"/>
            <a:r>
              <a:rPr lang="en-US" sz="3200" dirty="0">
                <a:solidFill>
                  <a:srgbClr val="C00000"/>
                </a:solidFill>
              </a:rPr>
              <a:t>What happens when the emotional </a:t>
            </a:r>
            <a:br>
              <a:rPr lang="en-US" sz="3200" dirty="0">
                <a:solidFill>
                  <a:srgbClr val="C00000"/>
                </a:solidFill>
              </a:rPr>
            </a:br>
            <a:r>
              <a:rPr lang="en-US" sz="3200" dirty="0">
                <a:solidFill>
                  <a:srgbClr val="C00000"/>
                </a:solidFill>
              </a:rPr>
              <a:t>brain has taken control?</a:t>
            </a:r>
            <a:endParaRPr lang="nb-NO" sz="3200" dirty="0">
              <a:solidFill>
                <a:srgbClr val="C00000"/>
              </a:solidFill>
            </a:endParaRPr>
          </a:p>
        </p:txBody>
      </p:sp>
      <p:sp>
        <p:nvSpPr>
          <p:cNvPr id="7" name="TekstSylinder 6">
            <a:extLst>
              <a:ext uri="{FF2B5EF4-FFF2-40B4-BE49-F238E27FC236}">
                <a16:creationId xmlns:a16="http://schemas.microsoft.com/office/drawing/2014/main" id="{C26B6344-4E58-2F23-9343-87763727C756}"/>
              </a:ext>
            </a:extLst>
          </p:cNvPr>
          <p:cNvSpPr txBox="1"/>
          <p:nvPr/>
        </p:nvSpPr>
        <p:spPr>
          <a:xfrm>
            <a:off x="2178417" y="3190475"/>
            <a:ext cx="4787155" cy="1938992"/>
          </a:xfrm>
          <a:prstGeom prst="rect">
            <a:avLst/>
          </a:prstGeom>
          <a:gradFill>
            <a:gsLst>
              <a:gs pos="16000">
                <a:srgbClr val="D7D200"/>
              </a:gs>
              <a:gs pos="56000">
                <a:schemeClr val="accent2">
                  <a:lumMod val="40000"/>
                  <a:lumOff val="60000"/>
                </a:schemeClr>
              </a:gs>
              <a:gs pos="97000">
                <a:srgbClr val="FF0000"/>
              </a:gs>
            </a:gsLst>
            <a:lin ang="5400000" scaled="1"/>
          </a:gradFill>
        </p:spPr>
        <p:txBody>
          <a:bodyPr wrap="square" rtlCol="0">
            <a:spAutoFit/>
          </a:bodyPr>
          <a:lstStyle/>
          <a:p>
            <a:pPr algn="ctr"/>
            <a:r>
              <a:rPr lang="en-US" sz="2000" b="1" dirty="0">
                <a:sym typeface="Wingdings" panose="05000000000000000000" pitchFamily="2" charset="2"/>
              </a:rPr>
              <a:t>The 4 horsemen of the apocalypse </a:t>
            </a:r>
            <a:br>
              <a:rPr lang="en-US" sz="2000" b="1" dirty="0">
                <a:sym typeface="Wingdings" panose="05000000000000000000" pitchFamily="2" charset="2"/>
              </a:rPr>
            </a:br>
            <a:r>
              <a:rPr lang="en-US" sz="2000" b="1" dirty="0">
                <a:sym typeface="Wingdings" panose="05000000000000000000" pitchFamily="2" charset="2"/>
              </a:rPr>
              <a:t>that destroys relationships</a:t>
            </a:r>
            <a:endParaRPr lang="nb-NO" sz="2000" b="1" dirty="0"/>
          </a:p>
          <a:p>
            <a:pPr marL="342900" indent="-342900">
              <a:buFont typeface="Wingdings" panose="05000000000000000000" pitchFamily="2" charset="2"/>
              <a:buChar char="§"/>
            </a:pPr>
            <a:r>
              <a:rPr lang="en-US" sz="2000" dirty="0"/>
              <a:t>Criticism</a:t>
            </a:r>
          </a:p>
          <a:p>
            <a:pPr marL="342900" indent="-342900">
              <a:buFont typeface="Wingdings" panose="05000000000000000000" pitchFamily="2" charset="2"/>
              <a:buChar char="§"/>
            </a:pPr>
            <a:r>
              <a:rPr lang="en-US" sz="2000" dirty="0"/>
              <a:t>Defense</a:t>
            </a:r>
          </a:p>
          <a:p>
            <a:pPr marL="342900" indent="-342900">
              <a:buFont typeface="Wingdings" panose="05000000000000000000" pitchFamily="2" charset="2"/>
              <a:buChar char="§"/>
            </a:pPr>
            <a:r>
              <a:rPr lang="en-US" sz="2000" dirty="0"/>
              <a:t>Contempt/ no respect</a:t>
            </a:r>
          </a:p>
          <a:p>
            <a:pPr marL="342900" indent="-342900">
              <a:buFont typeface="Wingdings" panose="05000000000000000000" pitchFamily="2" charset="2"/>
              <a:buChar char="§"/>
            </a:pPr>
            <a:r>
              <a:rPr lang="en-US" sz="2000" dirty="0"/>
              <a:t>Giving up/ Withdrawal/ making a wall</a:t>
            </a:r>
            <a:endParaRPr lang="nb-NO" sz="2000" dirty="0"/>
          </a:p>
        </p:txBody>
      </p:sp>
      <p:sp>
        <p:nvSpPr>
          <p:cNvPr id="9" name="TekstSylinder 8">
            <a:extLst>
              <a:ext uri="{FF2B5EF4-FFF2-40B4-BE49-F238E27FC236}">
                <a16:creationId xmlns:a16="http://schemas.microsoft.com/office/drawing/2014/main" id="{B3A2F223-4910-CBEF-A49C-AF77FBA61960}"/>
              </a:ext>
            </a:extLst>
          </p:cNvPr>
          <p:cNvSpPr txBox="1"/>
          <p:nvPr/>
        </p:nvSpPr>
        <p:spPr>
          <a:xfrm>
            <a:off x="2178416" y="5122380"/>
            <a:ext cx="4787155" cy="584775"/>
          </a:xfrm>
          <a:prstGeom prst="rect">
            <a:avLst/>
          </a:prstGeom>
          <a:noFill/>
          <a:ln>
            <a:solidFill>
              <a:schemeClr val="tx1"/>
            </a:solidFill>
          </a:ln>
        </p:spPr>
        <p:txBody>
          <a:bodyPr wrap="square">
            <a:spAutoFit/>
          </a:bodyPr>
          <a:lstStyle/>
          <a:p>
            <a:pPr marL="268288"/>
            <a:r>
              <a:rPr lang="nb-NO" sz="1600" dirty="0"/>
              <a:t>Source: </a:t>
            </a:r>
            <a:r>
              <a:rPr lang="nb-NO" sz="1600" dirty="0">
                <a:hlinkClick r:id="rId2"/>
              </a:rPr>
              <a:t>www.gottman.com</a:t>
            </a:r>
            <a:r>
              <a:rPr lang="nb-NO" sz="1600" dirty="0"/>
              <a:t> </a:t>
            </a:r>
            <a:r>
              <a:rPr lang="nb-NO" sz="1600" dirty="0">
                <a:hlinkClick r:id="rId3"/>
              </a:rPr>
              <a:t>https://www.arendalpsykoterapi.no/innsikt/</a:t>
            </a:r>
            <a:r>
              <a:rPr lang="nb-NO" sz="1600" dirty="0"/>
              <a:t> </a:t>
            </a:r>
          </a:p>
        </p:txBody>
      </p:sp>
    </p:spTree>
    <p:extLst>
      <p:ext uri="{BB962C8B-B14F-4D97-AF65-F5344CB8AC3E}">
        <p14:creationId xmlns:p14="http://schemas.microsoft.com/office/powerpoint/2010/main" val="11365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001A-7081-0BDE-A536-CA39B2B1DE35}"/>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55BA8D58-BA39-B1C7-4ADF-54D3681E4D4E}"/>
              </a:ext>
            </a:extLst>
          </p:cNvPr>
          <p:cNvSpPr txBox="1"/>
          <p:nvPr/>
        </p:nvSpPr>
        <p:spPr>
          <a:xfrm>
            <a:off x="555812" y="3247923"/>
            <a:ext cx="8443345" cy="3108543"/>
          </a:xfrm>
          <a:prstGeom prst="rect">
            <a:avLst/>
          </a:prstGeom>
          <a:solidFill>
            <a:srgbClr val="FFFF99"/>
          </a:solidFill>
        </p:spPr>
        <p:txBody>
          <a:bodyPr wrap="square" rtlCol="0">
            <a:spAutoFit/>
          </a:bodyPr>
          <a:lstStyle/>
          <a:p>
            <a:pPr algn="ctr">
              <a:lnSpc>
                <a:spcPct val="150000"/>
              </a:lnSpc>
            </a:pPr>
            <a:r>
              <a:rPr lang="en-US" sz="2400" b="1" dirty="0"/>
              <a:t>Then:</a:t>
            </a:r>
          </a:p>
          <a:p>
            <a:pPr marL="285750" indent="-285750">
              <a:lnSpc>
                <a:spcPct val="150000"/>
              </a:lnSpc>
              <a:buFont typeface="Wingdings" panose="05000000000000000000" pitchFamily="2" charset="2"/>
              <a:buChar char="Ø"/>
            </a:pPr>
            <a:r>
              <a:rPr lang="en-US" sz="2000" dirty="0"/>
              <a:t>Only </a:t>
            </a:r>
            <a:r>
              <a:rPr lang="en-US" sz="2000" dirty="0">
                <a:solidFill>
                  <a:srgbClr val="00A642"/>
                </a:solidFill>
              </a:rPr>
              <a:t>inform about </a:t>
            </a:r>
            <a:r>
              <a:rPr lang="en-US" sz="2000" dirty="0"/>
              <a:t>your own view, </a:t>
            </a:r>
            <a:r>
              <a:rPr lang="en-US" sz="2000" dirty="0">
                <a:solidFill>
                  <a:srgbClr val="FF0000"/>
                </a:solidFill>
              </a:rPr>
              <a:t>don't argue </a:t>
            </a:r>
            <a:r>
              <a:rPr lang="en-US" sz="2000" dirty="0"/>
              <a:t>to convince the other person.</a:t>
            </a:r>
          </a:p>
          <a:p>
            <a:pPr marL="285750" indent="-285750">
              <a:lnSpc>
                <a:spcPct val="150000"/>
              </a:lnSpc>
              <a:buFont typeface="Wingdings" panose="05000000000000000000" pitchFamily="2" charset="2"/>
              <a:buChar char="Ø"/>
            </a:pPr>
            <a:r>
              <a:rPr lang="en-US" sz="2000" dirty="0"/>
              <a:t>End communication by saying that here we look at this differently = OK</a:t>
            </a:r>
          </a:p>
          <a:p>
            <a:pPr marL="285750" indent="-285750">
              <a:buFont typeface="Wingdings" panose="05000000000000000000" pitchFamily="2" charset="2"/>
              <a:buChar char="Ø"/>
            </a:pPr>
            <a:r>
              <a:rPr lang="en-US" sz="2000" dirty="0"/>
              <a:t>Or take a time-out and come back to the matter later</a:t>
            </a:r>
          </a:p>
          <a:p>
            <a:pPr marL="800100" lvl="1" indent="-342900">
              <a:buFont typeface="Courier New" panose="02070309020205020404" pitchFamily="49" charset="0"/>
              <a:buChar char="o"/>
            </a:pPr>
            <a:r>
              <a:rPr lang="en-US" sz="2000" dirty="0"/>
              <a:t>Stop communication</a:t>
            </a:r>
          </a:p>
          <a:p>
            <a:pPr marL="800100" lvl="1" indent="-342900">
              <a:buFont typeface="Courier New" panose="02070309020205020404" pitchFamily="49" charset="0"/>
              <a:buChar char="o"/>
            </a:pPr>
            <a:r>
              <a:rPr lang="en-US" sz="2000" dirty="0"/>
              <a:t>“Be as Winnie-the-Pooh"  Both of you come back to the 3rd stage</a:t>
            </a:r>
          </a:p>
          <a:p>
            <a:pPr marL="800100" lvl="1" indent="-342900">
              <a:buFont typeface="Courier New" panose="02070309020205020404" pitchFamily="49" charset="0"/>
              <a:buChar char="o"/>
            </a:pPr>
            <a:r>
              <a:rPr lang="en-US" sz="2000" dirty="0"/>
              <a:t>Bring about calm, matter-of-fact, listening communication where both inform about their point of view, and both listen and take action</a:t>
            </a:r>
            <a:endParaRPr lang="nb-NO" dirty="0"/>
          </a:p>
        </p:txBody>
      </p:sp>
      <p:sp>
        <p:nvSpPr>
          <p:cNvPr id="5" name="TekstSylinder 4">
            <a:extLst>
              <a:ext uri="{FF2B5EF4-FFF2-40B4-BE49-F238E27FC236}">
                <a16:creationId xmlns:a16="http://schemas.microsoft.com/office/drawing/2014/main" id="{02C2F278-E298-607D-7A4E-75F701D85794}"/>
              </a:ext>
            </a:extLst>
          </p:cNvPr>
          <p:cNvSpPr txBox="1"/>
          <p:nvPr/>
        </p:nvSpPr>
        <p:spPr>
          <a:xfrm>
            <a:off x="144842" y="71898"/>
            <a:ext cx="8854315" cy="1077218"/>
          </a:xfrm>
          <a:prstGeom prst="rect">
            <a:avLst/>
          </a:prstGeom>
          <a:noFill/>
        </p:spPr>
        <p:txBody>
          <a:bodyPr wrap="square" rtlCol="0">
            <a:spAutoFit/>
          </a:bodyPr>
          <a:lstStyle/>
          <a:p>
            <a:pPr algn="ctr"/>
            <a:r>
              <a:rPr lang="en-US" sz="3200" dirty="0">
                <a:solidFill>
                  <a:srgbClr val="C00000"/>
                </a:solidFill>
              </a:rPr>
              <a:t>To bring the communication </a:t>
            </a:r>
            <a:br>
              <a:rPr lang="en-US" sz="3200" dirty="0">
                <a:solidFill>
                  <a:srgbClr val="C00000"/>
                </a:solidFill>
              </a:rPr>
            </a:br>
            <a:r>
              <a:rPr lang="en-US" sz="3200" dirty="0">
                <a:solidFill>
                  <a:srgbClr val="C00000"/>
                </a:solidFill>
              </a:rPr>
              <a:t>up to the 3rd stage again</a:t>
            </a:r>
            <a:endParaRPr lang="nb-NO" sz="3200" dirty="0">
              <a:solidFill>
                <a:srgbClr val="C00000"/>
              </a:solidFill>
            </a:endParaRPr>
          </a:p>
        </p:txBody>
      </p:sp>
      <p:sp>
        <p:nvSpPr>
          <p:cNvPr id="8" name="TekstSylinder 7">
            <a:extLst>
              <a:ext uri="{FF2B5EF4-FFF2-40B4-BE49-F238E27FC236}">
                <a16:creationId xmlns:a16="http://schemas.microsoft.com/office/drawing/2014/main" id="{6E434E36-F60E-6B86-8D00-0E065DDD8652}"/>
              </a:ext>
            </a:extLst>
          </p:cNvPr>
          <p:cNvSpPr txBox="1"/>
          <p:nvPr/>
        </p:nvSpPr>
        <p:spPr>
          <a:xfrm>
            <a:off x="1949822" y="1320158"/>
            <a:ext cx="5047130" cy="1538883"/>
          </a:xfrm>
          <a:prstGeom prst="rect">
            <a:avLst/>
          </a:prstGeom>
          <a:solidFill>
            <a:srgbClr val="FFFF99"/>
          </a:solidFill>
        </p:spPr>
        <p:txBody>
          <a:bodyPr wrap="square" rtlCol="0">
            <a:spAutoFit/>
          </a:bodyPr>
          <a:lstStyle>
            <a:defPPr>
              <a:defRPr lang="en-US"/>
            </a:defPPr>
            <a:lvl1pPr algn="ctr">
              <a:defRPr sz="2400"/>
            </a:lvl1pPr>
            <a:lvl2pPr marL="914400" lvl="1" indent="-457200">
              <a:buFont typeface="Courier New" panose="02070309020205020404" pitchFamily="49" charset="0"/>
              <a:buChar char="o"/>
              <a:defRPr sz="2000"/>
            </a:lvl2pPr>
          </a:lstStyle>
          <a:p>
            <a:r>
              <a:rPr lang="en-US" sz="2000" dirty="0"/>
              <a:t>To come out of </a:t>
            </a:r>
            <a:r>
              <a:rPr lang="en-US" sz="2000" dirty="0">
                <a:solidFill>
                  <a:srgbClr val="FF0000"/>
                </a:solidFill>
              </a:rPr>
              <a:t>emotional communication</a:t>
            </a:r>
            <a:r>
              <a:rPr lang="en-US" sz="2000" dirty="0"/>
              <a:t>, </a:t>
            </a:r>
            <a:br>
              <a:rPr lang="en-US" sz="2000" dirty="0"/>
            </a:br>
            <a:r>
              <a:rPr lang="en-US" sz="2000" dirty="0"/>
              <a:t>the key is that you have to </a:t>
            </a:r>
            <a:r>
              <a:rPr lang="en-US" sz="2000" dirty="0">
                <a:solidFill>
                  <a:srgbClr val="00A642"/>
                </a:solidFill>
              </a:rPr>
              <a:t>"turn off" your will</a:t>
            </a:r>
            <a:r>
              <a:rPr lang="en-US" sz="2000" dirty="0"/>
              <a:t>. </a:t>
            </a:r>
            <a:br>
              <a:rPr lang="en-US" sz="2000" dirty="0"/>
            </a:br>
            <a:endParaRPr lang="en-US" sz="1200" dirty="0"/>
          </a:p>
          <a:p>
            <a:r>
              <a:rPr lang="en-US" sz="2000" dirty="0"/>
              <a:t>You have to accept that you have one view, </a:t>
            </a:r>
            <a:br>
              <a:rPr lang="en-US" sz="2000" dirty="0"/>
            </a:br>
            <a:r>
              <a:rPr lang="en-US" sz="2000" dirty="0"/>
              <a:t>and that the other person has another view.</a:t>
            </a:r>
            <a:endParaRPr lang="nb-NO" sz="2000" dirty="0"/>
          </a:p>
        </p:txBody>
      </p:sp>
    </p:spTree>
    <p:extLst>
      <p:ext uri="{BB962C8B-B14F-4D97-AF65-F5344CB8AC3E}">
        <p14:creationId xmlns:p14="http://schemas.microsoft.com/office/powerpoint/2010/main" val="4486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5C6FA-06BA-A253-81E5-E9360C465F6B}"/>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AC5E214B-36F4-50CF-44D2-4B5FDC4B7B4A}"/>
              </a:ext>
            </a:extLst>
          </p:cNvPr>
          <p:cNvSpPr txBox="1"/>
          <p:nvPr/>
        </p:nvSpPr>
        <p:spPr>
          <a:xfrm>
            <a:off x="144842" y="101196"/>
            <a:ext cx="8854315" cy="584775"/>
          </a:xfrm>
          <a:prstGeom prst="rect">
            <a:avLst/>
          </a:prstGeom>
          <a:noFill/>
        </p:spPr>
        <p:txBody>
          <a:bodyPr wrap="square" rtlCol="0">
            <a:spAutoFit/>
          </a:bodyPr>
          <a:lstStyle/>
          <a:p>
            <a:pPr algn="ctr"/>
            <a:r>
              <a:rPr lang="en-US" sz="3200" dirty="0">
                <a:solidFill>
                  <a:srgbClr val="C00000"/>
                </a:solidFill>
              </a:rPr>
              <a:t>To bring the communication up to the 3rd stage</a:t>
            </a:r>
            <a:endParaRPr lang="nb-NO" sz="3200" dirty="0">
              <a:solidFill>
                <a:srgbClr val="C00000"/>
              </a:solidFill>
            </a:endParaRPr>
          </a:p>
        </p:txBody>
      </p:sp>
      <p:sp>
        <p:nvSpPr>
          <p:cNvPr id="3" name="TekstSylinder 2">
            <a:extLst>
              <a:ext uri="{FF2B5EF4-FFF2-40B4-BE49-F238E27FC236}">
                <a16:creationId xmlns:a16="http://schemas.microsoft.com/office/drawing/2014/main" id="{D2AACC8A-1F21-0104-7767-49C2C516201A}"/>
              </a:ext>
            </a:extLst>
          </p:cNvPr>
          <p:cNvSpPr txBox="1"/>
          <p:nvPr/>
        </p:nvSpPr>
        <p:spPr>
          <a:xfrm>
            <a:off x="1846727" y="1074509"/>
            <a:ext cx="5450543" cy="4339650"/>
          </a:xfrm>
          <a:prstGeom prst="rect">
            <a:avLst/>
          </a:prstGeom>
          <a:solidFill>
            <a:srgbClr val="FFFF99"/>
          </a:solidFill>
        </p:spPr>
        <p:txBody>
          <a:bodyPr wrap="square" rtlCol="0">
            <a:spAutoFit/>
          </a:bodyPr>
          <a:lstStyle/>
          <a:p>
            <a:pPr algn="ctr"/>
            <a:r>
              <a:rPr lang="en-US" sz="2400" b="1" dirty="0"/>
              <a:t>Methods of good dialogue:</a:t>
            </a:r>
          </a:p>
          <a:p>
            <a:pPr algn="ctr"/>
            <a:endParaRPr lang="en-US" sz="1600" b="1" dirty="0"/>
          </a:p>
          <a:p>
            <a:pPr marL="342900" indent="-342900">
              <a:spcAft>
                <a:spcPts val="1200"/>
              </a:spcAft>
              <a:buFont typeface="Arial" panose="020B0604020202020204" pitchFamily="34" charset="0"/>
              <a:buChar char="•"/>
            </a:pPr>
            <a:r>
              <a:rPr lang="en-US" sz="2400" dirty="0"/>
              <a:t>The talking stick method</a:t>
            </a:r>
          </a:p>
          <a:p>
            <a:pPr marL="342900" indent="-342900">
              <a:spcAft>
                <a:spcPts val="1200"/>
              </a:spcAft>
              <a:buFont typeface="Arial" panose="020B0604020202020204" pitchFamily="34" charset="0"/>
              <a:buChar char="•"/>
            </a:pPr>
            <a:r>
              <a:rPr lang="en-US" sz="2400" dirty="0"/>
              <a:t>Together; write up arguments for and against on a sheet of paper/a board</a:t>
            </a:r>
          </a:p>
          <a:p>
            <a:pPr marL="342900" indent="-342900">
              <a:buFont typeface="Arial" panose="020B0604020202020204" pitchFamily="34" charset="0"/>
              <a:buChar char="•"/>
            </a:pPr>
            <a:r>
              <a:rPr lang="en-US" sz="2400" dirty="0"/>
              <a:t>The 5-step method</a:t>
            </a:r>
          </a:p>
          <a:p>
            <a:pPr marL="800100" lvl="1" indent="-342900">
              <a:buFont typeface="Courier New" panose="02070309020205020404" pitchFamily="49" charset="0"/>
              <a:buChar char="o"/>
            </a:pPr>
            <a:r>
              <a:rPr lang="en-US" sz="2000" dirty="0"/>
              <a:t>Facts</a:t>
            </a:r>
          </a:p>
          <a:p>
            <a:pPr marL="800100" lvl="1" indent="-342900">
              <a:buFont typeface="Courier New" panose="02070309020205020404" pitchFamily="49" charset="0"/>
              <a:buChar char="o"/>
            </a:pPr>
            <a:r>
              <a:rPr lang="en-US" sz="2000" dirty="0"/>
              <a:t>Thoughts and attitudes</a:t>
            </a:r>
          </a:p>
          <a:p>
            <a:pPr marL="800100" lvl="1" indent="-342900">
              <a:buFont typeface="Courier New" panose="02070309020205020404" pitchFamily="49" charset="0"/>
              <a:buChar char="o"/>
            </a:pPr>
            <a:r>
              <a:rPr lang="en-US" sz="2000" dirty="0"/>
              <a:t>Emotions</a:t>
            </a:r>
          </a:p>
          <a:p>
            <a:pPr marL="800100" lvl="1" indent="-342900">
              <a:buFont typeface="Courier New" panose="02070309020205020404" pitchFamily="49" charset="0"/>
              <a:buChar char="o"/>
            </a:pPr>
            <a:r>
              <a:rPr lang="en-US" sz="2000" dirty="0"/>
              <a:t>Important considerations and proposals for win-win solutions</a:t>
            </a:r>
          </a:p>
          <a:p>
            <a:pPr marL="800100" lvl="1" indent="-342900">
              <a:buFont typeface="Courier New" panose="02070309020205020404" pitchFamily="49" charset="0"/>
              <a:buChar char="o"/>
            </a:pPr>
            <a:r>
              <a:rPr lang="en-US" sz="2000" dirty="0"/>
              <a:t>Action</a:t>
            </a:r>
            <a:endParaRPr lang="nb-NO" dirty="0"/>
          </a:p>
        </p:txBody>
      </p:sp>
    </p:spTree>
    <p:extLst>
      <p:ext uri="{BB962C8B-B14F-4D97-AF65-F5344CB8AC3E}">
        <p14:creationId xmlns:p14="http://schemas.microsoft.com/office/powerpoint/2010/main" val="142196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FEECDECF-678E-66FE-927D-56E6B8501C6F}"/>
              </a:ext>
            </a:extLst>
          </p:cNvPr>
          <p:cNvSpPr txBox="1"/>
          <p:nvPr/>
        </p:nvSpPr>
        <p:spPr>
          <a:xfrm>
            <a:off x="1917559" y="154003"/>
            <a:ext cx="5308881" cy="1154162"/>
          </a:xfrm>
          <a:prstGeom prst="rect">
            <a:avLst/>
          </a:prstGeom>
          <a:solidFill>
            <a:schemeClr val="accent6">
              <a:lumMod val="40000"/>
              <a:lumOff val="60000"/>
            </a:schemeClr>
          </a:solidFill>
        </p:spPr>
        <p:txBody>
          <a:bodyPr wrap="square">
            <a:spAutoFit/>
          </a:bodyPr>
          <a:lstStyle/>
          <a:p>
            <a:pPr algn="ctr">
              <a:spcAft>
                <a:spcPts val="600"/>
              </a:spcAft>
            </a:pPr>
            <a:r>
              <a:rPr lang="nb-NO" sz="3200" dirty="0" err="1"/>
              <a:t>Step</a:t>
            </a:r>
            <a:r>
              <a:rPr lang="nb-NO" sz="3200" dirty="0"/>
              <a:t> 4: </a:t>
            </a:r>
            <a:r>
              <a:rPr lang="nb-NO" sz="3200" dirty="0" err="1"/>
              <a:t>Self</a:t>
            </a:r>
            <a:r>
              <a:rPr lang="nb-NO" sz="3200" dirty="0"/>
              <a:t>-Transforming </a:t>
            </a:r>
            <a:r>
              <a:rPr lang="nb-NO" sz="3200" dirty="0" err="1"/>
              <a:t>mind</a:t>
            </a:r>
            <a:endParaRPr lang="nb-NO" sz="3200" dirty="0"/>
          </a:p>
          <a:p>
            <a:pPr lvl="0" algn="ctr">
              <a:spcAft>
                <a:spcPts val="600"/>
              </a:spcAft>
            </a:pPr>
            <a:r>
              <a:rPr lang="nb-NO" sz="3200" dirty="0" err="1"/>
              <a:t>Fellow</a:t>
            </a:r>
            <a:r>
              <a:rPr lang="nb-NO" sz="3200" dirty="0"/>
              <a:t> human </a:t>
            </a:r>
            <a:r>
              <a:rPr lang="nb-NO" sz="3200" dirty="0" err="1"/>
              <a:t>being</a:t>
            </a:r>
            <a:endParaRPr lang="nb-NO" sz="3200" dirty="0"/>
          </a:p>
        </p:txBody>
      </p:sp>
      <p:sp>
        <p:nvSpPr>
          <p:cNvPr id="10" name="TekstSylinder 9">
            <a:extLst>
              <a:ext uri="{FF2B5EF4-FFF2-40B4-BE49-F238E27FC236}">
                <a16:creationId xmlns:a16="http://schemas.microsoft.com/office/drawing/2014/main" id="{285AB667-7B78-48FA-44C6-DF036B86BF3A}"/>
              </a:ext>
            </a:extLst>
          </p:cNvPr>
          <p:cNvSpPr txBox="1"/>
          <p:nvPr/>
        </p:nvSpPr>
        <p:spPr>
          <a:xfrm>
            <a:off x="603084" y="3613456"/>
            <a:ext cx="8361622" cy="2769989"/>
          </a:xfrm>
          <a:prstGeom prst="rect">
            <a:avLst/>
          </a:prstGeom>
          <a:noFill/>
        </p:spPr>
        <p:txBody>
          <a:bodyPr wrap="square">
            <a:spAutoFit/>
          </a:bodyPr>
          <a:lstStyle/>
          <a:p>
            <a:pPr marL="342900" lvl="0" indent="-342900" algn="l">
              <a:lnSpc>
                <a:spcPct val="150000"/>
              </a:lnSpc>
              <a:spcAft>
                <a:spcPts val="600"/>
              </a:spcAft>
              <a:buFont typeface="Arial" panose="020B0604020202020204" pitchFamily="34" charset="0"/>
              <a:buChar char="•"/>
            </a:pPr>
            <a:r>
              <a:rPr lang="en-US" sz="1800" i="1" kern="150" dirty="0">
                <a:effectLst/>
                <a:ea typeface="Times New Roman" panose="02020603050405020304" pitchFamily="18" charset="0"/>
              </a:rPr>
              <a:t>Focus: </a:t>
            </a:r>
            <a:r>
              <a:rPr lang="en-US" sz="1800" kern="150" dirty="0">
                <a:effectLst/>
                <a:ea typeface="Times New Roman" panose="02020603050405020304" pitchFamily="18" charset="0"/>
              </a:rPr>
              <a:t>Having a good intention and doing one's best in all relationships.</a:t>
            </a:r>
          </a:p>
          <a:p>
            <a:pPr marL="342900" indent="-342900">
              <a:lnSpc>
                <a:spcPct val="150000"/>
              </a:lnSpc>
              <a:spcAft>
                <a:spcPts val="600"/>
              </a:spcAft>
              <a:buFont typeface="Arial" panose="020B0604020202020204" pitchFamily="34" charset="0"/>
              <a:buChar char="•"/>
            </a:pPr>
            <a:r>
              <a:rPr lang="en-US" sz="1800" i="1" kern="150" dirty="0">
                <a:effectLst/>
                <a:ea typeface="Times New Roman" panose="02020603050405020304" pitchFamily="18" charset="0"/>
              </a:rPr>
              <a:t>Control </a:t>
            </a:r>
            <a:r>
              <a:rPr lang="en-US" sz="1800" i="1" kern="150" dirty="0" err="1">
                <a:effectLst/>
                <a:ea typeface="Times New Roman" panose="02020603050405020304" pitchFamily="18" charset="0"/>
              </a:rPr>
              <a:t>centre</a:t>
            </a:r>
            <a:r>
              <a:rPr lang="en-US" sz="1800" i="1" kern="150" dirty="0">
                <a:effectLst/>
                <a:ea typeface="Times New Roman" panose="02020603050405020304" pitchFamily="18" charset="0"/>
              </a:rPr>
              <a:t>: </a:t>
            </a:r>
            <a:r>
              <a:rPr lang="en-US" kern="150" dirty="0"/>
              <a:t>Balances in the heart, heart feelings, good will and high ethics.</a:t>
            </a:r>
          </a:p>
          <a:p>
            <a:pPr marL="342900" lvl="0" indent="-342900" algn="l">
              <a:spcAft>
                <a:spcPts val="600"/>
              </a:spcAft>
              <a:buFont typeface="Arial" panose="020B0604020202020204" pitchFamily="34" charset="0"/>
              <a:buChar char="•"/>
            </a:pPr>
            <a:r>
              <a:rPr lang="en-US" sz="1800" i="1" kern="150" dirty="0">
                <a:effectLst/>
                <a:ea typeface="Times New Roman" panose="02020603050405020304" pitchFamily="18" charset="0"/>
              </a:rPr>
              <a:t>Characteristics:</a:t>
            </a:r>
          </a:p>
          <a:p>
            <a:pPr marL="800100" lvl="1" indent="-342900">
              <a:spcAft>
                <a:spcPts val="600"/>
              </a:spcAft>
              <a:buFont typeface="Courier New" panose="02070309020205020404" pitchFamily="49" charset="0"/>
              <a:buChar char="o"/>
            </a:pPr>
            <a:r>
              <a:rPr lang="en-US" kern="150" dirty="0"/>
              <a:t>Both and thinking; trying to pay attention to several things at once.</a:t>
            </a:r>
          </a:p>
          <a:p>
            <a:pPr marL="800100" lvl="1" indent="-342900">
              <a:spcAft>
                <a:spcPts val="600"/>
              </a:spcAft>
              <a:buFont typeface="Courier New" panose="02070309020205020404" pitchFamily="49" charset="0"/>
              <a:buChar char="o"/>
            </a:pPr>
            <a:r>
              <a:rPr lang="en-US" kern="150" dirty="0"/>
              <a:t>Both-and actions, i.e. care both for others and oneself.</a:t>
            </a:r>
          </a:p>
          <a:p>
            <a:pPr marL="800100" lvl="1" indent="-342900">
              <a:spcAft>
                <a:spcPts val="600"/>
              </a:spcAft>
              <a:buFont typeface="Courier New" panose="02070309020205020404" pitchFamily="49" charset="0"/>
              <a:buChar char="o"/>
            </a:pPr>
            <a:r>
              <a:rPr lang="en-US" kern="150" dirty="0"/>
              <a:t>Able to be an independent individual, despite close and mutual relationships.</a:t>
            </a:r>
          </a:p>
          <a:p>
            <a:pPr marL="800100" lvl="1" indent="-342900">
              <a:spcAft>
                <a:spcPts val="600"/>
              </a:spcAft>
              <a:buFont typeface="Courier New" panose="02070309020205020404" pitchFamily="49" charset="0"/>
              <a:buChar char="o"/>
            </a:pPr>
            <a:r>
              <a:rPr lang="en-US" kern="150" dirty="0"/>
              <a:t>Able to make good decisions, say wise things and make good decisions.</a:t>
            </a:r>
            <a:endParaRPr lang="nb-NO" kern="150" dirty="0"/>
          </a:p>
        </p:txBody>
      </p:sp>
      <p:pic>
        <p:nvPicPr>
          <p:cNvPr id="5" name="Bilde 4">
            <a:extLst>
              <a:ext uri="{FF2B5EF4-FFF2-40B4-BE49-F238E27FC236}">
                <a16:creationId xmlns:a16="http://schemas.microsoft.com/office/drawing/2014/main" id="{4099B2A4-FF17-1AE5-D23D-7443F2067B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1024"/>
          <a:stretch/>
        </p:blipFill>
        <p:spPr>
          <a:xfrm>
            <a:off x="1917560" y="1492621"/>
            <a:ext cx="4918287" cy="1936379"/>
          </a:xfrm>
          <a:prstGeom prst="rect">
            <a:avLst/>
          </a:prstGeom>
        </p:spPr>
      </p:pic>
    </p:spTree>
    <p:extLst>
      <p:ext uri="{BB962C8B-B14F-4D97-AF65-F5344CB8AC3E}">
        <p14:creationId xmlns:p14="http://schemas.microsoft.com/office/powerpoint/2010/main" val="375915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E173-5E5F-6D24-E1AE-725E2E654E36}"/>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43F5A12B-76C6-41A0-2D80-2AA8050D3B26}"/>
              </a:ext>
            </a:extLst>
          </p:cNvPr>
          <p:cNvSpPr txBox="1"/>
          <p:nvPr/>
        </p:nvSpPr>
        <p:spPr>
          <a:xfrm>
            <a:off x="1017548" y="75590"/>
            <a:ext cx="7108904" cy="584775"/>
          </a:xfrm>
          <a:prstGeom prst="rect">
            <a:avLst/>
          </a:prstGeom>
          <a:noFill/>
        </p:spPr>
        <p:txBody>
          <a:bodyPr wrap="square">
            <a:spAutoFit/>
          </a:bodyPr>
          <a:lstStyle/>
          <a:p>
            <a:pPr lvl="0" algn="ctr">
              <a:spcAft>
                <a:spcPts val="600"/>
              </a:spcAft>
            </a:pPr>
            <a:r>
              <a:rPr lang="en-US" sz="3200" dirty="0">
                <a:solidFill>
                  <a:srgbClr val="C00000"/>
                </a:solidFill>
              </a:rPr>
              <a:t>To lift you from the 3rd to the 4th stage</a:t>
            </a:r>
            <a:endParaRPr lang="nb-NO" sz="3200" dirty="0">
              <a:solidFill>
                <a:srgbClr val="C00000"/>
              </a:solidFill>
            </a:endParaRPr>
          </a:p>
        </p:txBody>
      </p:sp>
      <p:sp>
        <p:nvSpPr>
          <p:cNvPr id="3" name="TekstSylinder 2">
            <a:extLst>
              <a:ext uri="{FF2B5EF4-FFF2-40B4-BE49-F238E27FC236}">
                <a16:creationId xmlns:a16="http://schemas.microsoft.com/office/drawing/2014/main" id="{99BA0918-E599-B871-482C-08CF1894A152}"/>
              </a:ext>
            </a:extLst>
          </p:cNvPr>
          <p:cNvSpPr txBox="1"/>
          <p:nvPr/>
        </p:nvSpPr>
        <p:spPr>
          <a:xfrm>
            <a:off x="503774" y="827611"/>
            <a:ext cx="7915397" cy="3693319"/>
          </a:xfrm>
          <a:prstGeom prst="rect">
            <a:avLst/>
          </a:prstGeom>
          <a:solidFill>
            <a:schemeClr val="accent6">
              <a:lumMod val="20000"/>
              <a:lumOff val="80000"/>
            </a:schemeClr>
          </a:solidFill>
        </p:spPr>
        <p:txBody>
          <a:bodyPr wrap="square" rtlCol="0">
            <a:spAutoFit/>
          </a:bodyPr>
          <a:lstStyle/>
          <a:p>
            <a:pPr algn="ctr">
              <a:spcAft>
                <a:spcPts val="1200"/>
              </a:spcAft>
            </a:pPr>
            <a:r>
              <a:rPr lang="en-US" sz="2400" b="1" dirty="0"/>
              <a:t>Among other things, it is about this:</a:t>
            </a:r>
          </a:p>
          <a:p>
            <a:pPr algn="ctr">
              <a:spcAft>
                <a:spcPts val="1200"/>
              </a:spcAft>
            </a:pPr>
            <a:r>
              <a:rPr lang="en-US" sz="2000" b="1" dirty="0"/>
              <a:t>To develop your sensitivity and the ability to empathize </a:t>
            </a:r>
            <a:br>
              <a:rPr lang="en-US" sz="2000" b="1" dirty="0"/>
            </a:br>
            <a:r>
              <a:rPr lang="en-US" sz="2000" dirty="0"/>
              <a:t>You focus on feeling and becoming aware of what you actually feel.</a:t>
            </a:r>
            <a:br>
              <a:rPr lang="en-US" sz="2000" dirty="0"/>
            </a:br>
            <a:r>
              <a:rPr lang="en-US" sz="2000" dirty="0"/>
              <a:t>You learn to be quiet, listen, notice and feel what others feel.</a:t>
            </a:r>
          </a:p>
          <a:p>
            <a:pPr algn="ctr">
              <a:spcAft>
                <a:spcPts val="1200"/>
              </a:spcAft>
            </a:pPr>
            <a:r>
              <a:rPr lang="en-US" sz="2000" b="1" dirty="0"/>
              <a:t>Deciding to live from the heart </a:t>
            </a:r>
            <a:br>
              <a:rPr lang="en-US" sz="2000" b="1" dirty="0"/>
            </a:br>
            <a:r>
              <a:rPr lang="en-US" sz="2000" dirty="0"/>
              <a:t>This means that you let the needs of others matter as much as your own needs in daily life and when making important and difficult decisions.</a:t>
            </a:r>
          </a:p>
          <a:p>
            <a:pPr algn="ctr">
              <a:spcAft>
                <a:spcPts val="1200"/>
              </a:spcAft>
            </a:pPr>
            <a:r>
              <a:rPr lang="en-US" sz="2000" b="1" dirty="0"/>
              <a:t>Developing a high ethic that make you walk as you talk </a:t>
            </a:r>
            <a:br>
              <a:rPr lang="en-US" sz="2000" b="1" dirty="0"/>
            </a:br>
            <a:r>
              <a:rPr lang="en-US" sz="2000" dirty="0"/>
              <a:t>Inside you can feel everything, even the worst negative emotions. But you don't live them out in real life. (If necessary: ​​Symbolic expression.)</a:t>
            </a:r>
            <a:endParaRPr lang="nb-NO" dirty="0">
              <a:cs typeface="Arial" panose="020B0604020202020204" pitchFamily="34" charset="0"/>
            </a:endParaRPr>
          </a:p>
        </p:txBody>
      </p:sp>
      <p:sp>
        <p:nvSpPr>
          <p:cNvPr id="4" name="TekstSylinder 3">
            <a:extLst>
              <a:ext uri="{FF2B5EF4-FFF2-40B4-BE49-F238E27FC236}">
                <a16:creationId xmlns:a16="http://schemas.microsoft.com/office/drawing/2014/main" id="{8D6C3E57-4E8A-C30D-F102-2342291D0E88}"/>
              </a:ext>
            </a:extLst>
          </p:cNvPr>
          <p:cNvSpPr txBox="1"/>
          <p:nvPr/>
        </p:nvSpPr>
        <p:spPr>
          <a:xfrm>
            <a:off x="1017548" y="4750626"/>
            <a:ext cx="7108904" cy="1631216"/>
          </a:xfrm>
          <a:prstGeom prst="rect">
            <a:avLst/>
          </a:prstGeom>
          <a:solidFill>
            <a:schemeClr val="accent4">
              <a:lumMod val="20000"/>
              <a:lumOff val="80000"/>
            </a:schemeClr>
          </a:solidFill>
        </p:spPr>
        <p:txBody>
          <a:bodyPr wrap="square" rtlCol="0">
            <a:spAutoFit/>
          </a:bodyPr>
          <a:lstStyle/>
          <a:p>
            <a:r>
              <a:rPr lang="en-US" sz="2000" dirty="0"/>
              <a:t>Developing sensitivity is a challenging process because you have to let go of some of the mental control that lifted you to the 3rd stage</a:t>
            </a:r>
          </a:p>
          <a:p>
            <a:r>
              <a:rPr lang="en-US" sz="2000" dirty="0"/>
              <a:t>- You can become more emotional (2nd step)</a:t>
            </a:r>
          </a:p>
          <a:p>
            <a:r>
              <a:rPr lang="en-US" sz="2000" dirty="0"/>
              <a:t>- You become more vulnerable, because you feel more</a:t>
            </a:r>
          </a:p>
          <a:p>
            <a:r>
              <a:rPr lang="en-US" sz="2000" dirty="0"/>
              <a:t>- You are more often disappointed, because people are selfish</a:t>
            </a:r>
            <a:endParaRPr lang="nb-NO" sz="2000" dirty="0"/>
          </a:p>
        </p:txBody>
      </p:sp>
    </p:spTree>
    <p:extLst>
      <p:ext uri="{BB962C8B-B14F-4D97-AF65-F5344CB8AC3E}">
        <p14:creationId xmlns:p14="http://schemas.microsoft.com/office/powerpoint/2010/main" val="18026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FEECDECF-678E-66FE-927D-56E6B8501C6F}"/>
              </a:ext>
            </a:extLst>
          </p:cNvPr>
          <p:cNvSpPr txBox="1"/>
          <p:nvPr/>
        </p:nvSpPr>
        <p:spPr>
          <a:xfrm>
            <a:off x="2514599" y="218983"/>
            <a:ext cx="4531660" cy="584775"/>
          </a:xfrm>
          <a:prstGeom prst="rect">
            <a:avLst/>
          </a:prstGeom>
          <a:solidFill>
            <a:schemeClr val="accent1">
              <a:lumMod val="20000"/>
              <a:lumOff val="80000"/>
            </a:schemeClr>
          </a:solidFill>
        </p:spPr>
        <p:txBody>
          <a:bodyPr wrap="square">
            <a:spAutoFit/>
          </a:bodyPr>
          <a:lstStyle/>
          <a:p>
            <a:pPr lvl="0" algn="ctr">
              <a:spcAft>
                <a:spcPts val="600"/>
              </a:spcAft>
            </a:pPr>
            <a:r>
              <a:rPr lang="nb-NO" sz="3200" dirty="0"/>
              <a:t>Stage 5 – Spiritual </a:t>
            </a:r>
            <a:r>
              <a:rPr lang="nb-NO" sz="3200" dirty="0" err="1"/>
              <a:t>being</a:t>
            </a:r>
            <a:endParaRPr lang="nb-NO" sz="3200" dirty="0"/>
          </a:p>
        </p:txBody>
      </p:sp>
      <p:sp>
        <p:nvSpPr>
          <p:cNvPr id="10" name="TekstSylinder 9">
            <a:extLst>
              <a:ext uri="{FF2B5EF4-FFF2-40B4-BE49-F238E27FC236}">
                <a16:creationId xmlns:a16="http://schemas.microsoft.com/office/drawing/2014/main" id="{285AB667-7B78-48FA-44C6-DF036B86BF3A}"/>
              </a:ext>
            </a:extLst>
          </p:cNvPr>
          <p:cNvSpPr txBox="1"/>
          <p:nvPr/>
        </p:nvSpPr>
        <p:spPr>
          <a:xfrm>
            <a:off x="319487" y="914396"/>
            <a:ext cx="5211737" cy="2846933"/>
          </a:xfrm>
          <a:prstGeom prst="rect">
            <a:avLst/>
          </a:prstGeom>
          <a:noFill/>
        </p:spPr>
        <p:txBody>
          <a:bodyPr wrap="square">
            <a:spAutoFit/>
          </a:bodyPr>
          <a:lstStyle/>
          <a:p>
            <a:pPr lvl="0" algn="l">
              <a:spcAft>
                <a:spcPts val="600"/>
              </a:spcAft>
            </a:pPr>
            <a:r>
              <a:rPr lang="en-US" sz="2000" b="1" kern="150" dirty="0">
                <a:ea typeface="Times New Roman" panose="02020603050405020304" pitchFamily="18" charset="0"/>
              </a:rPr>
              <a:t>Having a personality at this stage</a:t>
            </a:r>
          </a:p>
          <a:p>
            <a:pPr lvl="0" algn="l">
              <a:spcAft>
                <a:spcPts val="600"/>
              </a:spcAft>
            </a:pPr>
            <a:r>
              <a:rPr lang="en-US" i="1" kern="150" dirty="0">
                <a:ea typeface="Times New Roman" panose="02020603050405020304" pitchFamily="18" charset="0"/>
              </a:rPr>
              <a:t>Focus: </a:t>
            </a:r>
            <a:r>
              <a:rPr lang="en-US" kern="150" dirty="0">
                <a:ea typeface="Times New Roman" panose="02020603050405020304" pitchFamily="18" charset="0"/>
              </a:rPr>
              <a:t>To serve higher purposes than personal needs by being a servant of the good (God) and creating a good whole (holiness).</a:t>
            </a:r>
          </a:p>
          <a:p>
            <a:pPr lvl="0" algn="l">
              <a:spcAft>
                <a:spcPts val="600"/>
              </a:spcAft>
            </a:pPr>
            <a:r>
              <a:rPr lang="en-US" i="1" kern="150" dirty="0"/>
              <a:t>Control center: </a:t>
            </a:r>
            <a:r>
              <a:rPr lang="en-US" kern="150" dirty="0">
                <a:ea typeface="Times New Roman" panose="02020603050405020304" pitchFamily="18" charset="0"/>
              </a:rPr>
              <a:t>The soul and the spirit.</a:t>
            </a:r>
          </a:p>
          <a:p>
            <a:pPr lvl="0" algn="l">
              <a:spcAft>
                <a:spcPts val="600"/>
              </a:spcAft>
            </a:pPr>
            <a:r>
              <a:rPr lang="en-US" i="1" kern="150" dirty="0"/>
              <a:t>Characteristic: </a:t>
            </a:r>
            <a:r>
              <a:rPr lang="en-US" kern="150" dirty="0">
                <a:ea typeface="Times New Roman" panose="02020603050405020304" pitchFamily="18" charset="0"/>
              </a:rPr>
              <a:t>A person at this stage lives in agreement with his soul and follows his calling. The soul likes to have spiritual contact and experiences receiving guidance from the spiritual world.</a:t>
            </a:r>
            <a:endParaRPr lang="nb-NO" sz="1600" kern="150" dirty="0">
              <a:effectLst/>
              <a:ea typeface="Times New Roman" panose="02020603050405020304" pitchFamily="18" charset="0"/>
            </a:endParaRPr>
          </a:p>
        </p:txBody>
      </p:sp>
      <p:pic>
        <p:nvPicPr>
          <p:cNvPr id="3" name="Bilde 2">
            <a:extLst>
              <a:ext uri="{FF2B5EF4-FFF2-40B4-BE49-F238E27FC236}">
                <a16:creationId xmlns:a16="http://schemas.microsoft.com/office/drawing/2014/main" id="{BACBD24D-D836-E57F-0E26-0520337DD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65521" y="914396"/>
            <a:ext cx="3058241" cy="4155367"/>
          </a:xfrm>
          <a:prstGeom prst="rect">
            <a:avLst/>
          </a:prstGeom>
        </p:spPr>
      </p:pic>
      <p:sp>
        <p:nvSpPr>
          <p:cNvPr id="2" name="TekstSylinder 1">
            <a:extLst>
              <a:ext uri="{FF2B5EF4-FFF2-40B4-BE49-F238E27FC236}">
                <a16:creationId xmlns:a16="http://schemas.microsoft.com/office/drawing/2014/main" id="{08E6A795-66CA-2EE2-01AF-7F09A601E1A2}"/>
              </a:ext>
            </a:extLst>
          </p:cNvPr>
          <p:cNvSpPr txBox="1"/>
          <p:nvPr/>
        </p:nvSpPr>
        <p:spPr>
          <a:xfrm>
            <a:off x="6610123" y="4761986"/>
            <a:ext cx="1564395" cy="307777"/>
          </a:xfrm>
          <a:prstGeom prst="rect">
            <a:avLst/>
          </a:prstGeom>
          <a:solidFill>
            <a:schemeClr val="bg1"/>
          </a:solidFill>
        </p:spPr>
        <p:txBody>
          <a:bodyPr wrap="square" rtlCol="0">
            <a:spAutoFit/>
          </a:bodyPr>
          <a:lstStyle/>
          <a:p>
            <a:pPr algn="ctr"/>
            <a:r>
              <a:rPr lang="nb-NO" sz="1400" dirty="0"/>
              <a:t>Mahatma Gandhi</a:t>
            </a:r>
          </a:p>
        </p:txBody>
      </p:sp>
      <p:sp>
        <p:nvSpPr>
          <p:cNvPr id="5" name="TekstSylinder 4">
            <a:extLst>
              <a:ext uri="{FF2B5EF4-FFF2-40B4-BE49-F238E27FC236}">
                <a16:creationId xmlns:a16="http://schemas.microsoft.com/office/drawing/2014/main" id="{2C726A0B-2EB1-80A1-93E6-8A94FF43CD65}"/>
              </a:ext>
            </a:extLst>
          </p:cNvPr>
          <p:cNvSpPr txBox="1"/>
          <p:nvPr/>
        </p:nvSpPr>
        <p:spPr>
          <a:xfrm>
            <a:off x="402115" y="3761329"/>
            <a:ext cx="5012567" cy="3093154"/>
          </a:xfrm>
          <a:prstGeom prst="rect">
            <a:avLst/>
          </a:prstGeom>
          <a:solidFill>
            <a:schemeClr val="accent5">
              <a:lumMod val="20000"/>
              <a:lumOff val="80000"/>
            </a:schemeClr>
          </a:solidFill>
        </p:spPr>
        <p:txBody>
          <a:bodyPr wrap="square">
            <a:spAutoFit/>
          </a:bodyPr>
          <a:lstStyle/>
          <a:p>
            <a:pPr lvl="0">
              <a:spcAft>
                <a:spcPts val="600"/>
              </a:spcAft>
            </a:pPr>
            <a:r>
              <a:rPr lang="en-US" sz="2000" b="1" kern="150" dirty="0">
                <a:ea typeface="Times New Roman" panose="02020603050405020304" pitchFamily="18" charset="0"/>
              </a:rPr>
              <a:t>Examples of this step for ordinary people</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Have a spiritual practice</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Pray and affirm</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Take your intuition seriously</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Noticing dreams and interpreting them</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Mark meaningful coincidences</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Seek to look after the whole in a good way</a:t>
            </a:r>
          </a:p>
          <a:p>
            <a:pPr marL="342900" lvl="0" indent="-342900">
              <a:spcAft>
                <a:spcPts val="600"/>
              </a:spcAft>
              <a:buFont typeface="Arial" panose="020B0604020202020204" pitchFamily="34" charset="0"/>
              <a:buChar char="•"/>
            </a:pPr>
            <a:r>
              <a:rPr lang="en-US" sz="2000" kern="150" dirty="0">
                <a:ea typeface="Times New Roman" panose="02020603050405020304" pitchFamily="18" charset="0"/>
              </a:rPr>
              <a:t>Try to be a light worker on this earth</a:t>
            </a:r>
            <a:endParaRPr lang="nb-NO" dirty="0"/>
          </a:p>
        </p:txBody>
      </p:sp>
    </p:spTree>
    <p:extLst>
      <p:ext uri="{BB962C8B-B14F-4D97-AF65-F5344CB8AC3E}">
        <p14:creationId xmlns:p14="http://schemas.microsoft.com/office/powerpoint/2010/main" val="38068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ADDBB5-C5E4-100C-3E86-08CE0847884C}"/>
              </a:ext>
            </a:extLst>
          </p:cNvPr>
          <p:cNvSpPr txBox="1"/>
          <p:nvPr/>
        </p:nvSpPr>
        <p:spPr>
          <a:xfrm>
            <a:off x="1069658" y="2115241"/>
            <a:ext cx="3040656" cy="3231654"/>
          </a:xfrm>
          <a:prstGeom prst="rect">
            <a:avLst/>
          </a:prstGeom>
          <a:noFill/>
        </p:spPr>
        <p:txBody>
          <a:bodyPr wrap="square" rtlCol="0">
            <a:spAutoFit/>
          </a:bodyPr>
          <a:lstStyle/>
          <a:p>
            <a:pPr algn="ctr"/>
            <a:r>
              <a:rPr lang="nb-NO" sz="2000" b="1" dirty="0" err="1"/>
              <a:t>Humans</a:t>
            </a:r>
            <a:endParaRPr lang="nb-NO" sz="2000" b="1" dirty="0"/>
          </a:p>
          <a:p>
            <a:pPr algn="ctr"/>
            <a:endParaRPr lang="nb-NO" sz="2000" b="1" dirty="0"/>
          </a:p>
          <a:p>
            <a:pPr algn="ctr"/>
            <a:endParaRPr lang="nb-NO" sz="2000" b="1" dirty="0"/>
          </a:p>
          <a:p>
            <a:pPr algn="ctr"/>
            <a:endParaRPr lang="nb-NO" sz="1200" b="1" dirty="0"/>
          </a:p>
          <a:p>
            <a:pPr algn="ctr"/>
            <a:endParaRPr lang="nb-NO" sz="2000" b="1" dirty="0"/>
          </a:p>
          <a:p>
            <a:pPr algn="ctr"/>
            <a:r>
              <a:rPr lang="nb-NO" sz="2000" b="1" dirty="0" err="1"/>
              <a:t>Animals</a:t>
            </a:r>
            <a:endParaRPr lang="nb-NO" sz="2000" b="1" dirty="0"/>
          </a:p>
          <a:p>
            <a:pPr algn="ctr"/>
            <a:endParaRPr lang="nb-NO" sz="1400" b="1" dirty="0"/>
          </a:p>
          <a:p>
            <a:pPr algn="ctr"/>
            <a:endParaRPr lang="nb-NO" sz="1400" b="1" dirty="0"/>
          </a:p>
          <a:p>
            <a:pPr algn="ctr"/>
            <a:endParaRPr lang="nb-NO" sz="2000" b="1" dirty="0"/>
          </a:p>
          <a:p>
            <a:pPr algn="ctr"/>
            <a:endParaRPr lang="nb-NO" sz="2000" b="1" dirty="0"/>
          </a:p>
          <a:p>
            <a:pPr algn="ctr"/>
            <a:r>
              <a:rPr lang="nb-NO" sz="2000" b="1" dirty="0"/>
              <a:t>Plants</a:t>
            </a:r>
          </a:p>
        </p:txBody>
      </p:sp>
      <p:sp>
        <p:nvSpPr>
          <p:cNvPr id="3" name="Pil: opp 2">
            <a:extLst>
              <a:ext uri="{FF2B5EF4-FFF2-40B4-BE49-F238E27FC236}">
                <a16:creationId xmlns:a16="http://schemas.microsoft.com/office/drawing/2014/main" id="{6C06B003-E44A-754E-1CD4-571113CB9FF5}"/>
              </a:ext>
            </a:extLst>
          </p:cNvPr>
          <p:cNvSpPr/>
          <p:nvPr/>
        </p:nvSpPr>
        <p:spPr>
          <a:xfrm>
            <a:off x="2341084" y="4226414"/>
            <a:ext cx="341522" cy="451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il: opp 3">
            <a:extLst>
              <a:ext uri="{FF2B5EF4-FFF2-40B4-BE49-F238E27FC236}">
                <a16:creationId xmlns:a16="http://schemas.microsoft.com/office/drawing/2014/main" id="{10500759-25B2-36B9-36A6-3889339DBD33}"/>
              </a:ext>
            </a:extLst>
          </p:cNvPr>
          <p:cNvSpPr/>
          <p:nvPr/>
        </p:nvSpPr>
        <p:spPr>
          <a:xfrm>
            <a:off x="2341084" y="2820581"/>
            <a:ext cx="341522" cy="451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46EBEECC-F469-C137-9479-138689918643}"/>
              </a:ext>
            </a:extLst>
          </p:cNvPr>
          <p:cNvSpPr txBox="1"/>
          <p:nvPr/>
        </p:nvSpPr>
        <p:spPr>
          <a:xfrm>
            <a:off x="5271569" y="1086571"/>
            <a:ext cx="2660573" cy="461665"/>
          </a:xfrm>
          <a:prstGeom prst="rect">
            <a:avLst/>
          </a:prstGeom>
          <a:noFill/>
        </p:spPr>
        <p:txBody>
          <a:bodyPr wrap="square">
            <a:spAutoFit/>
          </a:bodyPr>
          <a:lstStyle/>
          <a:p>
            <a:pPr algn="ctr"/>
            <a:r>
              <a:rPr lang="nb-NO" sz="2400" b="1" dirty="0" err="1"/>
              <a:t>Inner</a:t>
            </a:r>
            <a:r>
              <a:rPr lang="nb-NO" sz="2400" b="1" dirty="0"/>
              <a:t> </a:t>
            </a:r>
            <a:r>
              <a:rPr lang="nb-NO" sz="2400" b="1" dirty="0" err="1"/>
              <a:t>evolution</a:t>
            </a:r>
            <a:endParaRPr lang="nb-NO" sz="2400" b="1" dirty="0"/>
          </a:p>
        </p:txBody>
      </p:sp>
      <p:grpSp>
        <p:nvGrpSpPr>
          <p:cNvPr id="23" name="Gruppe 22">
            <a:extLst>
              <a:ext uri="{FF2B5EF4-FFF2-40B4-BE49-F238E27FC236}">
                <a16:creationId xmlns:a16="http://schemas.microsoft.com/office/drawing/2014/main" id="{4BC9F368-1C66-1C22-7581-680B65A92212}"/>
              </a:ext>
            </a:extLst>
          </p:cNvPr>
          <p:cNvGrpSpPr/>
          <p:nvPr/>
        </p:nvGrpSpPr>
        <p:grpSpPr>
          <a:xfrm>
            <a:off x="4659287" y="2093207"/>
            <a:ext cx="4352511" cy="3569463"/>
            <a:chOff x="4659287" y="2093207"/>
            <a:chExt cx="4352511" cy="3569463"/>
          </a:xfrm>
        </p:grpSpPr>
        <p:grpSp>
          <p:nvGrpSpPr>
            <p:cNvPr id="8" name="Gruppe 7">
              <a:extLst>
                <a:ext uri="{FF2B5EF4-FFF2-40B4-BE49-F238E27FC236}">
                  <a16:creationId xmlns:a16="http://schemas.microsoft.com/office/drawing/2014/main" id="{ECD0EED5-E2C7-6D32-72BF-F9748BF9FAA0}"/>
                </a:ext>
              </a:extLst>
            </p:cNvPr>
            <p:cNvGrpSpPr/>
            <p:nvPr/>
          </p:nvGrpSpPr>
          <p:grpSpPr>
            <a:xfrm>
              <a:off x="4659287" y="2093207"/>
              <a:ext cx="4352511" cy="3569463"/>
              <a:chOff x="3238111" y="1421178"/>
              <a:chExt cx="4412088" cy="3480945"/>
            </a:xfrm>
          </p:grpSpPr>
          <p:pic>
            <p:nvPicPr>
              <p:cNvPr id="9" name="Bilde 3">
                <a:extLst>
                  <a:ext uri="{FF2B5EF4-FFF2-40B4-BE49-F238E27FC236}">
                    <a16:creationId xmlns:a16="http://schemas.microsoft.com/office/drawing/2014/main" id="{5729B013-AF5E-75C9-2D56-7A52611D17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111" y="2022634"/>
                <a:ext cx="1879600" cy="205581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boks 2">
                <a:extLst>
                  <a:ext uri="{FF2B5EF4-FFF2-40B4-BE49-F238E27FC236}">
                    <a16:creationId xmlns:a16="http://schemas.microsoft.com/office/drawing/2014/main" id="{F195FFA5-8AD0-42AD-8B4E-9BE69BBCABE5}"/>
                  </a:ext>
                </a:extLst>
              </p:cNvPr>
              <p:cNvSpPr txBox="1">
                <a:spLocks noChangeArrowheads="1"/>
              </p:cNvSpPr>
              <p:nvPr/>
            </p:nvSpPr>
            <p:spPr bwMode="auto">
              <a:xfrm>
                <a:off x="5158774" y="1421178"/>
                <a:ext cx="2491425" cy="348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nb-NO" altLang="nb-NO"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Analytical</a:t>
                </a:r>
                <a:r>
                  <a:rPr kumimoji="0" lang="nb-NO" altLang="nb-NO"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nb-NO" altLang="nb-NO"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brain</a:t>
                </a:r>
                <a:br>
                  <a:rPr kumimoji="0" lang="nb-NO" altLang="nb-NO"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nb-NO" altLang="nb-NO" dirty="0" err="1"/>
                  <a:t>n</a:t>
                </a:r>
                <a:r>
                  <a:rPr kumimoji="0" lang="nb-NO" altLang="nb-NO"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eocortex</a:t>
                </a:r>
                <a:endParaRPr kumimoji="0" lang="nb-NO" altLang="nb-NO"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endParaRPr kumimoji="0" lang="nb-NO" altLang="nb-N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nb-NO" altLang="nb-NO"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Mammal </a:t>
                </a:r>
                <a:r>
                  <a:rPr kumimoji="0" lang="nb-NO" altLang="nb-NO"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brain</a:t>
                </a:r>
                <a:br>
                  <a:rPr kumimoji="0" lang="nb-NO" altLang="nb-NO"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nb-NO" altLang="nb-NO"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kumimoji="0" lang="nb-NO" altLang="nb-NO"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nb-NO" altLang="nb-NO"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limbic</a:t>
                </a:r>
                <a:r>
                  <a:rPr kumimoji="0" lang="nb-NO" altLang="nb-NO"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system</a:t>
                </a:r>
              </a:p>
              <a:p>
                <a:pPr marL="0" marR="0" lvl="0" indent="0" algn="l" defTabSz="914400" rtl="0" eaLnBrk="0" fontAlgn="base" latinLnBrk="0" hangingPunct="0">
                  <a:lnSpc>
                    <a:spcPct val="100000"/>
                  </a:lnSpc>
                  <a:spcBef>
                    <a:spcPct val="0"/>
                  </a:spcBef>
                  <a:spcAft>
                    <a:spcPts val="1200"/>
                  </a:spcAft>
                  <a:buClrTx/>
                  <a:buSzTx/>
                  <a:buFontTx/>
                  <a:buNone/>
                  <a:tabLst/>
                </a:pPr>
                <a:endParaRPr kumimoji="0" lang="nb-NO" altLang="nb-N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nb-NO" altLang="nb-NO" b="1" dirty="0" err="1">
                    <a:latin typeface="Arial" panose="020B0604020202020204" pitchFamily="34" charset="0"/>
                    <a:ea typeface="Times New Roman" panose="02020603050405020304" pitchFamily="18" charset="0"/>
                    <a:cs typeface="Arial" panose="020B0604020202020204" pitchFamily="34" charset="0"/>
                  </a:rPr>
                  <a:t>R</a:t>
                </a:r>
                <a:r>
                  <a:rPr kumimoji="0" lang="nb-NO" altLang="nb-NO"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eptilian</a:t>
                </a:r>
                <a:r>
                  <a:rPr kumimoji="0" lang="nb-NO" altLang="nb-NO"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nb-NO" altLang="nb-NO"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brain</a:t>
                </a:r>
                <a:br>
                  <a:rPr kumimoji="0" lang="nb-NO" altLang="nb-NO"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nb-NO" altLang="nb-NO"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brainstem</a:t>
                </a:r>
                <a:endParaRPr kumimoji="0" lang="nb-NO" altLang="nb-NO" b="0" i="0" u="none" strike="noStrike" cap="none" normalizeH="0" baseline="0" dirty="0">
                  <a:ln>
                    <a:noFill/>
                  </a:ln>
                  <a:solidFill>
                    <a:schemeClr val="tx1"/>
                  </a:solidFill>
                  <a:effectLst/>
                  <a:latin typeface="Arial" panose="020B0604020202020204" pitchFamily="34" charset="0"/>
                </a:endParaRPr>
              </a:p>
            </p:txBody>
          </p:sp>
          <p:cxnSp>
            <p:nvCxnSpPr>
              <p:cNvPr id="11" name="Rett linje 10">
                <a:extLst>
                  <a:ext uri="{FF2B5EF4-FFF2-40B4-BE49-F238E27FC236}">
                    <a16:creationId xmlns:a16="http://schemas.microsoft.com/office/drawing/2014/main" id="{426D51F3-B18F-1BDF-7F00-9711739BBF5E}"/>
                  </a:ext>
                </a:extLst>
              </p:cNvPr>
              <p:cNvCxnSpPr/>
              <p:nvPr/>
            </p:nvCxnSpPr>
            <p:spPr>
              <a:xfrm>
                <a:off x="4291577" y="2740885"/>
                <a:ext cx="8261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FCFC999D-2331-B683-790C-7D9B3171B224}"/>
                  </a:ext>
                </a:extLst>
              </p:cNvPr>
              <p:cNvCxnSpPr>
                <a:cxnSpLocks/>
              </p:cNvCxnSpPr>
              <p:nvPr/>
            </p:nvCxnSpPr>
            <p:spPr>
              <a:xfrm>
                <a:off x="4481565" y="3296934"/>
                <a:ext cx="636146" cy="4377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18160D61-B05C-8DCD-A0D3-843ED9CE9C35}"/>
                  </a:ext>
                </a:extLst>
              </p:cNvPr>
              <p:cNvCxnSpPr>
                <a:cxnSpLocks/>
              </p:cNvCxnSpPr>
              <p:nvPr/>
            </p:nvCxnSpPr>
            <p:spPr>
              <a:xfrm flipV="1">
                <a:off x="4291578" y="1762699"/>
                <a:ext cx="748991" cy="6388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Pil: opp 17">
              <a:extLst>
                <a:ext uri="{FF2B5EF4-FFF2-40B4-BE49-F238E27FC236}">
                  <a16:creationId xmlns:a16="http://schemas.microsoft.com/office/drawing/2014/main" id="{6F153A18-6E0A-E700-0C5A-5CD787E1D0E2}"/>
                </a:ext>
              </a:extLst>
            </p:cNvPr>
            <p:cNvSpPr/>
            <p:nvPr/>
          </p:nvSpPr>
          <p:spPr>
            <a:xfrm>
              <a:off x="7169672" y="2767985"/>
              <a:ext cx="341522" cy="451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Pil: opp 18">
              <a:extLst>
                <a:ext uri="{FF2B5EF4-FFF2-40B4-BE49-F238E27FC236}">
                  <a16:creationId xmlns:a16="http://schemas.microsoft.com/office/drawing/2014/main" id="{C9A4FEBB-663B-DFCC-136F-38EA2FD9C2BA}"/>
                </a:ext>
              </a:extLst>
            </p:cNvPr>
            <p:cNvSpPr/>
            <p:nvPr/>
          </p:nvSpPr>
          <p:spPr>
            <a:xfrm>
              <a:off x="7171403" y="3912428"/>
              <a:ext cx="341522" cy="451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usstegn 19">
              <a:extLst>
                <a:ext uri="{FF2B5EF4-FFF2-40B4-BE49-F238E27FC236}">
                  <a16:creationId xmlns:a16="http://schemas.microsoft.com/office/drawing/2014/main" id="{BD24F397-D628-91AF-64C7-101F4EA5A38C}"/>
                </a:ext>
              </a:extLst>
            </p:cNvPr>
            <p:cNvSpPr/>
            <p:nvPr/>
          </p:nvSpPr>
          <p:spPr>
            <a:xfrm>
              <a:off x="7484140" y="2880468"/>
              <a:ext cx="341522" cy="3392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lusstegn 20">
              <a:extLst>
                <a:ext uri="{FF2B5EF4-FFF2-40B4-BE49-F238E27FC236}">
                  <a16:creationId xmlns:a16="http://schemas.microsoft.com/office/drawing/2014/main" id="{CDE4B8BE-465E-E4B6-2977-4BA118F9A394}"/>
                </a:ext>
              </a:extLst>
            </p:cNvPr>
            <p:cNvSpPr/>
            <p:nvPr/>
          </p:nvSpPr>
          <p:spPr>
            <a:xfrm>
              <a:off x="7511194" y="4024911"/>
              <a:ext cx="341522" cy="3392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5" name="TekstSylinder 24">
            <a:extLst>
              <a:ext uri="{FF2B5EF4-FFF2-40B4-BE49-F238E27FC236}">
                <a16:creationId xmlns:a16="http://schemas.microsoft.com/office/drawing/2014/main" id="{1B9BEA7B-C36E-6299-807C-07B2352D5988}"/>
              </a:ext>
            </a:extLst>
          </p:cNvPr>
          <p:cNvSpPr txBox="1"/>
          <p:nvPr/>
        </p:nvSpPr>
        <p:spPr>
          <a:xfrm>
            <a:off x="1343633" y="1086571"/>
            <a:ext cx="2336424" cy="461665"/>
          </a:xfrm>
          <a:prstGeom prst="rect">
            <a:avLst/>
          </a:prstGeom>
          <a:noFill/>
        </p:spPr>
        <p:txBody>
          <a:bodyPr wrap="square">
            <a:spAutoFit/>
          </a:bodyPr>
          <a:lstStyle/>
          <a:p>
            <a:pPr algn="ctr"/>
            <a:r>
              <a:rPr lang="nb-NO" sz="2400" b="1" dirty="0"/>
              <a:t>Outer </a:t>
            </a:r>
            <a:r>
              <a:rPr lang="nb-NO" sz="2400" b="1" dirty="0" err="1"/>
              <a:t>evolution</a:t>
            </a:r>
            <a:endParaRPr lang="nb-NO" sz="2400" b="1" dirty="0"/>
          </a:p>
        </p:txBody>
      </p:sp>
      <p:sp>
        <p:nvSpPr>
          <p:cNvPr id="5" name="TekstSylinder 4">
            <a:extLst>
              <a:ext uri="{FF2B5EF4-FFF2-40B4-BE49-F238E27FC236}">
                <a16:creationId xmlns:a16="http://schemas.microsoft.com/office/drawing/2014/main" id="{3C49251F-CC18-E516-CC38-0ED6B36D4057}"/>
              </a:ext>
            </a:extLst>
          </p:cNvPr>
          <p:cNvSpPr txBox="1"/>
          <p:nvPr/>
        </p:nvSpPr>
        <p:spPr>
          <a:xfrm>
            <a:off x="418981" y="171070"/>
            <a:ext cx="8480611" cy="754694"/>
          </a:xfrm>
          <a:prstGeom prst="rect">
            <a:avLst/>
          </a:prstGeom>
          <a:noFill/>
        </p:spPr>
        <p:txBody>
          <a:bodyPr wrap="square">
            <a:spAutoFit/>
          </a:bodyPr>
          <a:lstStyle/>
          <a:p>
            <a:pPr lvl="0" algn="ctr">
              <a:lnSpc>
                <a:spcPct val="150000"/>
              </a:lnSpc>
              <a:spcAft>
                <a:spcPts val="600"/>
              </a:spcAft>
            </a:pPr>
            <a:r>
              <a:rPr lang="en-US" sz="3200">
                <a:solidFill>
                  <a:srgbClr val="C00000"/>
                </a:solidFill>
              </a:rPr>
              <a:t>Personal maturation and cultural development</a:t>
            </a:r>
            <a:endParaRPr lang="nb-NO" sz="3200" dirty="0">
              <a:solidFill>
                <a:srgbClr val="C00000"/>
              </a:solidFill>
            </a:endParaRPr>
          </a:p>
        </p:txBody>
      </p:sp>
      <p:sp>
        <p:nvSpPr>
          <p:cNvPr id="6" name="TekstSylinder 5">
            <a:extLst>
              <a:ext uri="{FF2B5EF4-FFF2-40B4-BE49-F238E27FC236}">
                <a16:creationId xmlns:a16="http://schemas.microsoft.com/office/drawing/2014/main" id="{FA7E6392-8497-3E06-8F07-48EEDA10213B}"/>
              </a:ext>
            </a:extLst>
          </p:cNvPr>
          <p:cNvSpPr txBox="1"/>
          <p:nvPr/>
        </p:nvSpPr>
        <p:spPr>
          <a:xfrm>
            <a:off x="179070" y="5554563"/>
            <a:ext cx="8720522" cy="1143070"/>
          </a:xfrm>
          <a:prstGeom prst="rect">
            <a:avLst/>
          </a:prstGeom>
          <a:noFill/>
        </p:spPr>
        <p:txBody>
          <a:bodyPr wrap="square">
            <a:spAutoFit/>
          </a:bodyPr>
          <a:lstStyle/>
          <a:p>
            <a:pPr algn="ctr">
              <a:lnSpc>
                <a:spcPct val="150000"/>
              </a:lnSpc>
            </a:pPr>
            <a:r>
              <a:rPr lang="nb-NO" sz="2400" b="1" dirty="0"/>
              <a:t>Cultural </a:t>
            </a:r>
            <a:r>
              <a:rPr lang="nb-NO" sz="2400" b="1" dirty="0" err="1"/>
              <a:t>development</a:t>
            </a:r>
            <a:r>
              <a:rPr lang="nb-NO" sz="2400" b="1" dirty="0"/>
              <a:t>:   </a:t>
            </a:r>
            <a:br>
              <a:rPr lang="nb-NO" sz="2400" b="1" dirty="0"/>
            </a:br>
            <a:r>
              <a:rPr lang="nb-NO" sz="2400" dirty="0"/>
              <a:t>Ancient </a:t>
            </a:r>
            <a:r>
              <a:rPr lang="nb-NO" sz="2400" dirty="0" err="1"/>
              <a:t>Civilizations</a:t>
            </a:r>
            <a:r>
              <a:rPr lang="nb-NO" sz="2400" b="1" dirty="0"/>
              <a:t>/</a:t>
            </a:r>
            <a:r>
              <a:rPr lang="nb-NO" sz="2400" dirty="0" err="1"/>
              <a:t>Wiking</a:t>
            </a:r>
            <a:r>
              <a:rPr lang="nb-NO" sz="2400" dirty="0"/>
              <a:t> Age – The Middel Ages – </a:t>
            </a:r>
            <a:r>
              <a:rPr lang="nb-NO" sz="2400" dirty="0" err="1"/>
              <a:t>Modern</a:t>
            </a:r>
            <a:r>
              <a:rPr lang="nb-NO" sz="2400" dirty="0"/>
              <a:t> Times</a:t>
            </a:r>
            <a:r>
              <a:rPr lang="nb-NO" sz="2400" b="1" dirty="0"/>
              <a:t> </a:t>
            </a:r>
          </a:p>
        </p:txBody>
      </p:sp>
    </p:spTree>
    <p:extLst>
      <p:ext uri="{BB962C8B-B14F-4D97-AF65-F5344CB8AC3E}">
        <p14:creationId xmlns:p14="http://schemas.microsoft.com/office/powerpoint/2010/main" val="128334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P spid="2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8B12AF8-B464-4D7C-BF7A-C8BAA79B66F3}"/>
              </a:ext>
            </a:extLst>
          </p:cNvPr>
          <p:cNvSpPr txBox="1"/>
          <p:nvPr/>
        </p:nvSpPr>
        <p:spPr>
          <a:xfrm>
            <a:off x="144842" y="576656"/>
            <a:ext cx="8854315" cy="584775"/>
          </a:xfrm>
          <a:prstGeom prst="rect">
            <a:avLst/>
          </a:prstGeom>
          <a:noFill/>
        </p:spPr>
        <p:txBody>
          <a:bodyPr wrap="square" rtlCol="0">
            <a:spAutoFit/>
          </a:bodyPr>
          <a:lstStyle/>
          <a:p>
            <a:pPr algn="ctr"/>
            <a:r>
              <a:rPr lang="nb-NO" sz="3200" dirty="0">
                <a:solidFill>
                  <a:srgbClr val="C00000"/>
                </a:solidFill>
              </a:rPr>
              <a:t>The Development Ladder</a:t>
            </a:r>
          </a:p>
        </p:txBody>
      </p:sp>
      <p:pic>
        <p:nvPicPr>
          <p:cNvPr id="2" name="Bilde 1">
            <a:extLst>
              <a:ext uri="{FF2B5EF4-FFF2-40B4-BE49-F238E27FC236}">
                <a16:creationId xmlns:a16="http://schemas.microsoft.com/office/drawing/2014/main" id="{D2B41545-2EE4-2DE3-C3CF-73BD2C3FF3E7}"/>
              </a:ext>
            </a:extLst>
          </p:cNvPr>
          <p:cNvPicPr>
            <a:picLocks noChangeAspect="1"/>
          </p:cNvPicPr>
          <p:nvPr/>
        </p:nvPicPr>
        <p:blipFill>
          <a:blip r:embed="rId2"/>
          <a:srcRect t="82491" r="19079"/>
          <a:stretch/>
        </p:blipFill>
        <p:spPr>
          <a:xfrm>
            <a:off x="273941" y="5920070"/>
            <a:ext cx="7079359" cy="831548"/>
          </a:xfrm>
          <a:prstGeom prst="rect">
            <a:avLst/>
          </a:prstGeom>
        </p:spPr>
      </p:pic>
      <p:pic>
        <p:nvPicPr>
          <p:cNvPr id="4" name="Bilde 3">
            <a:extLst>
              <a:ext uri="{FF2B5EF4-FFF2-40B4-BE49-F238E27FC236}">
                <a16:creationId xmlns:a16="http://schemas.microsoft.com/office/drawing/2014/main" id="{7A956601-1867-2307-85BE-EC5E690BD9B9}"/>
              </a:ext>
            </a:extLst>
          </p:cNvPr>
          <p:cNvPicPr>
            <a:picLocks noChangeAspect="1"/>
          </p:cNvPicPr>
          <p:nvPr/>
        </p:nvPicPr>
        <p:blipFill>
          <a:blip r:embed="rId2"/>
          <a:srcRect l="13635" t="22725" r="3510" b="59626"/>
          <a:stretch/>
        </p:blipFill>
        <p:spPr>
          <a:xfrm>
            <a:off x="1466849" y="3081620"/>
            <a:ext cx="7248525" cy="838200"/>
          </a:xfrm>
          <a:prstGeom prst="rect">
            <a:avLst/>
          </a:prstGeom>
        </p:spPr>
      </p:pic>
      <p:pic>
        <p:nvPicPr>
          <p:cNvPr id="6" name="Bilde 5">
            <a:extLst>
              <a:ext uri="{FF2B5EF4-FFF2-40B4-BE49-F238E27FC236}">
                <a16:creationId xmlns:a16="http://schemas.microsoft.com/office/drawing/2014/main" id="{91A31035-3454-E64F-43BB-385560E0DEA0}"/>
              </a:ext>
            </a:extLst>
          </p:cNvPr>
          <p:cNvPicPr>
            <a:picLocks noChangeAspect="1"/>
          </p:cNvPicPr>
          <p:nvPr/>
        </p:nvPicPr>
        <p:blipFill>
          <a:blip r:embed="rId2"/>
          <a:srcRect l="17553" t="-1141" r="-300" b="77074"/>
          <a:stretch/>
        </p:blipFill>
        <p:spPr>
          <a:xfrm>
            <a:off x="1809750" y="1948146"/>
            <a:ext cx="7239000" cy="1143000"/>
          </a:xfrm>
          <a:prstGeom prst="rect">
            <a:avLst/>
          </a:prstGeom>
        </p:spPr>
      </p:pic>
      <p:pic>
        <p:nvPicPr>
          <p:cNvPr id="7" name="Bilde 6">
            <a:extLst>
              <a:ext uri="{FF2B5EF4-FFF2-40B4-BE49-F238E27FC236}">
                <a16:creationId xmlns:a16="http://schemas.microsoft.com/office/drawing/2014/main" id="{B3198DAE-25F6-C64B-0E36-146EE250910D}"/>
              </a:ext>
            </a:extLst>
          </p:cNvPr>
          <p:cNvPicPr>
            <a:picLocks noChangeAspect="1"/>
          </p:cNvPicPr>
          <p:nvPr/>
        </p:nvPicPr>
        <p:blipFill>
          <a:blip r:embed="rId3"/>
          <a:srcRect l="2421" t="40173" r="6341" b="17309"/>
          <a:stretch/>
        </p:blipFill>
        <p:spPr>
          <a:xfrm>
            <a:off x="514350" y="3914371"/>
            <a:ext cx="7930403" cy="2006260"/>
          </a:xfrm>
          <a:prstGeom prst="rect">
            <a:avLst/>
          </a:prstGeom>
        </p:spPr>
      </p:pic>
    </p:spTree>
    <p:extLst>
      <p:ext uri="{BB962C8B-B14F-4D97-AF65-F5344CB8AC3E}">
        <p14:creationId xmlns:p14="http://schemas.microsoft.com/office/powerpoint/2010/main" val="20685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e 28">
            <a:extLst>
              <a:ext uri="{FF2B5EF4-FFF2-40B4-BE49-F238E27FC236}">
                <a16:creationId xmlns:a16="http://schemas.microsoft.com/office/drawing/2014/main" id="{E7CEF9E4-E435-4787-E47F-E089460DE819}"/>
              </a:ext>
            </a:extLst>
          </p:cNvPr>
          <p:cNvGrpSpPr/>
          <p:nvPr/>
        </p:nvGrpSpPr>
        <p:grpSpPr>
          <a:xfrm>
            <a:off x="425276" y="1656827"/>
            <a:ext cx="3228245" cy="3107901"/>
            <a:chOff x="568712" y="2580194"/>
            <a:chExt cx="3228245" cy="3107901"/>
          </a:xfrm>
        </p:grpSpPr>
        <p:grpSp>
          <p:nvGrpSpPr>
            <p:cNvPr id="10" name="Gruppe 9">
              <a:extLst>
                <a:ext uri="{FF2B5EF4-FFF2-40B4-BE49-F238E27FC236}">
                  <a16:creationId xmlns:a16="http://schemas.microsoft.com/office/drawing/2014/main" id="{944F65D7-122C-77CA-CE75-33A20B8DE202}"/>
                </a:ext>
              </a:extLst>
            </p:cNvPr>
            <p:cNvGrpSpPr/>
            <p:nvPr/>
          </p:nvGrpSpPr>
          <p:grpSpPr>
            <a:xfrm>
              <a:off x="568712" y="2580194"/>
              <a:ext cx="3228245" cy="3107901"/>
              <a:chOff x="1218977" y="3178478"/>
              <a:chExt cx="3029638" cy="2809301"/>
            </a:xfrm>
          </p:grpSpPr>
          <p:sp>
            <p:nvSpPr>
              <p:cNvPr id="2" name="Ellipse 1">
                <a:extLst>
                  <a:ext uri="{FF2B5EF4-FFF2-40B4-BE49-F238E27FC236}">
                    <a16:creationId xmlns:a16="http://schemas.microsoft.com/office/drawing/2014/main" id="{BA28F323-E0DC-4817-AA2A-55357A931DA7}"/>
                  </a:ext>
                </a:extLst>
              </p:cNvPr>
              <p:cNvSpPr/>
              <p:nvPr/>
            </p:nvSpPr>
            <p:spPr>
              <a:xfrm>
                <a:off x="1218977" y="3178478"/>
                <a:ext cx="3029638" cy="2809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BB63A3DA-CE91-4BC0-908F-07F3B1DAFB50}"/>
                  </a:ext>
                </a:extLst>
              </p:cNvPr>
              <p:cNvSpPr/>
              <p:nvPr/>
            </p:nvSpPr>
            <p:spPr>
              <a:xfrm>
                <a:off x="1856781" y="3744356"/>
                <a:ext cx="1758109" cy="1696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3BDAD005-CBF2-493A-B1EB-A05584EC0B16}"/>
                  </a:ext>
                </a:extLst>
              </p:cNvPr>
              <p:cNvSpPr/>
              <p:nvPr/>
            </p:nvSpPr>
            <p:spPr>
              <a:xfrm>
                <a:off x="2235945" y="4125355"/>
                <a:ext cx="1026405" cy="934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5" name="TekstSylinder 14">
              <a:extLst>
                <a:ext uri="{FF2B5EF4-FFF2-40B4-BE49-F238E27FC236}">
                  <a16:creationId xmlns:a16="http://schemas.microsoft.com/office/drawing/2014/main" id="{95ABCB46-F139-38D4-7EA7-3E926BCEA38E}"/>
                </a:ext>
              </a:extLst>
            </p:cNvPr>
            <p:cNvSpPr txBox="1"/>
            <p:nvPr/>
          </p:nvSpPr>
          <p:spPr>
            <a:xfrm>
              <a:off x="1304471" y="2623947"/>
              <a:ext cx="1873361" cy="584775"/>
            </a:xfrm>
            <a:prstGeom prst="rect">
              <a:avLst/>
            </a:prstGeom>
            <a:noFill/>
          </p:spPr>
          <p:txBody>
            <a:bodyPr wrap="square" rtlCol="0">
              <a:spAutoFit/>
            </a:bodyPr>
            <a:lstStyle/>
            <a:p>
              <a:pPr algn="ctr"/>
              <a:r>
                <a:rPr lang="nb-NO" sz="1600" b="1" dirty="0"/>
                <a:t>Positive Mask - </a:t>
              </a:r>
              <a:r>
                <a:rPr lang="nb-NO" sz="1600" dirty="0" err="1"/>
                <a:t>Mastery</a:t>
              </a:r>
              <a:r>
                <a:rPr lang="nb-NO" sz="1600" dirty="0"/>
                <a:t> </a:t>
              </a:r>
              <a:r>
                <a:rPr lang="nb-NO" sz="1600" dirty="0" err="1"/>
                <a:t>energy</a:t>
              </a:r>
              <a:endParaRPr lang="nb-NO" sz="1600" dirty="0"/>
            </a:p>
          </p:txBody>
        </p:sp>
        <p:sp>
          <p:nvSpPr>
            <p:cNvPr id="16" name="TekstSylinder 15">
              <a:extLst>
                <a:ext uri="{FF2B5EF4-FFF2-40B4-BE49-F238E27FC236}">
                  <a16:creationId xmlns:a16="http://schemas.microsoft.com/office/drawing/2014/main" id="{BBC3BE5F-55AC-7790-A78D-FE0067DA0E1F}"/>
                </a:ext>
              </a:extLst>
            </p:cNvPr>
            <p:cNvSpPr txBox="1"/>
            <p:nvPr/>
          </p:nvSpPr>
          <p:spPr>
            <a:xfrm rot="20819805">
              <a:off x="1424986" y="3376243"/>
              <a:ext cx="1093691" cy="338554"/>
            </a:xfrm>
            <a:prstGeom prst="rect">
              <a:avLst/>
            </a:prstGeom>
            <a:noFill/>
          </p:spPr>
          <p:txBody>
            <a:bodyPr wrap="square" rtlCol="0">
              <a:spAutoFit/>
            </a:bodyPr>
            <a:lstStyle/>
            <a:p>
              <a:r>
                <a:rPr lang="nb-NO" sz="1600" b="1" dirty="0"/>
                <a:t>Negative</a:t>
              </a:r>
            </a:p>
          </p:txBody>
        </p:sp>
        <p:sp>
          <p:nvSpPr>
            <p:cNvPr id="17" name="TekstSylinder 16">
              <a:extLst>
                <a:ext uri="{FF2B5EF4-FFF2-40B4-BE49-F238E27FC236}">
                  <a16:creationId xmlns:a16="http://schemas.microsoft.com/office/drawing/2014/main" id="{078893EF-F408-E8B7-DC62-4C3EC2AF3CC5}"/>
                </a:ext>
              </a:extLst>
            </p:cNvPr>
            <p:cNvSpPr txBox="1"/>
            <p:nvPr/>
          </p:nvSpPr>
          <p:spPr>
            <a:xfrm>
              <a:off x="1579753" y="3703706"/>
              <a:ext cx="1272013" cy="830997"/>
            </a:xfrm>
            <a:prstGeom prst="rect">
              <a:avLst/>
            </a:prstGeom>
            <a:noFill/>
          </p:spPr>
          <p:txBody>
            <a:bodyPr wrap="square" rtlCol="0">
              <a:spAutoFit/>
            </a:bodyPr>
            <a:lstStyle/>
            <a:p>
              <a:pPr algn="ctr"/>
              <a:r>
                <a:rPr lang="nb-NO" sz="1600" b="1" dirty="0"/>
                <a:t>The </a:t>
              </a:r>
              <a:r>
                <a:rPr lang="nb-NO" sz="1600" b="1" dirty="0" err="1"/>
                <a:t>Core</a:t>
              </a:r>
              <a:br>
                <a:rPr lang="nb-NO" sz="1600" dirty="0"/>
              </a:br>
              <a:r>
                <a:rPr lang="nb-NO" sz="1600" dirty="0"/>
                <a:t>Natural </a:t>
              </a:r>
              <a:r>
                <a:rPr lang="nb-NO" sz="1600" dirty="0" err="1"/>
                <a:t>being</a:t>
              </a:r>
              <a:endParaRPr lang="nb-NO" dirty="0"/>
            </a:p>
          </p:txBody>
        </p:sp>
        <p:sp>
          <p:nvSpPr>
            <p:cNvPr id="23" name="TekstSylinder 22">
              <a:extLst>
                <a:ext uri="{FF2B5EF4-FFF2-40B4-BE49-F238E27FC236}">
                  <a16:creationId xmlns:a16="http://schemas.microsoft.com/office/drawing/2014/main" id="{FE776F86-7A32-F01F-90DC-EF7D4FF09BB8}"/>
                </a:ext>
              </a:extLst>
            </p:cNvPr>
            <p:cNvSpPr txBox="1"/>
            <p:nvPr/>
          </p:nvSpPr>
          <p:spPr>
            <a:xfrm rot="909182">
              <a:off x="2218924" y="3410840"/>
              <a:ext cx="835090" cy="338554"/>
            </a:xfrm>
            <a:prstGeom prst="rect">
              <a:avLst/>
            </a:prstGeom>
            <a:noFill/>
          </p:spPr>
          <p:txBody>
            <a:bodyPr wrap="square" rtlCol="0">
              <a:spAutoFit/>
            </a:bodyPr>
            <a:lstStyle/>
            <a:p>
              <a:r>
                <a:rPr lang="nb-NO" sz="1600" b="1" dirty="0"/>
                <a:t>Mask</a:t>
              </a:r>
            </a:p>
          </p:txBody>
        </p:sp>
        <p:sp>
          <p:nvSpPr>
            <p:cNvPr id="11" name="TekstSylinder 10">
              <a:extLst>
                <a:ext uri="{FF2B5EF4-FFF2-40B4-BE49-F238E27FC236}">
                  <a16:creationId xmlns:a16="http://schemas.microsoft.com/office/drawing/2014/main" id="{1C7F6CA6-DB23-A74B-335C-18BF0E890839}"/>
                </a:ext>
              </a:extLst>
            </p:cNvPr>
            <p:cNvSpPr txBox="1"/>
            <p:nvPr/>
          </p:nvSpPr>
          <p:spPr>
            <a:xfrm>
              <a:off x="1715620" y="4563022"/>
              <a:ext cx="1026405" cy="584775"/>
            </a:xfrm>
            <a:prstGeom prst="rect">
              <a:avLst/>
            </a:prstGeom>
            <a:noFill/>
          </p:spPr>
          <p:txBody>
            <a:bodyPr wrap="square" rtlCol="0">
              <a:spAutoFit/>
            </a:bodyPr>
            <a:lstStyle/>
            <a:p>
              <a:r>
                <a:rPr lang="nb-NO" sz="1600" dirty="0"/>
                <a:t>Negative </a:t>
              </a:r>
              <a:r>
                <a:rPr lang="nb-NO" sz="1600" dirty="0" err="1"/>
                <a:t>behaviour</a:t>
              </a:r>
              <a:endParaRPr lang="nb-NO" sz="1600" dirty="0"/>
            </a:p>
          </p:txBody>
        </p:sp>
      </p:grpSp>
      <p:sp>
        <p:nvSpPr>
          <p:cNvPr id="7" name="Snakkeboble: rektangel med avrundede hjørner 6">
            <a:extLst>
              <a:ext uri="{FF2B5EF4-FFF2-40B4-BE49-F238E27FC236}">
                <a16:creationId xmlns:a16="http://schemas.microsoft.com/office/drawing/2014/main" id="{2868E93C-A6D3-43F4-8BCC-E75E91D24EEB}"/>
              </a:ext>
            </a:extLst>
          </p:cNvPr>
          <p:cNvSpPr/>
          <p:nvPr/>
        </p:nvSpPr>
        <p:spPr>
          <a:xfrm>
            <a:off x="5152863" y="2035069"/>
            <a:ext cx="3837357" cy="1177792"/>
          </a:xfrm>
          <a:prstGeom prst="wedgeRoundRectCallout">
            <a:avLst>
              <a:gd name="adj1" fmla="val -115641"/>
              <a:gd name="adj2" fmla="val 177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Leaving negative patterns behind you </a:t>
            </a:r>
            <a:r>
              <a:rPr lang="en-US" dirty="0">
                <a:solidFill>
                  <a:schemeClr val="tx1"/>
                </a:solidFill>
              </a:rPr>
              <a:t>E.g. worry, fear, grumpy, anger, jealousy, shame, despair, depression, inferiority, low self-esteem, etc.</a:t>
            </a:r>
            <a:endParaRPr lang="nb-NO" dirty="0">
              <a:solidFill>
                <a:schemeClr val="tx1"/>
              </a:solidFill>
            </a:endParaRPr>
          </a:p>
        </p:txBody>
      </p:sp>
      <p:sp>
        <p:nvSpPr>
          <p:cNvPr id="8" name="Snakkeboble: rektangel med avrundede hjørner 7">
            <a:extLst>
              <a:ext uri="{FF2B5EF4-FFF2-40B4-BE49-F238E27FC236}">
                <a16:creationId xmlns:a16="http://schemas.microsoft.com/office/drawing/2014/main" id="{775ED7D5-DDFD-4243-BB5F-9C142DA159DB}"/>
              </a:ext>
            </a:extLst>
          </p:cNvPr>
          <p:cNvSpPr/>
          <p:nvPr/>
        </p:nvSpPr>
        <p:spPr>
          <a:xfrm>
            <a:off x="4063209" y="852538"/>
            <a:ext cx="4927011" cy="964901"/>
          </a:xfrm>
          <a:prstGeom prst="wedgeRoundRectCallout">
            <a:avLst>
              <a:gd name="adj1" fmla="val -74872"/>
              <a:gd name="adj2" fmla="val 832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Further develop positive abilities and resources </a:t>
            </a:r>
            <a:r>
              <a:rPr lang="en-US" dirty="0">
                <a:solidFill>
                  <a:schemeClr val="tx1"/>
                </a:solidFill>
              </a:rPr>
              <a:t>E.g. stable psyche, inner peace, ability to cooperate, ability to carry out, ability to care, etc.</a:t>
            </a:r>
            <a:endParaRPr lang="nb-NO" dirty="0">
              <a:solidFill>
                <a:schemeClr val="tx1"/>
              </a:solidFill>
            </a:endParaRPr>
          </a:p>
        </p:txBody>
      </p:sp>
      <p:sp>
        <p:nvSpPr>
          <p:cNvPr id="12" name="TekstSylinder 11">
            <a:extLst>
              <a:ext uri="{FF2B5EF4-FFF2-40B4-BE49-F238E27FC236}">
                <a16:creationId xmlns:a16="http://schemas.microsoft.com/office/drawing/2014/main" id="{7B89EE4A-D0A1-47C1-A548-820121DAA1EB}"/>
              </a:ext>
            </a:extLst>
          </p:cNvPr>
          <p:cNvSpPr txBox="1"/>
          <p:nvPr/>
        </p:nvSpPr>
        <p:spPr>
          <a:xfrm>
            <a:off x="143219" y="72268"/>
            <a:ext cx="8857562" cy="584775"/>
          </a:xfrm>
          <a:prstGeom prst="rect">
            <a:avLst/>
          </a:prstGeom>
          <a:noFill/>
        </p:spPr>
        <p:txBody>
          <a:bodyPr wrap="square" rtlCol="0">
            <a:spAutoFit/>
          </a:bodyPr>
          <a:lstStyle/>
          <a:p>
            <a:pPr algn="ctr"/>
            <a:r>
              <a:rPr lang="en-US" sz="3200" kern="0" dirty="0">
                <a:solidFill>
                  <a:srgbClr val="C00000"/>
                </a:solidFill>
                <a:latin typeface="Arial" panose="020B0604020202020204" pitchFamily="34" charset="0"/>
              </a:rPr>
              <a:t>You can have a really good life by:</a:t>
            </a:r>
            <a:endParaRPr lang="nb-NO" sz="3200" kern="0" dirty="0">
              <a:solidFill>
                <a:srgbClr val="C00000"/>
              </a:solidFill>
              <a:latin typeface="Arial" panose="020B0604020202020204" pitchFamily="34" charset="0"/>
            </a:endParaRPr>
          </a:p>
        </p:txBody>
      </p:sp>
      <p:grpSp>
        <p:nvGrpSpPr>
          <p:cNvPr id="27" name="Gruppe 26">
            <a:extLst>
              <a:ext uri="{FF2B5EF4-FFF2-40B4-BE49-F238E27FC236}">
                <a16:creationId xmlns:a16="http://schemas.microsoft.com/office/drawing/2014/main" id="{8950C904-B6BB-FF24-7002-8E7C6B5424EE}"/>
              </a:ext>
            </a:extLst>
          </p:cNvPr>
          <p:cNvGrpSpPr/>
          <p:nvPr/>
        </p:nvGrpSpPr>
        <p:grpSpPr>
          <a:xfrm>
            <a:off x="341523" y="6025238"/>
            <a:ext cx="8551927" cy="910996"/>
            <a:chOff x="813422" y="1005896"/>
            <a:chExt cx="8342206" cy="910996"/>
          </a:xfrm>
        </p:grpSpPr>
        <p:sp>
          <p:nvSpPr>
            <p:cNvPr id="6" name="TekstSylinder 5">
              <a:extLst>
                <a:ext uri="{FF2B5EF4-FFF2-40B4-BE49-F238E27FC236}">
                  <a16:creationId xmlns:a16="http://schemas.microsoft.com/office/drawing/2014/main" id="{B523A548-FCAF-33D7-7EEA-8E70948DD913}"/>
                </a:ext>
              </a:extLst>
            </p:cNvPr>
            <p:cNvSpPr txBox="1"/>
            <p:nvPr/>
          </p:nvSpPr>
          <p:spPr>
            <a:xfrm>
              <a:off x="5527775" y="1034491"/>
              <a:ext cx="3627853" cy="707886"/>
            </a:xfrm>
            <a:prstGeom prst="rect">
              <a:avLst/>
            </a:prstGeom>
            <a:solidFill>
              <a:srgbClr val="FFFF00"/>
            </a:solidFill>
            <a:ln>
              <a:solidFill>
                <a:schemeClr val="tx1"/>
              </a:solidFill>
            </a:ln>
          </p:spPr>
          <p:txBody>
            <a:bodyPr wrap="square" rtlCol="0">
              <a:spAutoFit/>
            </a:bodyPr>
            <a:lstStyle/>
            <a:p>
              <a:r>
                <a:rPr lang="en-US" sz="2000" dirty="0"/>
                <a:t>Contributes with knowledge and offers guidance in this process.</a:t>
              </a:r>
              <a:endParaRPr lang="nb-NO" sz="2000" dirty="0"/>
            </a:p>
          </p:txBody>
        </p:sp>
        <p:grpSp>
          <p:nvGrpSpPr>
            <p:cNvPr id="19" name="Gruppe 18">
              <a:extLst>
                <a:ext uri="{FF2B5EF4-FFF2-40B4-BE49-F238E27FC236}">
                  <a16:creationId xmlns:a16="http://schemas.microsoft.com/office/drawing/2014/main" id="{8EE85AA6-6FDF-D0DA-C260-E2F85FB299D7}"/>
                </a:ext>
              </a:extLst>
            </p:cNvPr>
            <p:cNvGrpSpPr/>
            <p:nvPr/>
          </p:nvGrpSpPr>
          <p:grpSpPr>
            <a:xfrm>
              <a:off x="813422" y="1005896"/>
              <a:ext cx="4758860" cy="910996"/>
              <a:chOff x="3467412" y="2900491"/>
              <a:chExt cx="4758860" cy="910996"/>
            </a:xfrm>
          </p:grpSpPr>
          <p:sp>
            <p:nvSpPr>
              <p:cNvPr id="20" name="Rektangel 19">
                <a:extLst>
                  <a:ext uri="{FF2B5EF4-FFF2-40B4-BE49-F238E27FC236}">
                    <a16:creationId xmlns:a16="http://schemas.microsoft.com/office/drawing/2014/main" id="{35F7140A-988F-F199-5873-C6EE0D35F0EE}"/>
                  </a:ext>
                </a:extLst>
              </p:cNvPr>
              <p:cNvSpPr/>
              <p:nvPr/>
            </p:nvSpPr>
            <p:spPr>
              <a:xfrm>
                <a:off x="3467412" y="2936965"/>
                <a:ext cx="4714354" cy="715872"/>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7">
                <a:extLst>
                  <a:ext uri="{FF2B5EF4-FFF2-40B4-BE49-F238E27FC236}">
                    <a16:creationId xmlns:a16="http://schemas.microsoft.com/office/drawing/2014/main" id="{4B43F17A-7C2F-8C24-C82D-93D54332DCD7}"/>
                  </a:ext>
                </a:extLst>
              </p:cNvPr>
              <p:cNvSpPr txBox="1"/>
              <p:nvPr/>
            </p:nvSpPr>
            <p:spPr>
              <a:xfrm>
                <a:off x="4422024" y="2994597"/>
                <a:ext cx="3804248" cy="816890"/>
              </a:xfrm>
              <a:prstGeom prst="rect">
                <a:avLst/>
              </a:prstGeom>
              <a:noFill/>
            </p:spPr>
            <p:txBody>
              <a:bodyPr wrap="square" rtlCol="0">
                <a:spAutoFit/>
              </a:bodyPr>
              <a:lstStyle/>
              <a:p>
                <a:pPr>
                  <a:lnSpc>
                    <a:spcPct val="107000"/>
                  </a:lnSpc>
                  <a:spcAft>
                    <a:spcPts val="800"/>
                  </a:spcAft>
                </a:pPr>
                <a:r>
                  <a:rPr lang="nb-NO" sz="2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Heart Room </a:t>
                </a:r>
                <a:r>
                  <a:rPr lang="nb-NO" sz="2200" dirty="0" err="1">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2200" kern="1200" dirty="0" err="1">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elf-development</a:t>
                </a:r>
                <a:r>
                  <a:rPr lang="nb-NO" sz="2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 </a:t>
                </a:r>
                <a:r>
                  <a:rPr lang="nb-NO" sz="2200" dirty="0">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2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chool</a:t>
                </a:r>
                <a:endParaRPr lang="nb-NO" sz="2200" kern="100" dirty="0">
                  <a:effectLst/>
                  <a:latin typeface="Monotype Corsiva" panose="03010101010201010101" pitchFamily="66" charset="0"/>
                  <a:ea typeface="Calibri" panose="020F0502020204030204" pitchFamily="34" charset="0"/>
                  <a:cs typeface="Times New Roman" panose="02020603050405020304" pitchFamily="18" charset="0"/>
                </a:endParaRPr>
              </a:p>
            </p:txBody>
          </p:sp>
          <p:pic>
            <p:nvPicPr>
              <p:cNvPr id="22" name="Bilde 21">
                <a:extLst>
                  <a:ext uri="{FF2B5EF4-FFF2-40B4-BE49-F238E27FC236}">
                    <a16:creationId xmlns:a16="http://schemas.microsoft.com/office/drawing/2014/main" id="{A9E9F2C2-FE4A-995D-BC42-8D282938ADD0}"/>
                  </a:ext>
                </a:extLst>
              </p:cNvPr>
              <p:cNvPicPr>
                <a:picLocks noChangeAspect="1"/>
              </p:cNvPicPr>
              <p:nvPr/>
            </p:nvPicPr>
            <p:blipFill rotWithShape="1">
              <a:blip r:embed="rId2">
                <a:extLst>
                  <a:ext uri="{28A0092B-C50C-407E-A947-70E740481C1C}">
                    <a14:useLocalDpi xmlns:a14="http://schemas.microsoft.com/office/drawing/2010/main" val="0"/>
                  </a:ext>
                </a:extLst>
              </a:blip>
              <a:srcRect t="30456"/>
              <a:stretch/>
            </p:blipFill>
            <p:spPr>
              <a:xfrm>
                <a:off x="3567020" y="2900491"/>
                <a:ext cx="883322" cy="722145"/>
              </a:xfrm>
              <a:prstGeom prst="rect">
                <a:avLst/>
              </a:prstGeom>
            </p:spPr>
          </p:pic>
        </p:grpSp>
      </p:grpSp>
      <p:sp>
        <p:nvSpPr>
          <p:cNvPr id="13" name="TekstSylinder 12">
            <a:extLst>
              <a:ext uri="{FF2B5EF4-FFF2-40B4-BE49-F238E27FC236}">
                <a16:creationId xmlns:a16="http://schemas.microsoft.com/office/drawing/2014/main" id="{FB9A086B-01B2-D7B5-CFD1-B3AE9454E7E5}"/>
              </a:ext>
            </a:extLst>
          </p:cNvPr>
          <p:cNvSpPr txBox="1"/>
          <p:nvPr/>
        </p:nvSpPr>
        <p:spPr>
          <a:xfrm>
            <a:off x="2561241" y="1108152"/>
            <a:ext cx="1416205"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1</a:t>
            </a:r>
          </a:p>
        </p:txBody>
      </p:sp>
      <p:sp>
        <p:nvSpPr>
          <p:cNvPr id="14" name="TekstSylinder 13">
            <a:extLst>
              <a:ext uri="{FF2B5EF4-FFF2-40B4-BE49-F238E27FC236}">
                <a16:creationId xmlns:a16="http://schemas.microsoft.com/office/drawing/2014/main" id="{CBCC252C-D3E0-514E-38C0-425384912F9F}"/>
              </a:ext>
            </a:extLst>
          </p:cNvPr>
          <p:cNvSpPr txBox="1"/>
          <p:nvPr/>
        </p:nvSpPr>
        <p:spPr>
          <a:xfrm>
            <a:off x="3544927" y="2179427"/>
            <a:ext cx="1410273"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2</a:t>
            </a:r>
          </a:p>
        </p:txBody>
      </p:sp>
      <p:sp>
        <p:nvSpPr>
          <p:cNvPr id="24" name="TekstSylinder 23">
            <a:extLst>
              <a:ext uri="{FF2B5EF4-FFF2-40B4-BE49-F238E27FC236}">
                <a16:creationId xmlns:a16="http://schemas.microsoft.com/office/drawing/2014/main" id="{19ED2650-7ADC-F0F1-F566-B253EDCA37A2}"/>
              </a:ext>
            </a:extLst>
          </p:cNvPr>
          <p:cNvSpPr txBox="1"/>
          <p:nvPr/>
        </p:nvSpPr>
        <p:spPr>
          <a:xfrm>
            <a:off x="3514267" y="3531240"/>
            <a:ext cx="1397529"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3</a:t>
            </a:r>
          </a:p>
        </p:txBody>
      </p:sp>
      <p:sp>
        <p:nvSpPr>
          <p:cNvPr id="25" name="Snakkeboble: rektangel med avrundede hjørner 24">
            <a:extLst>
              <a:ext uri="{FF2B5EF4-FFF2-40B4-BE49-F238E27FC236}">
                <a16:creationId xmlns:a16="http://schemas.microsoft.com/office/drawing/2014/main" id="{D027BC60-E802-089F-A9E6-4C8824996BAA}"/>
              </a:ext>
            </a:extLst>
          </p:cNvPr>
          <p:cNvSpPr/>
          <p:nvPr/>
        </p:nvSpPr>
        <p:spPr>
          <a:xfrm>
            <a:off x="4004657" y="3299077"/>
            <a:ext cx="5029856" cy="1558430"/>
          </a:xfrm>
          <a:prstGeom prst="wedgeRoundRectCallout">
            <a:avLst>
              <a:gd name="adj1" fmla="val -82356"/>
              <a:gd name="adj2" fmla="val -491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Develop an ability to be in life energy </a:t>
            </a:r>
            <a:br>
              <a:rPr lang="en-US" b="1" dirty="0">
                <a:solidFill>
                  <a:schemeClr val="tx1"/>
                </a:solidFill>
              </a:rPr>
            </a:br>
            <a:r>
              <a:rPr lang="en-US" dirty="0">
                <a:solidFill>
                  <a:schemeClr val="tx1"/>
                </a:solidFill>
              </a:rPr>
              <a:t>That is, contact with the life core;</a:t>
            </a:r>
            <a:br>
              <a:rPr lang="en-US" dirty="0">
                <a:solidFill>
                  <a:schemeClr val="tx1"/>
                </a:solidFill>
              </a:rPr>
            </a:br>
            <a:r>
              <a:rPr lang="en-US" dirty="0">
                <a:solidFill>
                  <a:schemeClr val="tx1"/>
                </a:solidFill>
              </a:rPr>
              <a:t>our real self, the creative power within us,</a:t>
            </a:r>
          </a:p>
          <a:p>
            <a:pPr algn="ctr"/>
            <a:r>
              <a:rPr lang="en-US" dirty="0">
                <a:solidFill>
                  <a:schemeClr val="tx1"/>
                </a:solidFill>
              </a:rPr>
              <a:t>the heart and the ability to love, the soul and what we really long for, the spirit and the spiritual.</a:t>
            </a:r>
            <a:endParaRPr lang="nb-NO" dirty="0">
              <a:solidFill>
                <a:schemeClr val="tx1"/>
              </a:solidFill>
            </a:endParaRPr>
          </a:p>
        </p:txBody>
      </p:sp>
      <p:sp>
        <p:nvSpPr>
          <p:cNvPr id="9" name="TekstSylinder 8">
            <a:extLst>
              <a:ext uri="{FF2B5EF4-FFF2-40B4-BE49-F238E27FC236}">
                <a16:creationId xmlns:a16="http://schemas.microsoft.com/office/drawing/2014/main" id="{7B3DCAA3-FE6A-A4CE-D596-15A62DE324DC}"/>
              </a:ext>
            </a:extLst>
          </p:cNvPr>
          <p:cNvSpPr txBox="1"/>
          <p:nvPr/>
        </p:nvSpPr>
        <p:spPr>
          <a:xfrm>
            <a:off x="673107" y="716494"/>
            <a:ext cx="3379693" cy="830997"/>
          </a:xfrm>
          <a:prstGeom prst="rect">
            <a:avLst/>
          </a:prstGeom>
          <a:noFill/>
        </p:spPr>
        <p:txBody>
          <a:bodyPr wrap="square" rtlCol="0">
            <a:spAutoFit/>
          </a:bodyPr>
          <a:lstStyle/>
          <a:p>
            <a:r>
              <a:rPr lang="en-US" sz="2400" b="1" dirty="0">
                <a:solidFill>
                  <a:srgbClr val="0070C0"/>
                </a:solidFill>
              </a:rPr>
              <a:t>The course Life guidance for our time:</a:t>
            </a:r>
            <a:endParaRPr lang="nb-NO" sz="2400" b="1" dirty="0">
              <a:solidFill>
                <a:srgbClr val="0070C0"/>
              </a:solidFill>
            </a:endParaRPr>
          </a:p>
        </p:txBody>
      </p:sp>
      <p:sp>
        <p:nvSpPr>
          <p:cNvPr id="30" name="Likebent trekant 29">
            <a:extLst>
              <a:ext uri="{FF2B5EF4-FFF2-40B4-BE49-F238E27FC236}">
                <a16:creationId xmlns:a16="http://schemas.microsoft.com/office/drawing/2014/main" id="{B30E268B-63F8-775B-AC10-35AFA7FD2E27}"/>
              </a:ext>
            </a:extLst>
          </p:cNvPr>
          <p:cNvSpPr/>
          <p:nvPr/>
        </p:nvSpPr>
        <p:spPr>
          <a:xfrm rot="7156164">
            <a:off x="3581049" y="2803814"/>
            <a:ext cx="163537" cy="3120067"/>
          </a:xfrm>
          <a:prstGeom prst="triangle">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4" name="Gruppe 33">
            <a:extLst>
              <a:ext uri="{FF2B5EF4-FFF2-40B4-BE49-F238E27FC236}">
                <a16:creationId xmlns:a16="http://schemas.microsoft.com/office/drawing/2014/main" id="{D7C10234-2EC5-68A2-85FB-BC690A236AC0}"/>
              </a:ext>
            </a:extLst>
          </p:cNvPr>
          <p:cNvGrpSpPr/>
          <p:nvPr/>
        </p:nvGrpSpPr>
        <p:grpSpPr>
          <a:xfrm>
            <a:off x="4911796" y="4996984"/>
            <a:ext cx="4088985" cy="956643"/>
            <a:chOff x="5026748" y="5856003"/>
            <a:chExt cx="3736233" cy="956643"/>
          </a:xfrm>
        </p:grpSpPr>
        <p:sp>
          <p:nvSpPr>
            <p:cNvPr id="18" name="TekstSylinder 17">
              <a:extLst>
                <a:ext uri="{FF2B5EF4-FFF2-40B4-BE49-F238E27FC236}">
                  <a16:creationId xmlns:a16="http://schemas.microsoft.com/office/drawing/2014/main" id="{333974BE-83A6-F953-CBBA-FFD4127927D3}"/>
                </a:ext>
              </a:extLst>
            </p:cNvPr>
            <p:cNvSpPr txBox="1"/>
            <p:nvPr/>
          </p:nvSpPr>
          <p:spPr>
            <a:xfrm>
              <a:off x="5079410" y="5889316"/>
              <a:ext cx="3683571" cy="92333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nb-NO" b="1" dirty="0">
                  <a:ea typeface="Times New Roman" panose="02020603050405020304" pitchFamily="18" charset="0"/>
                  <a:cs typeface="Calibri" panose="020F0502020204030204" pitchFamily="34" charset="0"/>
                </a:rPr>
                <a:t>Create a better life and a better world from the core:  </a:t>
              </a:r>
              <a:r>
                <a:rPr lang="en-US" altLang="nb-NO" dirty="0">
                  <a:ea typeface="Times New Roman" panose="02020603050405020304" pitchFamily="18" charset="0"/>
                  <a:cs typeface="Calibri" panose="020F0502020204030204" pitchFamily="34" charset="0"/>
                </a:rPr>
                <a:t>In love and relationship, </a:t>
              </a:r>
              <a:br>
                <a:rPr lang="en-US" altLang="nb-NO" dirty="0">
                  <a:ea typeface="Times New Roman" panose="02020603050405020304" pitchFamily="18" charset="0"/>
                  <a:cs typeface="Calibri" panose="020F0502020204030204" pitchFamily="34" charset="0"/>
                </a:rPr>
              </a:br>
              <a:r>
                <a:rPr lang="en-US" altLang="nb-NO" dirty="0">
                  <a:ea typeface="Times New Roman" panose="02020603050405020304" pitchFamily="18" charset="0"/>
                  <a:cs typeface="Calibri" panose="020F0502020204030204" pitchFamily="34" charset="0"/>
                </a:rPr>
                <a:t>as a parent, at work and in society.</a:t>
              </a:r>
              <a:endParaRPr kumimoji="0" lang="nb-NO" altLang="nb-NO" sz="2400" i="0" u="none" strike="noStrike" cap="none" normalizeH="0" baseline="0" dirty="0">
                <a:ln>
                  <a:noFill/>
                </a:ln>
                <a:effectLst/>
                <a:ea typeface="Times New Roman" panose="02020603050405020304" pitchFamily="18" charset="0"/>
                <a:cs typeface="Times New Roman" panose="02020603050405020304" pitchFamily="18" charset="0"/>
              </a:endParaRPr>
            </a:p>
          </p:txBody>
        </p:sp>
        <p:sp>
          <p:nvSpPr>
            <p:cNvPr id="31" name="Rektangel: avrundede hjørner 30">
              <a:extLst>
                <a:ext uri="{FF2B5EF4-FFF2-40B4-BE49-F238E27FC236}">
                  <a16:creationId xmlns:a16="http://schemas.microsoft.com/office/drawing/2014/main" id="{29B03C80-3DBA-BCB5-DF4E-F5EB9DC45FFD}"/>
                </a:ext>
              </a:extLst>
            </p:cNvPr>
            <p:cNvSpPr/>
            <p:nvPr/>
          </p:nvSpPr>
          <p:spPr>
            <a:xfrm>
              <a:off x="5026748" y="5856003"/>
              <a:ext cx="3726259" cy="956643"/>
            </a:xfrm>
            <a:prstGeom prst="roundRect">
              <a:avLst>
                <a:gd name="adj" fmla="val 2366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32" name="TekstSylinder 31">
            <a:extLst>
              <a:ext uri="{FF2B5EF4-FFF2-40B4-BE49-F238E27FC236}">
                <a16:creationId xmlns:a16="http://schemas.microsoft.com/office/drawing/2014/main" id="{485D8472-AE73-7824-4E59-2E02510EB26D}"/>
              </a:ext>
            </a:extLst>
          </p:cNvPr>
          <p:cNvSpPr txBox="1"/>
          <p:nvPr/>
        </p:nvSpPr>
        <p:spPr>
          <a:xfrm>
            <a:off x="3475626" y="5077448"/>
            <a:ext cx="1397529"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4</a:t>
            </a:r>
          </a:p>
        </p:txBody>
      </p:sp>
      <p:sp>
        <p:nvSpPr>
          <p:cNvPr id="33" name="TekstSylinder 32">
            <a:extLst>
              <a:ext uri="{FF2B5EF4-FFF2-40B4-BE49-F238E27FC236}">
                <a16:creationId xmlns:a16="http://schemas.microsoft.com/office/drawing/2014/main" id="{3AEEC184-F45B-AC94-248E-13300524070C}"/>
              </a:ext>
            </a:extLst>
          </p:cNvPr>
          <p:cNvSpPr txBox="1"/>
          <p:nvPr/>
        </p:nvSpPr>
        <p:spPr>
          <a:xfrm>
            <a:off x="472019" y="4829378"/>
            <a:ext cx="3029637" cy="923330"/>
          </a:xfrm>
          <a:prstGeom prst="rect">
            <a:avLst/>
          </a:prstGeom>
          <a:noFill/>
        </p:spPr>
        <p:txBody>
          <a:bodyPr wrap="square" rtlCol="0">
            <a:spAutoFit/>
          </a:bodyPr>
          <a:lstStyle/>
          <a:p>
            <a:pPr algn="ctr"/>
            <a:r>
              <a:rPr lang="en-US" dirty="0"/>
              <a:t>The course is based on psychiatrist John </a:t>
            </a:r>
            <a:r>
              <a:rPr lang="en-US" dirty="0" err="1"/>
              <a:t>Pierrako's</a:t>
            </a:r>
            <a:r>
              <a:rPr lang="en-US" dirty="0"/>
              <a:t> model of the human psyche</a:t>
            </a:r>
            <a:endParaRPr lang="nb-NO" dirty="0"/>
          </a:p>
        </p:txBody>
      </p:sp>
    </p:spTree>
    <p:extLst>
      <p:ext uri="{BB962C8B-B14F-4D97-AF65-F5344CB8AC3E}">
        <p14:creationId xmlns:p14="http://schemas.microsoft.com/office/powerpoint/2010/main" val="17466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4" grpId="0"/>
      <p:bldP spid="24" grpId="0"/>
      <p:bldP spid="25" grpId="0" animBg="1"/>
      <p:bldP spid="9" grpId="0"/>
      <p:bldP spid="30"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CCC2-A9B0-0CBA-EB82-5E28A52D7E6E}"/>
            </a:ext>
          </a:extLst>
        </p:cNvPr>
        <p:cNvGrpSpPr/>
        <p:nvPr/>
      </p:nvGrpSpPr>
      <p:grpSpPr>
        <a:xfrm>
          <a:off x="0" y="0"/>
          <a:ext cx="0" cy="0"/>
          <a:chOff x="0" y="0"/>
          <a:chExt cx="0" cy="0"/>
        </a:xfrm>
      </p:grpSpPr>
      <p:pic>
        <p:nvPicPr>
          <p:cNvPr id="11" name="Bilde 10">
            <a:extLst>
              <a:ext uri="{FF2B5EF4-FFF2-40B4-BE49-F238E27FC236}">
                <a16:creationId xmlns:a16="http://schemas.microsoft.com/office/drawing/2014/main" id="{6BD4F838-0204-315C-39F5-62F1320000B6}"/>
              </a:ext>
            </a:extLst>
          </p:cNvPr>
          <p:cNvPicPr>
            <a:picLocks noChangeAspect="1"/>
          </p:cNvPicPr>
          <p:nvPr/>
        </p:nvPicPr>
        <p:blipFill>
          <a:blip r:embed="rId2"/>
          <a:srcRect l="2421" t="40173" r="6341" b="17309"/>
          <a:stretch/>
        </p:blipFill>
        <p:spPr>
          <a:xfrm>
            <a:off x="514350" y="3914371"/>
            <a:ext cx="7930403" cy="2006260"/>
          </a:xfrm>
          <a:prstGeom prst="rect">
            <a:avLst/>
          </a:prstGeom>
        </p:spPr>
      </p:pic>
      <p:pic>
        <p:nvPicPr>
          <p:cNvPr id="2" name="Bilde 1">
            <a:extLst>
              <a:ext uri="{FF2B5EF4-FFF2-40B4-BE49-F238E27FC236}">
                <a16:creationId xmlns:a16="http://schemas.microsoft.com/office/drawing/2014/main" id="{9C98D0C5-BED2-8049-E785-05FA8C5EEC8C}"/>
              </a:ext>
            </a:extLst>
          </p:cNvPr>
          <p:cNvPicPr>
            <a:picLocks noChangeAspect="1"/>
          </p:cNvPicPr>
          <p:nvPr/>
        </p:nvPicPr>
        <p:blipFill>
          <a:blip r:embed="rId3"/>
          <a:srcRect t="82491" r="19079"/>
          <a:stretch/>
        </p:blipFill>
        <p:spPr>
          <a:xfrm>
            <a:off x="273941" y="5920070"/>
            <a:ext cx="7079359" cy="831548"/>
          </a:xfrm>
          <a:prstGeom prst="rect">
            <a:avLst/>
          </a:prstGeom>
        </p:spPr>
      </p:pic>
      <p:pic>
        <p:nvPicPr>
          <p:cNvPr id="4" name="Bilde 3">
            <a:extLst>
              <a:ext uri="{FF2B5EF4-FFF2-40B4-BE49-F238E27FC236}">
                <a16:creationId xmlns:a16="http://schemas.microsoft.com/office/drawing/2014/main" id="{7D94AB8B-0C15-9F1B-72C5-4447B2E9F276}"/>
              </a:ext>
            </a:extLst>
          </p:cNvPr>
          <p:cNvPicPr>
            <a:picLocks noChangeAspect="1"/>
          </p:cNvPicPr>
          <p:nvPr/>
        </p:nvPicPr>
        <p:blipFill>
          <a:blip r:embed="rId3"/>
          <a:srcRect l="13635" t="22725" r="3510" b="59626"/>
          <a:stretch/>
        </p:blipFill>
        <p:spPr>
          <a:xfrm>
            <a:off x="1466849" y="3081620"/>
            <a:ext cx="7248525" cy="838200"/>
          </a:xfrm>
          <a:prstGeom prst="rect">
            <a:avLst/>
          </a:prstGeom>
        </p:spPr>
      </p:pic>
      <p:pic>
        <p:nvPicPr>
          <p:cNvPr id="9" name="Bilde 8">
            <a:extLst>
              <a:ext uri="{FF2B5EF4-FFF2-40B4-BE49-F238E27FC236}">
                <a16:creationId xmlns:a16="http://schemas.microsoft.com/office/drawing/2014/main" id="{773EE870-A778-D349-B024-BFD2A2930467}"/>
              </a:ext>
            </a:extLst>
          </p:cNvPr>
          <p:cNvPicPr>
            <a:picLocks noChangeAspect="1"/>
          </p:cNvPicPr>
          <p:nvPr/>
        </p:nvPicPr>
        <p:blipFill>
          <a:blip r:embed="rId3"/>
          <a:srcRect l="17553" t="-1141" r="-300" b="77074"/>
          <a:stretch/>
        </p:blipFill>
        <p:spPr>
          <a:xfrm>
            <a:off x="1809750" y="1948146"/>
            <a:ext cx="7239000" cy="1143000"/>
          </a:xfrm>
          <a:prstGeom prst="rect">
            <a:avLst/>
          </a:prstGeom>
        </p:spPr>
      </p:pic>
      <p:sp>
        <p:nvSpPr>
          <p:cNvPr id="5" name="TekstSylinder 4">
            <a:extLst>
              <a:ext uri="{FF2B5EF4-FFF2-40B4-BE49-F238E27FC236}">
                <a16:creationId xmlns:a16="http://schemas.microsoft.com/office/drawing/2014/main" id="{56F9F0CE-D10C-00ED-8C45-5D6A3B94D6F3}"/>
              </a:ext>
            </a:extLst>
          </p:cNvPr>
          <p:cNvSpPr txBox="1"/>
          <p:nvPr/>
        </p:nvSpPr>
        <p:spPr>
          <a:xfrm>
            <a:off x="741382" y="122926"/>
            <a:ext cx="4516804" cy="584775"/>
          </a:xfrm>
          <a:prstGeom prst="rect">
            <a:avLst/>
          </a:prstGeom>
          <a:noFill/>
        </p:spPr>
        <p:txBody>
          <a:bodyPr wrap="square" rtlCol="0">
            <a:spAutoFit/>
          </a:bodyPr>
          <a:lstStyle/>
          <a:p>
            <a:pPr algn="ctr"/>
            <a:r>
              <a:rPr lang="nb-NO" sz="3200" dirty="0">
                <a:solidFill>
                  <a:srgbClr val="C00000"/>
                </a:solidFill>
              </a:rPr>
              <a:t>The Development Ladder</a:t>
            </a:r>
          </a:p>
        </p:txBody>
      </p:sp>
      <p:sp>
        <p:nvSpPr>
          <p:cNvPr id="10" name="TekstSylinder 9">
            <a:extLst>
              <a:ext uri="{FF2B5EF4-FFF2-40B4-BE49-F238E27FC236}">
                <a16:creationId xmlns:a16="http://schemas.microsoft.com/office/drawing/2014/main" id="{49C9CBA5-82A2-4670-4B4E-40F992B2B12C}"/>
              </a:ext>
            </a:extLst>
          </p:cNvPr>
          <p:cNvSpPr txBox="1"/>
          <p:nvPr/>
        </p:nvSpPr>
        <p:spPr>
          <a:xfrm>
            <a:off x="260711" y="686400"/>
            <a:ext cx="5168539" cy="923330"/>
          </a:xfrm>
          <a:prstGeom prst="rect">
            <a:avLst/>
          </a:prstGeom>
          <a:noFill/>
        </p:spPr>
        <p:txBody>
          <a:bodyPr wrap="square">
            <a:spAutoFit/>
          </a:bodyPr>
          <a:lstStyle/>
          <a:p>
            <a:pPr algn="ctr"/>
            <a:r>
              <a:rPr lang="en-US" dirty="0"/>
              <a:t>The purpose of the </a:t>
            </a:r>
            <a:r>
              <a:rPr lang="en-US" dirty="0">
                <a:solidFill>
                  <a:srgbClr val="0070C0"/>
                </a:solidFill>
              </a:rPr>
              <a:t>Life guidance for our time </a:t>
            </a:r>
            <a:r>
              <a:rPr lang="en-US" dirty="0"/>
              <a:t>course is to convey knowledge and to provide guidance in the process of lifting you up the development ladder.</a:t>
            </a:r>
            <a:endParaRPr lang="nb-NO" dirty="0"/>
          </a:p>
        </p:txBody>
      </p:sp>
      <p:sp>
        <p:nvSpPr>
          <p:cNvPr id="6" name="TekstSylinder 5">
            <a:extLst>
              <a:ext uri="{FF2B5EF4-FFF2-40B4-BE49-F238E27FC236}">
                <a16:creationId xmlns:a16="http://schemas.microsoft.com/office/drawing/2014/main" id="{24FCF1A7-AA61-54F6-D618-10810E67616D}"/>
              </a:ext>
            </a:extLst>
          </p:cNvPr>
          <p:cNvSpPr txBox="1"/>
          <p:nvPr/>
        </p:nvSpPr>
        <p:spPr>
          <a:xfrm>
            <a:off x="5018276" y="4719901"/>
            <a:ext cx="2414238" cy="1015663"/>
          </a:xfrm>
          <a:prstGeom prst="rect">
            <a:avLst/>
          </a:prstGeom>
          <a:solidFill>
            <a:schemeClr val="bg1"/>
          </a:solidFill>
        </p:spPr>
        <p:txBody>
          <a:bodyPr wrap="square" rtlCol="0">
            <a:spAutoFit/>
          </a:bodyPr>
          <a:lstStyle/>
          <a:p>
            <a:pPr algn="ctr"/>
            <a:r>
              <a:rPr lang="nb-NO" sz="2400" b="1" dirty="0"/>
              <a:t>Negative Mask</a:t>
            </a:r>
          </a:p>
          <a:p>
            <a:pPr algn="ctr"/>
            <a:r>
              <a:rPr lang="nb-NO" dirty="0"/>
              <a:t>In Pierrakos’ </a:t>
            </a:r>
            <a:r>
              <a:rPr lang="nb-NO" dirty="0" err="1"/>
              <a:t>model</a:t>
            </a:r>
            <a:r>
              <a:rPr lang="nb-NO" dirty="0"/>
              <a:t> </a:t>
            </a:r>
            <a:br>
              <a:rPr lang="nb-NO" dirty="0"/>
            </a:br>
            <a:r>
              <a:rPr lang="nb-NO" dirty="0" err="1"/>
              <a:t>of</a:t>
            </a:r>
            <a:r>
              <a:rPr lang="nb-NO" dirty="0"/>
              <a:t> </a:t>
            </a:r>
            <a:r>
              <a:rPr lang="nb-NO" dirty="0" err="1"/>
              <a:t>the</a:t>
            </a:r>
            <a:r>
              <a:rPr lang="nb-NO" dirty="0"/>
              <a:t> </a:t>
            </a:r>
            <a:r>
              <a:rPr lang="nb-NO" dirty="0" err="1"/>
              <a:t>psyche</a:t>
            </a:r>
            <a:endParaRPr lang="nb-NO" sz="1400" dirty="0"/>
          </a:p>
        </p:txBody>
      </p:sp>
      <p:sp>
        <p:nvSpPr>
          <p:cNvPr id="7" name="TekstSylinder 6">
            <a:extLst>
              <a:ext uri="{FF2B5EF4-FFF2-40B4-BE49-F238E27FC236}">
                <a16:creationId xmlns:a16="http://schemas.microsoft.com/office/drawing/2014/main" id="{762DE262-08D3-80AD-1D33-45DDC0E9B8B3}"/>
              </a:ext>
            </a:extLst>
          </p:cNvPr>
          <p:cNvSpPr txBox="1"/>
          <p:nvPr/>
        </p:nvSpPr>
        <p:spPr>
          <a:xfrm>
            <a:off x="5546895" y="4008640"/>
            <a:ext cx="2414238" cy="461665"/>
          </a:xfrm>
          <a:prstGeom prst="rect">
            <a:avLst/>
          </a:prstGeom>
          <a:solidFill>
            <a:schemeClr val="bg1"/>
          </a:solidFill>
        </p:spPr>
        <p:txBody>
          <a:bodyPr wrap="square" rtlCol="0">
            <a:spAutoFit/>
          </a:bodyPr>
          <a:lstStyle/>
          <a:p>
            <a:pPr algn="ctr"/>
            <a:r>
              <a:rPr lang="nb-NO" sz="2400" b="1" dirty="0"/>
              <a:t>Positive Mask</a:t>
            </a:r>
            <a:endParaRPr lang="nb-NO" dirty="0"/>
          </a:p>
        </p:txBody>
      </p:sp>
      <p:sp>
        <p:nvSpPr>
          <p:cNvPr id="8" name="TekstSylinder 7">
            <a:extLst>
              <a:ext uri="{FF2B5EF4-FFF2-40B4-BE49-F238E27FC236}">
                <a16:creationId xmlns:a16="http://schemas.microsoft.com/office/drawing/2014/main" id="{84F28688-A029-7E55-44AB-57907B46FB8E}"/>
              </a:ext>
            </a:extLst>
          </p:cNvPr>
          <p:cNvSpPr txBox="1"/>
          <p:nvPr/>
        </p:nvSpPr>
        <p:spPr>
          <a:xfrm>
            <a:off x="5962718" y="2639806"/>
            <a:ext cx="2414238" cy="1169551"/>
          </a:xfrm>
          <a:prstGeom prst="rect">
            <a:avLst/>
          </a:prstGeom>
          <a:solidFill>
            <a:schemeClr val="bg1"/>
          </a:solidFill>
        </p:spPr>
        <p:txBody>
          <a:bodyPr wrap="square" rtlCol="0">
            <a:spAutoFit/>
          </a:bodyPr>
          <a:lstStyle/>
          <a:p>
            <a:pPr algn="ctr"/>
            <a:endParaRPr lang="nb-NO" sz="1400" b="1" dirty="0"/>
          </a:p>
          <a:p>
            <a:pPr algn="ctr"/>
            <a:r>
              <a:rPr lang="nb-NO" sz="2400" b="1" dirty="0"/>
              <a:t>The </a:t>
            </a:r>
            <a:r>
              <a:rPr lang="nb-NO" sz="2400" b="1" dirty="0" err="1"/>
              <a:t>Core</a:t>
            </a:r>
            <a:br>
              <a:rPr lang="nb-NO" sz="2400" b="1" dirty="0"/>
            </a:br>
            <a:r>
              <a:rPr lang="nb-NO" b="1" dirty="0"/>
              <a:t>Centre </a:t>
            </a:r>
            <a:r>
              <a:rPr lang="nb-NO" b="1" dirty="0" err="1"/>
              <a:t>Of</a:t>
            </a:r>
            <a:r>
              <a:rPr lang="nb-NO" b="1" dirty="0"/>
              <a:t> Right Energy</a:t>
            </a:r>
            <a:endParaRPr lang="nb-NO" sz="2400" b="1" dirty="0"/>
          </a:p>
          <a:p>
            <a:pPr algn="ctr"/>
            <a:endParaRPr lang="nb-NO" sz="1400" dirty="0"/>
          </a:p>
        </p:txBody>
      </p:sp>
      <p:pic>
        <p:nvPicPr>
          <p:cNvPr id="16" name="Bilde 15">
            <a:extLst>
              <a:ext uri="{FF2B5EF4-FFF2-40B4-BE49-F238E27FC236}">
                <a16:creationId xmlns:a16="http://schemas.microsoft.com/office/drawing/2014/main" id="{A059E2A1-E9E6-4DEF-4440-98F1313D25BD}"/>
              </a:ext>
            </a:extLst>
          </p:cNvPr>
          <p:cNvPicPr>
            <a:picLocks noChangeAspect="1"/>
          </p:cNvPicPr>
          <p:nvPr/>
        </p:nvPicPr>
        <p:blipFill>
          <a:blip r:embed="rId4"/>
          <a:srcRect b="20067"/>
          <a:stretch/>
        </p:blipFill>
        <p:spPr>
          <a:xfrm>
            <a:off x="5434295" y="121526"/>
            <a:ext cx="3520862" cy="1852815"/>
          </a:xfrm>
          <a:prstGeom prst="rect">
            <a:avLst/>
          </a:prstGeom>
        </p:spPr>
      </p:pic>
    </p:spTree>
    <p:extLst>
      <p:ext uri="{BB962C8B-B14F-4D97-AF65-F5344CB8AC3E}">
        <p14:creationId xmlns:p14="http://schemas.microsoft.com/office/powerpoint/2010/main" val="12239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B98A7391-48E9-D612-9B56-870CCA675A22}"/>
              </a:ext>
            </a:extLst>
          </p:cNvPr>
          <p:cNvGraphicFramePr>
            <a:graphicFrameLocks noGrp="1"/>
          </p:cNvGraphicFramePr>
          <p:nvPr>
            <p:extLst>
              <p:ext uri="{D42A27DB-BD31-4B8C-83A1-F6EECF244321}">
                <p14:modId xmlns:p14="http://schemas.microsoft.com/office/powerpoint/2010/main" val="2094383352"/>
              </p:ext>
            </p:extLst>
          </p:nvPr>
        </p:nvGraphicFramePr>
        <p:xfrm>
          <a:off x="674648" y="1546889"/>
          <a:ext cx="7794702" cy="909320"/>
        </p:xfrm>
        <a:graphic>
          <a:graphicData uri="http://schemas.openxmlformats.org/drawingml/2006/table">
            <a:tbl>
              <a:tblPr/>
              <a:tblGrid>
                <a:gridCol w="2021245">
                  <a:extLst>
                    <a:ext uri="{9D8B030D-6E8A-4147-A177-3AD203B41FA5}">
                      <a16:colId xmlns:a16="http://schemas.microsoft.com/office/drawing/2014/main" val="12399946"/>
                    </a:ext>
                  </a:extLst>
                </a:gridCol>
                <a:gridCol w="2063960">
                  <a:extLst>
                    <a:ext uri="{9D8B030D-6E8A-4147-A177-3AD203B41FA5}">
                      <a16:colId xmlns:a16="http://schemas.microsoft.com/office/drawing/2014/main" val="1691767799"/>
                    </a:ext>
                  </a:extLst>
                </a:gridCol>
                <a:gridCol w="2063960">
                  <a:extLst>
                    <a:ext uri="{9D8B030D-6E8A-4147-A177-3AD203B41FA5}">
                      <a16:colId xmlns:a16="http://schemas.microsoft.com/office/drawing/2014/main" val="1614542248"/>
                    </a:ext>
                  </a:extLst>
                </a:gridCol>
                <a:gridCol w="1645537">
                  <a:extLst>
                    <a:ext uri="{9D8B030D-6E8A-4147-A177-3AD203B41FA5}">
                      <a16:colId xmlns:a16="http://schemas.microsoft.com/office/drawing/2014/main" val="3106860804"/>
                    </a:ext>
                  </a:extLst>
                </a:gridCol>
              </a:tblGrid>
              <a:tr h="191934">
                <a:tc rowSpan="2">
                  <a:txBody>
                    <a:bodyPr/>
                    <a:lstStyle/>
                    <a:p>
                      <a:pPr algn="ct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Levels </a:t>
                      </a:r>
                      <a:r>
                        <a:rPr lang="nb-NO" sz="1800" b="1" kern="0" dirty="0" err="1">
                          <a:effectLst/>
                          <a:latin typeface="Arial" panose="020B0604020202020204" pitchFamily="34" charset="0"/>
                          <a:ea typeface="Times New Roman" panose="02020603050405020304" pitchFamily="18" charset="0"/>
                        </a:rPr>
                        <a:t>of</a:t>
                      </a:r>
                      <a:r>
                        <a:rPr lang="nb-NO" sz="1800" b="1" kern="0" dirty="0">
                          <a:effectLst/>
                          <a:latin typeface="Arial" panose="020B0604020202020204" pitchFamily="34" charset="0"/>
                          <a:ea typeface="Times New Roman" panose="02020603050405020304" pitchFamily="18" charset="0"/>
                        </a:rPr>
                        <a:t> </a:t>
                      </a:r>
                      <a:r>
                        <a:rPr lang="nb-NO" sz="1800" b="1" kern="0" dirty="0" err="1">
                          <a:effectLst/>
                          <a:latin typeface="Arial" panose="020B0604020202020204" pitchFamily="34" charset="0"/>
                          <a:ea typeface="Times New Roman" panose="02020603050405020304" pitchFamily="18" charset="0"/>
                        </a:rPr>
                        <a:t>Living</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gridSpan="2">
                  <a:txBody>
                    <a:bodyPr/>
                    <a:lstStyle/>
                    <a:p>
                      <a:pPr algn="ctr" fontAlgn="auto">
                        <a:lnSpc>
                          <a:spcPct val="150000"/>
                        </a:lnSpc>
                        <a:spcBef>
                          <a:spcPts val="0"/>
                        </a:spcBef>
                        <a:spcAft>
                          <a:spcPts val="0"/>
                        </a:spcAft>
                      </a:pPr>
                      <a:r>
                        <a:rPr lang="nb-NO" sz="1800" b="1" kern="0" dirty="0">
                          <a:effectLst/>
                          <a:latin typeface="Arial" panose="020B0604020202020204" pitchFamily="34" charset="0"/>
                          <a:ea typeface="Times New Roman" panose="02020603050405020304" pitchFamily="18" charset="0"/>
                        </a:rPr>
                        <a:t>Cultural legal </a:t>
                      </a:r>
                      <a:r>
                        <a:rPr lang="nb-NO" sz="1800" b="1" kern="0" dirty="0" err="1">
                          <a:effectLst/>
                          <a:latin typeface="Arial" panose="020B0604020202020204" pitchFamily="34" charset="0"/>
                          <a:ea typeface="Times New Roman" panose="02020603050405020304" pitchFamily="18" charset="0"/>
                        </a:rPr>
                        <a:t>principles</a:t>
                      </a:r>
                      <a:r>
                        <a:rPr lang="nb-NO" sz="1800" b="1" kern="0" dirty="0">
                          <a:effectLst/>
                          <a:latin typeface="Arial" panose="020B0604020202020204" pitchFamily="34" charset="0"/>
                          <a:ea typeface="Times New Roman" panose="02020603050405020304" pitchFamily="18" charset="0"/>
                        </a:rPr>
                        <a:t>  </a:t>
                      </a: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hMerge="1">
                  <a:txBody>
                    <a:bodyPr/>
                    <a:lstStyle/>
                    <a:p>
                      <a:endParaRPr lang="nb-NO"/>
                    </a:p>
                  </a:txBody>
                  <a:tcPr/>
                </a:tc>
                <a:tc rowSpan="2">
                  <a:txBody>
                    <a:bodyPr/>
                    <a:lstStyle/>
                    <a:p>
                      <a:pPr algn="ct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Foundation</a:t>
                      </a:r>
                    </a:p>
                  </a:txBody>
                  <a:tcPr marL="6350" marR="635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extLst>
                  <a:ext uri="{0D108BD9-81ED-4DB2-BD59-A6C34878D82A}">
                    <a16:rowId xmlns:a16="http://schemas.microsoft.com/office/drawing/2014/main" val="133020672"/>
                  </a:ext>
                </a:extLst>
              </a:tr>
              <a:tr h="207010">
                <a:tc vMerge="1">
                  <a:txBody>
                    <a:bodyPr/>
                    <a:lstStyle/>
                    <a:p>
                      <a:endParaRPr lang="nb-NO"/>
                    </a:p>
                  </a:txBody>
                  <a:tcPr/>
                </a:tc>
                <a:tc>
                  <a:txBody>
                    <a:bodyPr/>
                    <a:lstStyle/>
                    <a:p>
                      <a:pPr algn="ctr" fontAlgn="auto">
                        <a:lnSpc>
                          <a:spcPct val="100000"/>
                        </a:lnSpc>
                        <a:spcBef>
                          <a:spcPts val="0"/>
                        </a:spcBef>
                        <a:spcAft>
                          <a:spcPts val="0"/>
                        </a:spcAft>
                      </a:pPr>
                      <a:endParaRPr lang="nb-NO" sz="900" b="1"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r>
                        <a:rPr lang="nb-NO" sz="1800" b="1" kern="0" dirty="0">
                          <a:effectLst/>
                          <a:latin typeface="Arial" panose="020B0604020202020204" pitchFamily="34" charset="0"/>
                          <a:ea typeface="Times New Roman" panose="02020603050405020304" pitchFamily="18" charset="0"/>
                        </a:rPr>
                        <a:t>Right</a:t>
                      </a:r>
                    </a:p>
                    <a:p>
                      <a:pPr algn="ctr" fontAlgn="auto">
                        <a:lnSpc>
                          <a:spcPct val="100000"/>
                        </a:lnSpc>
                        <a:spcBef>
                          <a:spcPts val="0"/>
                        </a:spcBef>
                        <a:spcAft>
                          <a:spcPts val="0"/>
                        </a:spcAft>
                      </a:pPr>
                      <a:endParaRPr lang="nb-NO" sz="9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auto">
                        <a:lnSpc>
                          <a:spcPct val="100000"/>
                        </a:lnSpc>
                        <a:spcBef>
                          <a:spcPts val="0"/>
                        </a:spcBef>
                        <a:spcAft>
                          <a:spcPts val="0"/>
                        </a:spcAft>
                      </a:pPr>
                      <a:r>
                        <a:rPr lang="nb-NO" sz="1800" b="1" kern="0" dirty="0" err="1">
                          <a:effectLst/>
                          <a:latin typeface="Arial" panose="020B0604020202020204" pitchFamily="34" charset="0"/>
                          <a:ea typeface="Times New Roman" panose="02020603050405020304" pitchFamily="18" charset="0"/>
                        </a:rPr>
                        <a:t>Duty</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vMerge="1">
                  <a:txBody>
                    <a:bodyPr/>
                    <a:lstStyle/>
                    <a:p>
                      <a:pPr marL="86360" algn="ct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 </a:t>
                      </a:r>
                      <a:endParaRPr lang="nb-NO" sz="2800" kern="150" dirty="0">
                        <a:effectLst/>
                        <a:latin typeface="Times New Roman" panose="02020603050405020304" pitchFamily="18" charset="0"/>
                        <a:ea typeface="Times New Roman" panose="02020603050405020304" pitchFamily="18" charset="0"/>
                      </a:endParaRPr>
                    </a:p>
                  </a:txBody>
                  <a:tcPr marL="6350" marR="635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extLst>
                  <a:ext uri="{0D108BD9-81ED-4DB2-BD59-A6C34878D82A}">
                    <a16:rowId xmlns:a16="http://schemas.microsoft.com/office/drawing/2014/main" val="3536102742"/>
                  </a:ext>
                </a:extLst>
              </a:tr>
            </a:tbl>
          </a:graphicData>
        </a:graphic>
      </p:graphicFrame>
      <p:sp>
        <p:nvSpPr>
          <p:cNvPr id="5" name="TekstSylinder 4">
            <a:extLst>
              <a:ext uri="{FF2B5EF4-FFF2-40B4-BE49-F238E27FC236}">
                <a16:creationId xmlns:a16="http://schemas.microsoft.com/office/drawing/2014/main" id="{A7302BBF-DAFD-203D-0A75-42350F233ACA}"/>
              </a:ext>
            </a:extLst>
          </p:cNvPr>
          <p:cNvSpPr txBox="1"/>
          <p:nvPr/>
        </p:nvSpPr>
        <p:spPr>
          <a:xfrm>
            <a:off x="144842" y="357676"/>
            <a:ext cx="8854315" cy="584775"/>
          </a:xfrm>
          <a:prstGeom prst="rect">
            <a:avLst/>
          </a:prstGeom>
          <a:noFill/>
        </p:spPr>
        <p:txBody>
          <a:bodyPr wrap="square" rtlCol="0">
            <a:spAutoFit/>
          </a:bodyPr>
          <a:lstStyle/>
          <a:p>
            <a:pPr algn="ctr"/>
            <a:r>
              <a:rPr lang="en-US" sz="3200" dirty="0">
                <a:solidFill>
                  <a:srgbClr val="C00000"/>
                </a:solidFill>
              </a:rPr>
              <a:t>Cultural legal principles at each of the stages</a:t>
            </a:r>
            <a:endParaRPr lang="nb-NO" sz="3200" dirty="0">
              <a:solidFill>
                <a:srgbClr val="C00000"/>
              </a:solidFill>
            </a:endParaRPr>
          </a:p>
        </p:txBody>
      </p:sp>
      <p:graphicFrame>
        <p:nvGraphicFramePr>
          <p:cNvPr id="2" name="Tabell 1">
            <a:extLst>
              <a:ext uri="{FF2B5EF4-FFF2-40B4-BE49-F238E27FC236}">
                <a16:creationId xmlns:a16="http://schemas.microsoft.com/office/drawing/2014/main" id="{487CAE2A-3726-D199-B844-0514F54E18B8}"/>
              </a:ext>
            </a:extLst>
          </p:cNvPr>
          <p:cNvGraphicFramePr>
            <a:graphicFrameLocks noGrp="1"/>
          </p:cNvGraphicFramePr>
          <p:nvPr>
            <p:extLst>
              <p:ext uri="{D42A27DB-BD31-4B8C-83A1-F6EECF244321}">
                <p14:modId xmlns:p14="http://schemas.microsoft.com/office/powerpoint/2010/main" val="1956491310"/>
              </p:ext>
            </p:extLst>
          </p:nvPr>
        </p:nvGraphicFramePr>
        <p:xfrm>
          <a:off x="674648" y="2456209"/>
          <a:ext cx="7794702" cy="2743200"/>
        </p:xfrm>
        <a:graphic>
          <a:graphicData uri="http://schemas.openxmlformats.org/drawingml/2006/table">
            <a:tbl>
              <a:tblPr/>
              <a:tblGrid>
                <a:gridCol w="2021245">
                  <a:extLst>
                    <a:ext uri="{9D8B030D-6E8A-4147-A177-3AD203B41FA5}">
                      <a16:colId xmlns:a16="http://schemas.microsoft.com/office/drawing/2014/main" val="3054705011"/>
                    </a:ext>
                  </a:extLst>
                </a:gridCol>
                <a:gridCol w="2063960">
                  <a:extLst>
                    <a:ext uri="{9D8B030D-6E8A-4147-A177-3AD203B41FA5}">
                      <a16:colId xmlns:a16="http://schemas.microsoft.com/office/drawing/2014/main" val="2149428338"/>
                    </a:ext>
                  </a:extLst>
                </a:gridCol>
                <a:gridCol w="2063960">
                  <a:extLst>
                    <a:ext uri="{9D8B030D-6E8A-4147-A177-3AD203B41FA5}">
                      <a16:colId xmlns:a16="http://schemas.microsoft.com/office/drawing/2014/main" val="1278190492"/>
                    </a:ext>
                  </a:extLst>
                </a:gridCol>
                <a:gridCol w="1645537">
                  <a:extLst>
                    <a:ext uri="{9D8B030D-6E8A-4147-A177-3AD203B41FA5}">
                      <a16:colId xmlns:a16="http://schemas.microsoft.com/office/drawing/2014/main" val="547292838"/>
                    </a:ext>
                  </a:extLst>
                </a:gridCol>
              </a:tblGrid>
              <a:tr h="362202">
                <a:tc>
                  <a:txBody>
                    <a:bodyPr/>
                    <a:lstStyle/>
                    <a:p>
                      <a:pP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5) Spiritual</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20000"/>
                        <a:lumOff val="80000"/>
                      </a:schemeClr>
                    </a:solidFill>
                  </a:tcPr>
                </a:tc>
                <a:tc>
                  <a:txBody>
                    <a:bodyPr/>
                    <a:lstStyle/>
                    <a:p>
                      <a:pPr algn="ctr" fontAlgn="auto">
                        <a:lnSpc>
                          <a:spcPct val="100000"/>
                        </a:lnSpc>
                        <a:spcBef>
                          <a:spcPts val="0"/>
                        </a:spcBef>
                        <a:spcAft>
                          <a:spcPts val="0"/>
                        </a:spcAft>
                      </a:pPr>
                      <a:endParaRPr lang="nb-NO" sz="9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r>
                        <a:rPr lang="nb-NO" sz="1800" kern="0" dirty="0" err="1">
                          <a:effectLst/>
                          <a:latin typeface="Arial" panose="020B0604020202020204" pitchFamily="34" charset="0"/>
                          <a:ea typeface="Times New Roman" panose="02020603050405020304" pitchFamily="18" charset="0"/>
                        </a:rPr>
                        <a:t>Follow</a:t>
                      </a:r>
                      <a:r>
                        <a:rPr lang="nb-NO" sz="1800" kern="0" dirty="0">
                          <a:effectLst/>
                          <a:latin typeface="Arial" panose="020B0604020202020204" pitchFamily="34" charset="0"/>
                          <a:ea typeface="Times New Roman" panose="02020603050405020304" pitchFamily="18" charset="0"/>
                        </a:rPr>
                        <a:t> </a:t>
                      </a:r>
                      <a:r>
                        <a:rPr lang="nb-NO" sz="1800" kern="0" dirty="0" err="1">
                          <a:effectLst/>
                          <a:latin typeface="Arial" panose="020B0604020202020204" pitchFamily="34" charset="0"/>
                          <a:ea typeface="Times New Roman" panose="02020603050405020304" pitchFamily="18" charset="0"/>
                        </a:rPr>
                        <a:t>inner</a:t>
                      </a:r>
                      <a:r>
                        <a:rPr lang="nb-NO" sz="1800" kern="0" dirty="0">
                          <a:effectLst/>
                          <a:latin typeface="Arial" panose="020B0604020202020204" pitchFamily="34" charset="0"/>
                          <a:ea typeface="Times New Roman" panose="02020603050405020304" pitchFamily="18" charset="0"/>
                        </a:rPr>
                        <a:t> </a:t>
                      </a:r>
                      <a:r>
                        <a:rPr lang="nb-NO" sz="1800" kern="0" dirty="0" err="1">
                          <a:effectLst/>
                          <a:latin typeface="Arial" panose="020B0604020202020204" pitchFamily="34" charset="0"/>
                          <a:ea typeface="Times New Roman" panose="02020603050405020304" pitchFamily="18" charset="0"/>
                        </a:rPr>
                        <a:t>voice</a:t>
                      </a:r>
                      <a:endParaRPr lang="nb-NO" sz="18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endParaRPr lang="nb-NO" sz="9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20000"/>
                        <a:lumOff val="80000"/>
                      </a:schemeClr>
                    </a:solidFill>
                  </a:tcPr>
                </a:tc>
                <a:tc>
                  <a:txBody>
                    <a:bodyPr/>
                    <a:lstStyle/>
                    <a:p>
                      <a:pPr algn="ctr" fontAlgn="auto">
                        <a:lnSpc>
                          <a:spcPct val="100000"/>
                        </a:lnSpc>
                        <a:spcBef>
                          <a:spcPts val="0"/>
                        </a:spcBef>
                        <a:spcAft>
                          <a:spcPts val="0"/>
                        </a:spcAft>
                      </a:pPr>
                      <a:r>
                        <a:rPr lang="nb-NO" sz="1800" kern="0" dirty="0">
                          <a:effectLst/>
                          <a:latin typeface="Arial" panose="020B0604020202020204" pitchFamily="34" charset="0"/>
                          <a:ea typeface="Times New Roman" panose="02020603050405020304" pitchFamily="18" charset="0"/>
                        </a:rPr>
                        <a:t>Serve The Good</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20000"/>
                        <a:lumOff val="80000"/>
                      </a:schemeClr>
                    </a:solidFill>
                  </a:tcPr>
                </a:tc>
                <a:tc>
                  <a:txBody>
                    <a:bodyPr/>
                    <a:lstStyle/>
                    <a:p>
                      <a:pPr marL="86360" algn="ctr" fontAlgn="auto">
                        <a:lnSpc>
                          <a:spcPct val="100000"/>
                        </a:lnSpc>
                        <a:spcBef>
                          <a:spcPts val="600"/>
                        </a:spcBef>
                        <a:spcAft>
                          <a:spcPts val="600"/>
                        </a:spcAft>
                      </a:pPr>
                      <a:r>
                        <a:rPr lang="nb-NO" sz="1800" kern="0" dirty="0">
                          <a:effectLst/>
                          <a:latin typeface="Arial" panose="020B0604020202020204" pitchFamily="34" charset="0"/>
                          <a:ea typeface="Times New Roman" panose="02020603050405020304" pitchFamily="18" charset="0"/>
                        </a:rPr>
                        <a:t>Spiritual </a:t>
                      </a:r>
                      <a:r>
                        <a:rPr lang="nb-NO" sz="1800" kern="0" dirty="0" err="1">
                          <a:effectLst/>
                          <a:latin typeface="Arial" panose="020B0604020202020204" pitchFamily="34" charset="0"/>
                          <a:ea typeface="Times New Roman" panose="02020603050405020304" pitchFamily="18" charset="0"/>
                        </a:rPr>
                        <a:t>contact</a:t>
                      </a:r>
                      <a:endParaRPr lang="nb-NO" sz="2800" kern="150" dirty="0">
                        <a:effectLst/>
                        <a:latin typeface="Times New Roman" panose="02020603050405020304" pitchFamily="18" charset="0"/>
                        <a:ea typeface="Times New Roman" panose="02020603050405020304" pitchFamily="18" charset="0"/>
                      </a:endParaRPr>
                    </a:p>
                  </a:txBody>
                  <a:tcPr marL="6350" marR="635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41071784"/>
                  </a:ext>
                </a:extLst>
              </a:tr>
              <a:tr h="234950">
                <a:tc>
                  <a:txBody>
                    <a:bodyPr/>
                    <a:lstStyle/>
                    <a:p>
                      <a:pP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4) Heart</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CF6BD"/>
                    </a:solidFill>
                  </a:tcPr>
                </a:tc>
                <a:tc>
                  <a:txBody>
                    <a:bodyPr/>
                    <a:lstStyle/>
                    <a:p>
                      <a:pPr algn="ctr" fontAlgn="auto">
                        <a:lnSpc>
                          <a:spcPct val="100000"/>
                        </a:lnSpc>
                        <a:spcBef>
                          <a:spcPts val="0"/>
                        </a:spcBef>
                        <a:spcAft>
                          <a:spcPts val="0"/>
                        </a:spcAft>
                      </a:pPr>
                      <a:endParaRPr lang="nb-NO" sz="9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r>
                        <a:rPr lang="nb-NO" sz="1800" kern="0" dirty="0">
                          <a:effectLst/>
                          <a:latin typeface="Arial" panose="020B0604020202020204" pitchFamily="34" charset="0"/>
                          <a:ea typeface="Times New Roman" panose="02020603050405020304" pitchFamily="18" charset="0"/>
                        </a:rPr>
                        <a:t>Fridom</a:t>
                      </a:r>
                    </a:p>
                    <a:p>
                      <a:pPr algn="ctr" fontAlgn="auto">
                        <a:lnSpc>
                          <a:spcPct val="100000"/>
                        </a:lnSpc>
                        <a:spcBef>
                          <a:spcPts val="0"/>
                        </a:spcBef>
                        <a:spcAft>
                          <a:spcPts val="0"/>
                        </a:spcAft>
                      </a:pPr>
                      <a:endParaRPr lang="nb-NO" sz="9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CF6BD"/>
                    </a:solidFill>
                  </a:tcPr>
                </a:tc>
                <a:tc>
                  <a:txBody>
                    <a:bodyPr/>
                    <a:lstStyle/>
                    <a:p>
                      <a:pPr algn="ctr" fontAlgn="auto">
                        <a:lnSpc>
                          <a:spcPct val="100000"/>
                        </a:lnSpc>
                        <a:spcBef>
                          <a:spcPts val="0"/>
                        </a:spcBef>
                        <a:spcAft>
                          <a:spcPts val="0"/>
                        </a:spcAft>
                      </a:pPr>
                      <a:r>
                        <a:rPr lang="nb-NO" sz="1800" kern="0" dirty="0" err="1">
                          <a:effectLst/>
                          <a:latin typeface="Arial" panose="020B0604020202020204" pitchFamily="34" charset="0"/>
                          <a:ea typeface="Times New Roman" panose="02020603050405020304" pitchFamily="18" charset="0"/>
                        </a:rPr>
                        <a:t>Responsibility</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CF6BD"/>
                    </a:solidFill>
                  </a:tcPr>
                </a:tc>
                <a:tc>
                  <a:txBody>
                    <a:bodyPr/>
                    <a:lstStyle/>
                    <a:p>
                      <a:pPr marL="86360" algn="ctr" fontAlgn="auto">
                        <a:lnSpc>
                          <a:spcPct val="100000"/>
                        </a:lnSpc>
                        <a:spcBef>
                          <a:spcPts val="600"/>
                        </a:spcBef>
                        <a:spcAft>
                          <a:spcPts val="600"/>
                        </a:spcAft>
                      </a:pPr>
                      <a:r>
                        <a:rPr lang="nb-NO" sz="1800" kern="0" dirty="0">
                          <a:effectLst/>
                          <a:latin typeface="Arial" panose="020B0604020202020204" pitchFamily="34" charset="0"/>
                          <a:ea typeface="Times New Roman" panose="02020603050405020304" pitchFamily="18" charset="0"/>
                        </a:rPr>
                        <a:t>Trust</a:t>
                      </a:r>
                      <a:endParaRPr lang="nb-NO" sz="2800" kern="150" dirty="0">
                        <a:effectLst/>
                        <a:latin typeface="Times New Roman" panose="02020603050405020304" pitchFamily="18" charset="0"/>
                        <a:ea typeface="Times New Roman" panose="02020603050405020304" pitchFamily="18" charset="0"/>
                      </a:endParaRPr>
                    </a:p>
                  </a:txBody>
                  <a:tcPr marL="6350" marR="635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CF6BD"/>
                    </a:solidFill>
                  </a:tcPr>
                </a:tc>
                <a:extLst>
                  <a:ext uri="{0D108BD9-81ED-4DB2-BD59-A6C34878D82A}">
                    <a16:rowId xmlns:a16="http://schemas.microsoft.com/office/drawing/2014/main" val="1627474356"/>
                  </a:ext>
                </a:extLst>
              </a:tr>
              <a:tr h="189230">
                <a:tc>
                  <a:txBody>
                    <a:bodyPr/>
                    <a:lstStyle/>
                    <a:p>
                      <a:pP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3) Mental</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00"/>
                    </a:solidFill>
                  </a:tcPr>
                </a:tc>
                <a:tc>
                  <a:txBody>
                    <a:bodyPr/>
                    <a:lstStyle/>
                    <a:p>
                      <a:pPr algn="ctr" fontAlgn="auto">
                        <a:lnSpc>
                          <a:spcPct val="100000"/>
                        </a:lnSpc>
                        <a:spcBef>
                          <a:spcPts val="0"/>
                        </a:spcBef>
                        <a:spcAft>
                          <a:spcPts val="0"/>
                        </a:spcAft>
                      </a:pPr>
                      <a:endParaRPr lang="nb-NO" sz="9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r>
                        <a:rPr lang="nb-NO" sz="1800" kern="0" dirty="0">
                          <a:effectLst/>
                          <a:latin typeface="Arial" panose="020B0604020202020204" pitchFamily="34" charset="0"/>
                          <a:ea typeface="Times New Roman" panose="02020603050405020304" pitchFamily="18" charset="0"/>
                        </a:rPr>
                        <a:t>Rights</a:t>
                      </a:r>
                    </a:p>
                    <a:p>
                      <a:pPr algn="ctr" fontAlgn="auto">
                        <a:lnSpc>
                          <a:spcPct val="100000"/>
                        </a:lnSpc>
                        <a:spcBef>
                          <a:spcPts val="0"/>
                        </a:spcBef>
                        <a:spcAft>
                          <a:spcPts val="0"/>
                        </a:spcAft>
                      </a:pPr>
                      <a:endParaRPr lang="nb-NO" sz="9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00"/>
                    </a:solidFill>
                  </a:tcPr>
                </a:tc>
                <a:tc>
                  <a:txBody>
                    <a:bodyPr/>
                    <a:lstStyle/>
                    <a:p>
                      <a:pPr algn="ctr" fontAlgn="auto">
                        <a:lnSpc>
                          <a:spcPct val="100000"/>
                        </a:lnSpc>
                        <a:spcBef>
                          <a:spcPts val="0"/>
                        </a:spcBef>
                        <a:spcAft>
                          <a:spcPts val="0"/>
                        </a:spcAft>
                      </a:pPr>
                      <a:r>
                        <a:rPr lang="nb-NO" sz="1800" kern="0" dirty="0" err="1">
                          <a:effectLst/>
                          <a:latin typeface="Arial" panose="020B0604020202020204" pitchFamily="34" charset="0"/>
                          <a:ea typeface="Times New Roman" panose="02020603050405020304" pitchFamily="18" charset="0"/>
                        </a:rPr>
                        <a:t>Duties</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00"/>
                    </a:solidFill>
                  </a:tcPr>
                </a:tc>
                <a:tc>
                  <a:txBody>
                    <a:bodyPr/>
                    <a:lstStyle/>
                    <a:p>
                      <a:pPr marL="86360" algn="ctr" fontAlgn="auto">
                        <a:lnSpc>
                          <a:spcPct val="100000"/>
                        </a:lnSpc>
                        <a:spcBef>
                          <a:spcPts val="600"/>
                        </a:spcBef>
                        <a:spcAft>
                          <a:spcPts val="600"/>
                        </a:spcAft>
                      </a:pPr>
                      <a:r>
                        <a:rPr lang="nb-NO" sz="1800" kern="0" dirty="0">
                          <a:effectLst/>
                          <a:latin typeface="Arial" panose="020B0604020202020204" pitchFamily="34" charset="0"/>
                          <a:ea typeface="Times New Roman" panose="02020603050405020304" pitchFamily="18" charset="0"/>
                        </a:rPr>
                        <a:t>Democracy and </a:t>
                      </a:r>
                      <a:r>
                        <a:rPr lang="nb-NO" sz="1800" kern="0" dirty="0" err="1">
                          <a:effectLst/>
                          <a:latin typeface="Arial" panose="020B0604020202020204" pitchFamily="34" charset="0"/>
                          <a:ea typeface="Times New Roman" panose="02020603050405020304" pitchFamily="18" charset="0"/>
                        </a:rPr>
                        <a:t>rules</a:t>
                      </a:r>
                      <a:endParaRPr lang="nb-NO" sz="2800" kern="150" dirty="0">
                        <a:effectLst/>
                        <a:latin typeface="Times New Roman" panose="02020603050405020304" pitchFamily="18" charset="0"/>
                        <a:ea typeface="Times New Roman" panose="02020603050405020304" pitchFamily="18" charset="0"/>
                      </a:endParaRPr>
                    </a:p>
                  </a:txBody>
                  <a:tcPr marL="6350" marR="635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00"/>
                    </a:solidFill>
                  </a:tcPr>
                </a:tc>
                <a:extLst>
                  <a:ext uri="{0D108BD9-81ED-4DB2-BD59-A6C34878D82A}">
                    <a16:rowId xmlns:a16="http://schemas.microsoft.com/office/drawing/2014/main" val="1036591907"/>
                  </a:ext>
                </a:extLst>
              </a:tr>
              <a:tr h="256540">
                <a:tc>
                  <a:txBody>
                    <a:bodyPr/>
                    <a:lstStyle/>
                    <a:p>
                      <a:pP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2) </a:t>
                      </a:r>
                      <a:r>
                        <a:rPr lang="nb-NO" sz="1800" b="1" kern="0" dirty="0" err="1">
                          <a:effectLst/>
                          <a:latin typeface="Arial" panose="020B0604020202020204" pitchFamily="34" charset="0"/>
                          <a:ea typeface="Times New Roman" panose="02020603050405020304" pitchFamily="18" charset="0"/>
                        </a:rPr>
                        <a:t>Emotional</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C000"/>
                    </a:solidFill>
                  </a:tcPr>
                </a:tc>
                <a:tc>
                  <a:txBody>
                    <a:bodyPr/>
                    <a:lstStyle/>
                    <a:p>
                      <a:pPr algn="ctr" fontAlgn="auto">
                        <a:lnSpc>
                          <a:spcPct val="100000"/>
                        </a:lnSpc>
                        <a:spcBef>
                          <a:spcPts val="0"/>
                        </a:spcBef>
                        <a:spcAft>
                          <a:spcPts val="0"/>
                        </a:spcAft>
                      </a:pPr>
                      <a:endParaRPr lang="nb-NO" sz="9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r>
                        <a:rPr lang="nb-NO" sz="1800" kern="0" dirty="0" err="1">
                          <a:effectLst/>
                          <a:latin typeface="Arial" panose="020B0604020202020204" pitchFamily="34" charset="0"/>
                          <a:ea typeface="Times New Roman" panose="02020603050405020304" pitchFamily="18" charset="0"/>
                        </a:rPr>
                        <a:t>Detail</a:t>
                      </a:r>
                      <a:r>
                        <a:rPr lang="nb-NO" sz="1800" kern="0" dirty="0">
                          <a:effectLst/>
                          <a:latin typeface="Arial" panose="020B0604020202020204" pitchFamily="34" charset="0"/>
                          <a:ea typeface="Times New Roman" panose="02020603050405020304" pitchFamily="18" charset="0"/>
                        </a:rPr>
                        <a:t> </a:t>
                      </a:r>
                      <a:r>
                        <a:rPr lang="nb-NO" sz="1800" kern="0" dirty="0" err="1">
                          <a:effectLst/>
                          <a:latin typeface="Arial" panose="020B0604020202020204" pitchFamily="34" charset="0"/>
                          <a:ea typeface="Times New Roman" panose="02020603050405020304" pitchFamily="18" charset="0"/>
                        </a:rPr>
                        <a:t>managment</a:t>
                      </a:r>
                      <a:endParaRPr lang="nb-NO" sz="18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endParaRPr lang="nb-NO" sz="9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C000"/>
                    </a:solidFill>
                  </a:tcPr>
                </a:tc>
                <a:tc>
                  <a:txBody>
                    <a:bodyPr/>
                    <a:lstStyle/>
                    <a:p>
                      <a:pPr algn="ctr" fontAlgn="auto">
                        <a:lnSpc>
                          <a:spcPct val="100000"/>
                        </a:lnSpc>
                        <a:spcBef>
                          <a:spcPts val="0"/>
                        </a:spcBef>
                        <a:spcAft>
                          <a:spcPts val="0"/>
                        </a:spcAft>
                      </a:pPr>
                      <a:r>
                        <a:rPr lang="nb-NO" sz="1800" kern="0" dirty="0" err="1">
                          <a:effectLst/>
                          <a:latin typeface="Arial" panose="020B0604020202020204" pitchFamily="34" charset="0"/>
                          <a:ea typeface="Times New Roman" panose="02020603050405020304" pitchFamily="18" charset="0"/>
                        </a:rPr>
                        <a:t>Obidience</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C000"/>
                    </a:solidFill>
                  </a:tcPr>
                </a:tc>
                <a:tc>
                  <a:txBody>
                    <a:bodyPr/>
                    <a:lstStyle/>
                    <a:p>
                      <a:pPr marL="86360" algn="ctr" fontAlgn="auto">
                        <a:lnSpc>
                          <a:spcPct val="100000"/>
                        </a:lnSpc>
                        <a:spcBef>
                          <a:spcPts val="600"/>
                        </a:spcBef>
                        <a:spcAft>
                          <a:spcPts val="600"/>
                        </a:spcAft>
                      </a:pPr>
                      <a:r>
                        <a:rPr lang="nb-NO" sz="1800" kern="0" dirty="0">
                          <a:effectLst/>
                          <a:latin typeface="Arial" panose="020B0604020202020204" pitchFamily="34" charset="0"/>
                          <a:ea typeface="Times New Roman" panose="02020603050405020304" pitchFamily="18" charset="0"/>
                        </a:rPr>
                        <a:t>Rank</a:t>
                      </a:r>
                      <a:endParaRPr lang="nb-NO" sz="2800" kern="150" dirty="0">
                        <a:effectLst/>
                        <a:latin typeface="Times New Roman" panose="02020603050405020304" pitchFamily="18" charset="0"/>
                        <a:ea typeface="Times New Roman" panose="02020603050405020304" pitchFamily="18" charset="0"/>
                      </a:endParaRPr>
                    </a:p>
                  </a:txBody>
                  <a:tcPr marL="6350" marR="635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C000"/>
                    </a:solidFill>
                  </a:tcPr>
                </a:tc>
                <a:extLst>
                  <a:ext uri="{0D108BD9-81ED-4DB2-BD59-A6C34878D82A}">
                    <a16:rowId xmlns:a16="http://schemas.microsoft.com/office/drawing/2014/main" val="2653769032"/>
                  </a:ext>
                </a:extLst>
              </a:tr>
              <a:tr h="407107">
                <a:tc>
                  <a:txBody>
                    <a:bodyPr/>
                    <a:lstStyle/>
                    <a:p>
                      <a:pPr fontAlgn="auto">
                        <a:lnSpc>
                          <a:spcPct val="150000"/>
                        </a:lnSpc>
                        <a:spcBef>
                          <a:spcPts val="600"/>
                        </a:spcBef>
                        <a:spcAft>
                          <a:spcPts val="600"/>
                        </a:spcAft>
                      </a:pPr>
                      <a:r>
                        <a:rPr lang="nb-NO" sz="1800" b="1" kern="0" dirty="0">
                          <a:effectLst/>
                          <a:latin typeface="Arial" panose="020B0604020202020204" pitchFamily="34" charset="0"/>
                          <a:ea typeface="Times New Roman" panose="02020603050405020304" pitchFamily="18" charset="0"/>
                        </a:rPr>
                        <a:t>1) </a:t>
                      </a:r>
                      <a:r>
                        <a:rPr lang="nb-NO" sz="1800" b="1" kern="0" dirty="0" err="1">
                          <a:effectLst/>
                          <a:latin typeface="Arial" panose="020B0604020202020204" pitchFamily="34" charset="0"/>
                          <a:ea typeface="Times New Roman" panose="02020603050405020304" pitchFamily="18" charset="0"/>
                        </a:rPr>
                        <a:t>Physical</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2">
                        <a:lumMod val="60000"/>
                        <a:lumOff val="40000"/>
                      </a:schemeClr>
                    </a:solidFill>
                  </a:tcPr>
                </a:tc>
                <a:tc>
                  <a:txBody>
                    <a:bodyPr/>
                    <a:lstStyle/>
                    <a:p>
                      <a:pPr algn="ctr" fontAlgn="auto">
                        <a:lnSpc>
                          <a:spcPct val="100000"/>
                        </a:lnSpc>
                        <a:spcBef>
                          <a:spcPts val="0"/>
                        </a:spcBef>
                        <a:spcAft>
                          <a:spcPts val="0"/>
                        </a:spcAft>
                      </a:pPr>
                      <a:r>
                        <a:rPr lang="nb-NO" sz="1800" kern="0" dirty="0" err="1">
                          <a:effectLst/>
                          <a:latin typeface="Arial" panose="020B0604020202020204" pitchFamily="34" charset="0"/>
                          <a:ea typeface="Times New Roman" panose="02020603050405020304" pitchFamily="18" charset="0"/>
                        </a:rPr>
                        <a:t>Rule</a:t>
                      </a:r>
                      <a:r>
                        <a:rPr lang="nb-NO" sz="1800" kern="0" dirty="0">
                          <a:effectLst/>
                          <a:latin typeface="Arial" panose="020B0604020202020204" pitchFamily="34" charset="0"/>
                          <a:ea typeface="Times New Roman" panose="02020603050405020304" pitchFamily="18" charset="0"/>
                        </a:rPr>
                        <a:t> and </a:t>
                      </a:r>
                      <a:r>
                        <a:rPr lang="nb-NO" sz="1800" kern="0" dirty="0" err="1">
                          <a:effectLst/>
                          <a:latin typeface="Arial" panose="020B0604020202020204" pitchFamily="34" charset="0"/>
                          <a:ea typeface="Times New Roman" panose="02020603050405020304" pitchFamily="18" charset="0"/>
                        </a:rPr>
                        <a:t>bully</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2">
                        <a:lumMod val="60000"/>
                        <a:lumOff val="40000"/>
                      </a:schemeClr>
                    </a:solidFill>
                  </a:tcPr>
                </a:tc>
                <a:tc>
                  <a:txBody>
                    <a:bodyPr/>
                    <a:lstStyle/>
                    <a:p>
                      <a:pPr algn="ctr" fontAlgn="auto">
                        <a:lnSpc>
                          <a:spcPct val="100000"/>
                        </a:lnSpc>
                        <a:spcBef>
                          <a:spcPts val="0"/>
                        </a:spcBef>
                        <a:spcAft>
                          <a:spcPts val="0"/>
                        </a:spcAft>
                      </a:pPr>
                      <a:endParaRPr lang="nb-NO" sz="9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r>
                        <a:rPr lang="nb-NO" sz="1800" kern="0" dirty="0">
                          <a:effectLst/>
                          <a:latin typeface="Arial" panose="020B0604020202020204" pitchFamily="34" charset="0"/>
                          <a:ea typeface="Times New Roman" panose="02020603050405020304" pitchFamily="18" charset="0"/>
                        </a:rPr>
                        <a:t>Total </a:t>
                      </a:r>
                      <a:r>
                        <a:rPr lang="nb-NO" sz="1800" kern="0" dirty="0" err="1">
                          <a:effectLst/>
                          <a:latin typeface="Arial" panose="020B0604020202020204" pitchFamily="34" charset="0"/>
                          <a:ea typeface="Times New Roman" panose="02020603050405020304" pitchFamily="18" charset="0"/>
                        </a:rPr>
                        <a:t>submission</a:t>
                      </a:r>
                      <a:endParaRPr lang="nb-NO" sz="1800" kern="0" dirty="0">
                        <a:effectLst/>
                        <a:latin typeface="Arial" panose="020B0604020202020204" pitchFamily="34" charset="0"/>
                        <a:ea typeface="Times New Roman" panose="02020603050405020304" pitchFamily="18" charset="0"/>
                      </a:endParaRPr>
                    </a:p>
                    <a:p>
                      <a:pPr algn="ctr" fontAlgn="auto">
                        <a:lnSpc>
                          <a:spcPct val="100000"/>
                        </a:lnSpc>
                        <a:spcBef>
                          <a:spcPts val="0"/>
                        </a:spcBef>
                        <a:spcAft>
                          <a:spcPts val="0"/>
                        </a:spcAft>
                      </a:pPr>
                      <a:endParaRPr lang="nb-NO" sz="900" kern="1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2">
                        <a:lumMod val="60000"/>
                        <a:lumOff val="40000"/>
                      </a:schemeClr>
                    </a:solidFill>
                  </a:tcPr>
                </a:tc>
                <a:tc>
                  <a:txBody>
                    <a:bodyPr/>
                    <a:lstStyle/>
                    <a:p>
                      <a:pPr marL="86360" algn="ctr" fontAlgn="auto">
                        <a:lnSpc>
                          <a:spcPct val="100000"/>
                        </a:lnSpc>
                        <a:spcBef>
                          <a:spcPts val="600"/>
                        </a:spcBef>
                        <a:spcAft>
                          <a:spcPts val="600"/>
                        </a:spcAft>
                      </a:pPr>
                      <a:r>
                        <a:rPr lang="nb-NO" sz="1800" kern="0" dirty="0">
                          <a:effectLst/>
                          <a:latin typeface="Arial" panose="020B0604020202020204" pitchFamily="34" charset="0"/>
                          <a:ea typeface="Times New Roman" panose="02020603050405020304" pitchFamily="18" charset="0"/>
                        </a:rPr>
                        <a:t>Brutal </a:t>
                      </a:r>
                      <a:r>
                        <a:rPr lang="nb-NO" sz="1800" kern="0" dirty="0" err="1">
                          <a:effectLst/>
                          <a:latin typeface="Arial" panose="020B0604020202020204" pitchFamily="34" charset="0"/>
                          <a:ea typeface="Times New Roman" panose="02020603050405020304" pitchFamily="18" charset="0"/>
                        </a:rPr>
                        <a:t>use</a:t>
                      </a:r>
                      <a:r>
                        <a:rPr lang="nb-NO" sz="1800" kern="0" dirty="0">
                          <a:effectLst/>
                          <a:latin typeface="Arial" panose="020B0604020202020204" pitchFamily="34" charset="0"/>
                          <a:ea typeface="Times New Roman" panose="02020603050405020304" pitchFamily="18" charset="0"/>
                        </a:rPr>
                        <a:t> </a:t>
                      </a:r>
                      <a:br>
                        <a:rPr lang="nb-NO" sz="1800" kern="0" dirty="0">
                          <a:effectLst/>
                          <a:latin typeface="Arial" panose="020B0604020202020204" pitchFamily="34" charset="0"/>
                          <a:ea typeface="Times New Roman" panose="02020603050405020304" pitchFamily="18" charset="0"/>
                        </a:rPr>
                      </a:br>
                      <a:r>
                        <a:rPr lang="nb-NO" sz="1800" kern="0" dirty="0" err="1">
                          <a:effectLst/>
                          <a:latin typeface="Arial" panose="020B0604020202020204" pitchFamily="34" charset="0"/>
                          <a:ea typeface="Times New Roman" panose="02020603050405020304" pitchFamily="18" charset="0"/>
                        </a:rPr>
                        <a:t>of</a:t>
                      </a:r>
                      <a:r>
                        <a:rPr lang="nb-NO" sz="1800" kern="0" dirty="0">
                          <a:effectLst/>
                          <a:latin typeface="Arial" panose="020B0604020202020204" pitchFamily="34" charset="0"/>
                          <a:ea typeface="Times New Roman" panose="02020603050405020304" pitchFamily="18" charset="0"/>
                        </a:rPr>
                        <a:t> </a:t>
                      </a:r>
                      <a:r>
                        <a:rPr lang="nb-NO" sz="1800" kern="0" dirty="0" err="1">
                          <a:effectLst/>
                          <a:latin typeface="Arial" panose="020B0604020202020204" pitchFamily="34" charset="0"/>
                          <a:ea typeface="Times New Roman" panose="02020603050405020304" pitchFamily="18" charset="0"/>
                        </a:rPr>
                        <a:t>power</a:t>
                      </a:r>
                      <a:endParaRPr lang="nb-NO" sz="2800" kern="150" dirty="0">
                        <a:effectLst/>
                        <a:latin typeface="Times New Roman" panose="02020603050405020304" pitchFamily="18" charset="0"/>
                        <a:ea typeface="Times New Roman" panose="02020603050405020304" pitchFamily="18" charset="0"/>
                      </a:endParaRPr>
                    </a:p>
                  </a:txBody>
                  <a:tcPr marL="6350" marR="635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28061177"/>
                  </a:ext>
                </a:extLst>
              </a:tr>
            </a:tbl>
          </a:graphicData>
        </a:graphic>
      </p:graphicFrame>
    </p:spTree>
    <p:extLst>
      <p:ext uri="{BB962C8B-B14F-4D97-AF65-F5344CB8AC3E}">
        <p14:creationId xmlns:p14="http://schemas.microsoft.com/office/powerpoint/2010/main" val="14155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A0F4F-D9CE-0515-0777-A80A2B32D1E2}"/>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568CC9AC-FC49-33D0-9C1C-D1FFF6DFCB11}"/>
              </a:ext>
            </a:extLst>
          </p:cNvPr>
          <p:cNvSpPr txBox="1"/>
          <p:nvPr/>
        </p:nvSpPr>
        <p:spPr>
          <a:xfrm>
            <a:off x="1017548" y="84534"/>
            <a:ext cx="7108904" cy="1569660"/>
          </a:xfrm>
          <a:prstGeom prst="rect">
            <a:avLst/>
          </a:prstGeom>
          <a:noFill/>
        </p:spPr>
        <p:txBody>
          <a:bodyPr wrap="square">
            <a:spAutoFit/>
          </a:bodyPr>
          <a:lstStyle/>
          <a:p>
            <a:pPr lvl="0" algn="ctr">
              <a:spcAft>
                <a:spcPts val="600"/>
              </a:spcAft>
            </a:pPr>
            <a:r>
              <a:rPr lang="en-US" sz="3200" dirty="0">
                <a:solidFill>
                  <a:srgbClr val="C00000"/>
                </a:solidFill>
              </a:rPr>
              <a:t>The stages in The Developmental Ladder: From external to internal control within ourselves</a:t>
            </a:r>
            <a:endParaRPr lang="nb-NO" sz="3200" dirty="0">
              <a:solidFill>
                <a:srgbClr val="C00000"/>
              </a:solidFill>
            </a:endParaRPr>
          </a:p>
        </p:txBody>
      </p:sp>
      <p:sp>
        <p:nvSpPr>
          <p:cNvPr id="3" name="TekstSylinder 2">
            <a:extLst>
              <a:ext uri="{FF2B5EF4-FFF2-40B4-BE49-F238E27FC236}">
                <a16:creationId xmlns:a16="http://schemas.microsoft.com/office/drawing/2014/main" id="{B79F4BBF-3DD8-15E7-B482-31A2A2FA641A}"/>
              </a:ext>
            </a:extLst>
          </p:cNvPr>
          <p:cNvSpPr txBox="1"/>
          <p:nvPr/>
        </p:nvSpPr>
        <p:spPr>
          <a:xfrm>
            <a:off x="365963" y="1248181"/>
            <a:ext cx="8499741" cy="923330"/>
          </a:xfrm>
          <a:prstGeom prst="rect">
            <a:avLst/>
          </a:prstGeom>
          <a:solidFill>
            <a:schemeClr val="accent5">
              <a:lumMod val="20000"/>
              <a:lumOff val="80000"/>
            </a:schemeClr>
          </a:solidFill>
        </p:spPr>
        <p:txBody>
          <a:bodyPr wrap="square" rtlCol="0">
            <a:spAutoFit/>
          </a:bodyPr>
          <a:lstStyle/>
          <a:p>
            <a:pPr>
              <a:spcAft>
                <a:spcPts val="1200"/>
              </a:spcAft>
            </a:pPr>
            <a:r>
              <a:rPr lang="en-US" b="1" dirty="0"/>
              <a:t>5th Stage: </a:t>
            </a:r>
            <a:r>
              <a:rPr lang="en-US" dirty="0"/>
              <a:t>The sensitivity is further developed so that one receive spiritual guidance which one follows in order to create the good. External management is completely replaced by internal management and responsibility + spiritual guidance.</a:t>
            </a:r>
            <a:endParaRPr lang="nb-NO" dirty="0"/>
          </a:p>
        </p:txBody>
      </p:sp>
      <p:sp>
        <p:nvSpPr>
          <p:cNvPr id="6" name="TekstSylinder 5">
            <a:extLst>
              <a:ext uri="{FF2B5EF4-FFF2-40B4-BE49-F238E27FC236}">
                <a16:creationId xmlns:a16="http://schemas.microsoft.com/office/drawing/2014/main" id="{F1852895-C144-1D58-5D72-6C6A14801EC5}"/>
              </a:ext>
            </a:extLst>
          </p:cNvPr>
          <p:cNvSpPr txBox="1"/>
          <p:nvPr/>
        </p:nvSpPr>
        <p:spPr>
          <a:xfrm>
            <a:off x="365963" y="6133986"/>
            <a:ext cx="8311871" cy="646331"/>
          </a:xfrm>
          <a:prstGeom prst="rect">
            <a:avLst/>
          </a:prstGeom>
          <a:solidFill>
            <a:schemeClr val="accent2">
              <a:lumMod val="60000"/>
              <a:lumOff val="40000"/>
            </a:schemeClr>
          </a:solidFill>
        </p:spPr>
        <p:txBody>
          <a:bodyPr wrap="square">
            <a:spAutoFit/>
          </a:bodyPr>
          <a:lstStyle/>
          <a:p>
            <a:pPr>
              <a:spcAft>
                <a:spcPts val="1200"/>
              </a:spcAft>
            </a:pPr>
            <a:r>
              <a:rPr lang="en-US" b="1" dirty="0"/>
              <a:t>1. Stage: </a:t>
            </a:r>
            <a:r>
              <a:rPr lang="en-US" dirty="0"/>
              <a:t>Brutal and merciless external control. Most people must obey without murmuring</a:t>
            </a:r>
            <a:endParaRPr lang="nb-NO" dirty="0"/>
          </a:p>
        </p:txBody>
      </p:sp>
      <p:sp>
        <p:nvSpPr>
          <p:cNvPr id="8" name="TekstSylinder 7">
            <a:extLst>
              <a:ext uri="{FF2B5EF4-FFF2-40B4-BE49-F238E27FC236}">
                <a16:creationId xmlns:a16="http://schemas.microsoft.com/office/drawing/2014/main" id="{596A5DAB-20B8-A5CD-70E4-50006A4B259E}"/>
              </a:ext>
            </a:extLst>
          </p:cNvPr>
          <p:cNvSpPr txBox="1"/>
          <p:nvPr/>
        </p:nvSpPr>
        <p:spPr>
          <a:xfrm>
            <a:off x="347870" y="4948573"/>
            <a:ext cx="8329965" cy="923330"/>
          </a:xfrm>
          <a:prstGeom prst="rect">
            <a:avLst/>
          </a:prstGeom>
          <a:solidFill>
            <a:schemeClr val="accent4">
              <a:lumMod val="60000"/>
              <a:lumOff val="40000"/>
            </a:schemeClr>
          </a:solidFill>
        </p:spPr>
        <p:txBody>
          <a:bodyPr wrap="square">
            <a:spAutoFit/>
          </a:bodyPr>
          <a:lstStyle/>
          <a:p>
            <a:pPr>
              <a:spcAft>
                <a:spcPts val="1200"/>
              </a:spcAft>
            </a:pPr>
            <a:r>
              <a:rPr lang="en-US" b="1" dirty="0"/>
              <a:t>2nd Stage: External control </a:t>
            </a:r>
            <a:r>
              <a:rPr lang="en-US" dirty="0"/>
              <a:t>from fear of punishment, especially social punishment, controls most people and make them obedient. But </a:t>
            </a:r>
            <a:r>
              <a:rPr lang="en-US" b="1" dirty="0"/>
              <a:t>internal control in the form of conscience </a:t>
            </a:r>
            <a:r>
              <a:rPr lang="en-US" dirty="0"/>
              <a:t>has arisen. People try to avoid bad conscience, guilt and negative reactions.</a:t>
            </a:r>
            <a:endParaRPr lang="nb-NO" dirty="0"/>
          </a:p>
        </p:txBody>
      </p:sp>
      <p:sp>
        <p:nvSpPr>
          <p:cNvPr id="10" name="TekstSylinder 9">
            <a:extLst>
              <a:ext uri="{FF2B5EF4-FFF2-40B4-BE49-F238E27FC236}">
                <a16:creationId xmlns:a16="http://schemas.microsoft.com/office/drawing/2014/main" id="{F954BDEC-0F34-266D-8409-8833F6C79392}"/>
              </a:ext>
            </a:extLst>
          </p:cNvPr>
          <p:cNvSpPr txBox="1"/>
          <p:nvPr/>
        </p:nvSpPr>
        <p:spPr>
          <a:xfrm>
            <a:off x="347870" y="3894202"/>
            <a:ext cx="8311871" cy="923330"/>
          </a:xfrm>
          <a:prstGeom prst="rect">
            <a:avLst/>
          </a:prstGeom>
          <a:solidFill>
            <a:srgbClr val="FFFF00"/>
          </a:solidFill>
        </p:spPr>
        <p:txBody>
          <a:bodyPr wrap="square">
            <a:spAutoFit/>
          </a:bodyPr>
          <a:lstStyle/>
          <a:p>
            <a:pPr>
              <a:spcAft>
                <a:spcPts val="1200"/>
              </a:spcAft>
            </a:pPr>
            <a:r>
              <a:rPr lang="en-US" b="1" dirty="0"/>
              <a:t>3rd Stage: Positive inner mental management </a:t>
            </a:r>
            <a:r>
              <a:rPr lang="en-US" dirty="0"/>
              <a:t>creates well-adjusted individuals who voluntarily fulfill their duties and stay within their rights. Following laws and regulations is automated so that external punishment has become less important.</a:t>
            </a:r>
            <a:endParaRPr lang="nb-NO" dirty="0"/>
          </a:p>
        </p:txBody>
      </p:sp>
      <p:sp>
        <p:nvSpPr>
          <p:cNvPr id="12" name="TekstSylinder 11">
            <a:extLst>
              <a:ext uri="{FF2B5EF4-FFF2-40B4-BE49-F238E27FC236}">
                <a16:creationId xmlns:a16="http://schemas.microsoft.com/office/drawing/2014/main" id="{19D255EC-7923-8803-81F7-B7866BC510A6}"/>
              </a:ext>
            </a:extLst>
          </p:cNvPr>
          <p:cNvSpPr txBox="1"/>
          <p:nvPr/>
        </p:nvSpPr>
        <p:spPr>
          <a:xfrm>
            <a:off x="365963" y="2357618"/>
            <a:ext cx="8311871" cy="1477328"/>
          </a:xfrm>
          <a:prstGeom prst="rect">
            <a:avLst/>
          </a:prstGeom>
          <a:solidFill>
            <a:srgbClr val="BCF6BD"/>
          </a:solidFill>
        </p:spPr>
        <p:txBody>
          <a:bodyPr wrap="square">
            <a:spAutoFit/>
          </a:bodyPr>
          <a:lstStyle/>
          <a:p>
            <a:pPr>
              <a:spcAft>
                <a:spcPts val="1200"/>
              </a:spcAft>
            </a:pPr>
            <a:r>
              <a:rPr lang="en-US" b="1" dirty="0"/>
              <a:t>4th Stage: </a:t>
            </a:r>
            <a:r>
              <a:rPr lang="en-US" dirty="0"/>
              <a:t>Heart contact means that you </a:t>
            </a:r>
            <a:r>
              <a:rPr lang="en-US" b="1" dirty="0"/>
              <a:t>voluntarily want to take care of "everything and everyone"</a:t>
            </a:r>
            <a:r>
              <a:rPr lang="en-US" dirty="0"/>
              <a:t>. This voluntary ability to take responsibility means that the management of the 3rd stage with rights and duties can increasingly be replaced by </a:t>
            </a:r>
            <a:r>
              <a:rPr lang="en-US" b="1" dirty="0"/>
              <a:t>freedom and responsibility</a:t>
            </a:r>
            <a:r>
              <a:rPr lang="en-US" dirty="0"/>
              <a:t>. External governance recedes even more into the background, but civil disobedience arises as a problem.</a:t>
            </a:r>
            <a:endParaRPr lang="nb-NO" dirty="0"/>
          </a:p>
        </p:txBody>
      </p:sp>
    </p:spTree>
    <p:extLst>
      <p:ext uri="{BB962C8B-B14F-4D97-AF65-F5344CB8AC3E}">
        <p14:creationId xmlns:p14="http://schemas.microsoft.com/office/powerpoint/2010/main" val="17320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8" grpId="0" animBg="1"/>
      <p:bldP spid="8" grpId="1" animBg="1"/>
      <p:bldP spid="10" grpId="0" animBg="1"/>
      <p:bldP spid="10"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1DD7337-D8D3-DBB3-5A14-729A9A7E6D96}"/>
              </a:ext>
            </a:extLst>
          </p:cNvPr>
          <p:cNvSpPr txBox="1"/>
          <p:nvPr/>
        </p:nvSpPr>
        <p:spPr>
          <a:xfrm>
            <a:off x="0" y="204928"/>
            <a:ext cx="9144000" cy="584775"/>
          </a:xfrm>
          <a:prstGeom prst="rect">
            <a:avLst/>
          </a:prstGeom>
          <a:noFill/>
        </p:spPr>
        <p:txBody>
          <a:bodyPr wrap="square" rtlCol="0">
            <a:spAutoFit/>
          </a:bodyPr>
          <a:lstStyle/>
          <a:p>
            <a:pPr algn="ctr"/>
            <a:r>
              <a:rPr lang="nb-NO" sz="3200" dirty="0">
                <a:solidFill>
                  <a:srgbClr val="C00000"/>
                </a:solidFill>
              </a:rPr>
              <a:t>Interpersonal Problems - The Solution</a:t>
            </a:r>
          </a:p>
        </p:txBody>
      </p:sp>
      <p:sp>
        <p:nvSpPr>
          <p:cNvPr id="7" name="TekstSylinder 6">
            <a:extLst>
              <a:ext uri="{FF2B5EF4-FFF2-40B4-BE49-F238E27FC236}">
                <a16:creationId xmlns:a16="http://schemas.microsoft.com/office/drawing/2014/main" id="{2B4AFD5B-5001-753C-68F2-7F5482FEC603}"/>
              </a:ext>
            </a:extLst>
          </p:cNvPr>
          <p:cNvSpPr txBox="1"/>
          <p:nvPr/>
        </p:nvSpPr>
        <p:spPr>
          <a:xfrm>
            <a:off x="1129553" y="2782318"/>
            <a:ext cx="7763435" cy="332398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When we function </a:t>
            </a:r>
            <a:r>
              <a:rPr lang="en-US" sz="2000" b="1" dirty="0"/>
              <a:t>at the third stage</a:t>
            </a:r>
            <a:r>
              <a:rPr lang="en-US" sz="2000" dirty="0"/>
              <a:t>, we are able to see two sides of an issue, discuss problems objectively and resolve conflicts in a civilized manner. We are creating a democracy and a rule of law where the law is above those in power, instead of the other way around.</a:t>
            </a:r>
          </a:p>
          <a:p>
            <a:pPr marL="285750" indent="-285750">
              <a:spcAft>
                <a:spcPts val="1200"/>
              </a:spcAft>
              <a:buFont typeface="Arial" panose="020B0604020202020204" pitchFamily="34" charset="0"/>
              <a:buChar char="•"/>
            </a:pPr>
            <a:r>
              <a:rPr lang="en-US" sz="2000" dirty="0"/>
              <a:t>When people function </a:t>
            </a:r>
            <a:r>
              <a:rPr lang="en-US" sz="2000" b="1" dirty="0"/>
              <a:t>at</a:t>
            </a:r>
            <a:r>
              <a:rPr lang="en-US" sz="2000" dirty="0"/>
              <a:t> </a:t>
            </a:r>
            <a:r>
              <a:rPr lang="en-US" sz="2000" b="1" dirty="0"/>
              <a:t>the fourth stage</a:t>
            </a:r>
            <a:r>
              <a:rPr lang="en-US" sz="2000" dirty="0"/>
              <a:t>, we have a desire for everyone's needs to be taken care of. </a:t>
            </a:r>
            <a:br>
              <a:rPr lang="en-US" sz="2000" dirty="0"/>
            </a:br>
            <a:r>
              <a:rPr lang="en-US" sz="2000" dirty="0"/>
              <a:t>   -  With our </a:t>
            </a:r>
            <a:r>
              <a:rPr lang="en-US" sz="2000" b="1" dirty="0"/>
              <a:t>mental abilities</a:t>
            </a:r>
            <a:r>
              <a:rPr lang="en-US" sz="2000" dirty="0"/>
              <a:t>, we get an overview of the situation. </a:t>
            </a:r>
            <a:br>
              <a:rPr lang="en-US" sz="2000" dirty="0"/>
            </a:br>
            <a:r>
              <a:rPr lang="en-US" sz="2000" dirty="0"/>
              <a:t>   -  With our</a:t>
            </a:r>
            <a:r>
              <a:rPr lang="en-US" sz="2000" b="1" dirty="0"/>
              <a:t> spiritual </a:t>
            </a:r>
            <a:r>
              <a:rPr lang="en-US" sz="2000" dirty="0"/>
              <a:t>abilities, we search for creative solutions. </a:t>
            </a:r>
            <a:br>
              <a:rPr lang="en-US" sz="2000" dirty="0"/>
            </a:br>
            <a:r>
              <a:rPr lang="en-US" sz="2000" dirty="0"/>
              <a:t>   -  In our </a:t>
            </a:r>
            <a:r>
              <a:rPr lang="en-US" sz="2000" b="1" dirty="0"/>
              <a:t>hearts</a:t>
            </a:r>
            <a:r>
              <a:rPr lang="en-US" sz="2000" dirty="0"/>
              <a:t>, we weigh up and choose what takes care of </a:t>
            </a:r>
            <a:br>
              <a:rPr lang="en-US" sz="2000" dirty="0"/>
            </a:br>
            <a:r>
              <a:rPr lang="en-US" sz="2000" dirty="0"/>
              <a:t>      everything and everyone as best as possible.</a:t>
            </a:r>
            <a:endParaRPr lang="nb-NO" sz="2000" dirty="0"/>
          </a:p>
        </p:txBody>
      </p:sp>
      <p:sp>
        <p:nvSpPr>
          <p:cNvPr id="12" name="TekstSylinder 11">
            <a:extLst>
              <a:ext uri="{FF2B5EF4-FFF2-40B4-BE49-F238E27FC236}">
                <a16:creationId xmlns:a16="http://schemas.microsoft.com/office/drawing/2014/main" id="{F8EA383C-3FCB-D45C-C5C1-607EC3AB0F84}"/>
              </a:ext>
            </a:extLst>
          </p:cNvPr>
          <p:cNvSpPr txBox="1"/>
          <p:nvPr/>
        </p:nvSpPr>
        <p:spPr>
          <a:xfrm>
            <a:off x="1391478" y="1005761"/>
            <a:ext cx="6528451" cy="1323439"/>
          </a:xfrm>
          <a:prstGeom prst="rect">
            <a:avLst/>
          </a:prstGeom>
          <a:solidFill>
            <a:schemeClr val="accent6">
              <a:lumMod val="20000"/>
              <a:lumOff val="80000"/>
            </a:schemeClr>
          </a:solidFill>
        </p:spPr>
        <p:txBody>
          <a:bodyPr wrap="square">
            <a:spAutoFit/>
          </a:bodyPr>
          <a:lstStyle/>
          <a:p>
            <a:pPr algn="ctr"/>
            <a:r>
              <a:rPr lang="en-US" sz="2000" dirty="0"/>
              <a:t>The solution to interpersonal problems is that we personally, privately, socially and collectively develop further in our evolution, and increasingly function exclusively on the top three rungs of the developmental ladder</a:t>
            </a:r>
            <a:r>
              <a:rPr lang="nb-NO" sz="2000" dirty="0"/>
              <a:t>. </a:t>
            </a:r>
          </a:p>
        </p:txBody>
      </p:sp>
    </p:spTree>
    <p:extLst>
      <p:ext uri="{BB962C8B-B14F-4D97-AF65-F5344CB8AC3E}">
        <p14:creationId xmlns:p14="http://schemas.microsoft.com/office/powerpoint/2010/main" val="24719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C992-8E0B-3E12-9E9D-E9C1348C2208}"/>
            </a:ext>
          </a:extLst>
        </p:cNvPr>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1D7837E5-00A5-1C87-B486-9F6701EB84ED}"/>
              </a:ext>
            </a:extLst>
          </p:cNvPr>
          <p:cNvGraphicFramePr>
            <a:graphicFrameLocks noGrp="1"/>
          </p:cNvGraphicFramePr>
          <p:nvPr>
            <p:extLst>
              <p:ext uri="{D42A27DB-BD31-4B8C-83A1-F6EECF244321}">
                <p14:modId xmlns:p14="http://schemas.microsoft.com/office/powerpoint/2010/main" val="3963536737"/>
              </p:ext>
            </p:extLst>
          </p:nvPr>
        </p:nvGraphicFramePr>
        <p:xfrm>
          <a:off x="877889" y="1343227"/>
          <a:ext cx="3316076" cy="3591497"/>
        </p:xfrm>
        <a:graphic>
          <a:graphicData uri="http://schemas.openxmlformats.org/drawingml/2006/table">
            <a:tbl>
              <a:tblPr firstRow="1" firstCol="1" bandRow="1">
                <a:tableStyleId>{5C22544A-7EE6-4342-B048-85BDC9FD1C3A}</a:tableStyleId>
              </a:tblPr>
              <a:tblGrid>
                <a:gridCol w="1447761">
                  <a:extLst>
                    <a:ext uri="{9D8B030D-6E8A-4147-A177-3AD203B41FA5}">
                      <a16:colId xmlns:a16="http://schemas.microsoft.com/office/drawing/2014/main" val="1367009097"/>
                    </a:ext>
                  </a:extLst>
                </a:gridCol>
                <a:gridCol w="1868315">
                  <a:extLst>
                    <a:ext uri="{9D8B030D-6E8A-4147-A177-3AD203B41FA5}">
                      <a16:colId xmlns:a16="http://schemas.microsoft.com/office/drawing/2014/main" val="977578029"/>
                    </a:ext>
                  </a:extLst>
                </a:gridCol>
              </a:tblGrid>
              <a:tr h="798112">
                <a:tc>
                  <a:txBody>
                    <a:bodyPr/>
                    <a:lstStyle/>
                    <a:p>
                      <a:pPr algn="ctr"/>
                      <a:r>
                        <a:rPr lang="nb-NO" sz="2000" kern="150" dirty="0">
                          <a:effectLst/>
                        </a:rPr>
                        <a:t>Stage in </a:t>
                      </a:r>
                      <a:r>
                        <a:rPr lang="nb-NO" sz="2000" kern="150" dirty="0" err="1">
                          <a:effectLst/>
                        </a:rPr>
                        <a:t>the</a:t>
                      </a:r>
                      <a:r>
                        <a:rPr lang="nb-NO" sz="2000" kern="150" dirty="0">
                          <a:effectLst/>
                        </a:rPr>
                        <a:t> ladder</a:t>
                      </a:r>
                      <a:endParaRPr lang="nb-NO" sz="20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pPr>
                      <a:r>
                        <a:rPr lang="nb-NO" sz="2000" kern="150" dirty="0" err="1">
                          <a:effectLst/>
                          <a:latin typeface="Times New Roman" panose="02020603050405020304" pitchFamily="18" charset="0"/>
                          <a:ea typeface="Times New Roman" panose="02020603050405020304" pitchFamily="18" charset="0"/>
                        </a:rPr>
                        <a:t>Share</a:t>
                      </a:r>
                      <a:endParaRPr lang="nb-NO" sz="20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94456951"/>
                  </a:ext>
                </a:extLst>
              </a:tr>
              <a:tr h="399055">
                <a:tc>
                  <a:txBody>
                    <a:bodyPr/>
                    <a:lstStyle/>
                    <a:p>
                      <a:pPr algn="ctr">
                        <a:spcBef>
                          <a:spcPts val="200"/>
                        </a:spcBef>
                        <a:spcAft>
                          <a:spcPts val="200"/>
                        </a:spcAft>
                      </a:pPr>
                      <a:r>
                        <a:rPr lang="nb-NO" sz="2000" kern="150">
                          <a:effectLst/>
                        </a:rPr>
                        <a:t>4</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a:effectLst/>
                        </a:rPr>
                        <a:t>0 %</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0670271"/>
                  </a:ext>
                </a:extLst>
              </a:tr>
              <a:tr h="399055">
                <a:tc>
                  <a:txBody>
                    <a:bodyPr/>
                    <a:lstStyle/>
                    <a:p>
                      <a:pPr algn="ctr">
                        <a:spcBef>
                          <a:spcPts val="200"/>
                        </a:spcBef>
                        <a:spcAft>
                          <a:spcPts val="200"/>
                        </a:spcAft>
                      </a:pPr>
                      <a:r>
                        <a:rPr lang="nb-NO" sz="2000" kern="150">
                          <a:effectLst/>
                        </a:rPr>
                        <a:t>3,5</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a:effectLst/>
                        </a:rPr>
                        <a:t>6 %</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6746882"/>
                  </a:ext>
                </a:extLst>
              </a:tr>
              <a:tr h="399055">
                <a:tc>
                  <a:txBody>
                    <a:bodyPr/>
                    <a:lstStyle/>
                    <a:p>
                      <a:pPr algn="ctr">
                        <a:spcBef>
                          <a:spcPts val="200"/>
                        </a:spcBef>
                        <a:spcAft>
                          <a:spcPts val="200"/>
                        </a:spcAft>
                      </a:pPr>
                      <a:r>
                        <a:rPr lang="nb-NO" sz="2000" kern="150">
                          <a:effectLst/>
                        </a:rPr>
                        <a:t>3</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a:effectLst/>
                        </a:rPr>
                        <a:t>34 %</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622826"/>
                  </a:ext>
                </a:extLst>
              </a:tr>
              <a:tr h="399055">
                <a:tc>
                  <a:txBody>
                    <a:bodyPr/>
                    <a:lstStyle/>
                    <a:p>
                      <a:pPr algn="ctr">
                        <a:spcBef>
                          <a:spcPts val="200"/>
                        </a:spcBef>
                        <a:spcAft>
                          <a:spcPts val="200"/>
                        </a:spcAft>
                      </a:pPr>
                      <a:r>
                        <a:rPr lang="nb-NO" sz="2000" kern="150">
                          <a:effectLst/>
                        </a:rPr>
                        <a:t>2,5</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dirty="0">
                          <a:effectLst/>
                        </a:rPr>
                        <a:t>33 %</a:t>
                      </a:r>
                      <a:endParaRPr lang="nb-NO" sz="20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067813"/>
                  </a:ext>
                </a:extLst>
              </a:tr>
              <a:tr h="399055">
                <a:tc>
                  <a:txBody>
                    <a:bodyPr/>
                    <a:lstStyle/>
                    <a:p>
                      <a:pPr algn="ctr">
                        <a:spcBef>
                          <a:spcPts val="200"/>
                        </a:spcBef>
                        <a:spcAft>
                          <a:spcPts val="200"/>
                        </a:spcAft>
                      </a:pPr>
                      <a:r>
                        <a:rPr lang="nb-NO" sz="2000" kern="150">
                          <a:effectLst/>
                        </a:rPr>
                        <a:t>2</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a:effectLst/>
                        </a:rPr>
                        <a:t>14 %</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7650644"/>
                  </a:ext>
                </a:extLst>
              </a:tr>
              <a:tr h="399055">
                <a:tc>
                  <a:txBody>
                    <a:bodyPr/>
                    <a:lstStyle/>
                    <a:p>
                      <a:pPr algn="ctr">
                        <a:spcBef>
                          <a:spcPts val="200"/>
                        </a:spcBef>
                        <a:spcAft>
                          <a:spcPts val="200"/>
                        </a:spcAft>
                      </a:pPr>
                      <a:r>
                        <a:rPr lang="nb-NO" sz="2000" kern="150">
                          <a:effectLst/>
                        </a:rPr>
                        <a:t>1,5</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a:effectLst/>
                        </a:rPr>
                        <a:t>8 %</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66037332"/>
                  </a:ext>
                </a:extLst>
              </a:tr>
              <a:tr h="399055">
                <a:tc>
                  <a:txBody>
                    <a:bodyPr/>
                    <a:lstStyle/>
                    <a:p>
                      <a:pPr algn="ctr">
                        <a:spcBef>
                          <a:spcPts val="200"/>
                        </a:spcBef>
                        <a:spcAft>
                          <a:spcPts val="200"/>
                        </a:spcAft>
                      </a:pPr>
                      <a:r>
                        <a:rPr lang="nb-NO" sz="2000" kern="150">
                          <a:effectLst/>
                        </a:rPr>
                        <a:t>1</a:t>
                      </a:r>
                      <a:endParaRPr lang="nb-NO" sz="20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2000" kern="150" dirty="0">
                          <a:effectLst/>
                        </a:rPr>
                        <a:t>5 %</a:t>
                      </a:r>
                      <a:endParaRPr lang="nb-NO" sz="20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00922710"/>
                  </a:ext>
                </a:extLst>
              </a:tr>
            </a:tbl>
          </a:graphicData>
        </a:graphic>
      </p:graphicFrame>
      <p:sp>
        <p:nvSpPr>
          <p:cNvPr id="3" name="TekstSylinder 2">
            <a:extLst>
              <a:ext uri="{FF2B5EF4-FFF2-40B4-BE49-F238E27FC236}">
                <a16:creationId xmlns:a16="http://schemas.microsoft.com/office/drawing/2014/main" id="{E05D7303-A8F7-65A0-4BE3-47552E19F8BE}"/>
              </a:ext>
            </a:extLst>
          </p:cNvPr>
          <p:cNvSpPr txBox="1"/>
          <p:nvPr/>
        </p:nvSpPr>
        <p:spPr>
          <a:xfrm>
            <a:off x="0" y="196957"/>
            <a:ext cx="8854315" cy="584775"/>
          </a:xfrm>
          <a:prstGeom prst="rect">
            <a:avLst/>
          </a:prstGeom>
          <a:noFill/>
        </p:spPr>
        <p:txBody>
          <a:bodyPr wrap="square" rtlCol="0">
            <a:spAutoFit/>
          </a:bodyPr>
          <a:lstStyle/>
          <a:p>
            <a:pPr algn="ctr"/>
            <a:r>
              <a:rPr lang="en-US" sz="3200" dirty="0">
                <a:solidFill>
                  <a:srgbClr val="C00000"/>
                </a:solidFill>
              </a:rPr>
              <a:t>Proportion of population at different stages (US)</a:t>
            </a:r>
            <a:endParaRPr lang="nb-NO" sz="3200" dirty="0">
              <a:solidFill>
                <a:srgbClr val="C00000"/>
              </a:solidFill>
            </a:endParaRPr>
          </a:p>
        </p:txBody>
      </p:sp>
      <p:sp>
        <p:nvSpPr>
          <p:cNvPr id="4" name="TekstSylinder 3">
            <a:extLst>
              <a:ext uri="{FF2B5EF4-FFF2-40B4-BE49-F238E27FC236}">
                <a16:creationId xmlns:a16="http://schemas.microsoft.com/office/drawing/2014/main" id="{6E353FF4-7280-769D-9251-A3DD1F1133E3}"/>
              </a:ext>
            </a:extLst>
          </p:cNvPr>
          <p:cNvSpPr txBox="1"/>
          <p:nvPr/>
        </p:nvSpPr>
        <p:spPr>
          <a:xfrm>
            <a:off x="2025245" y="5034554"/>
            <a:ext cx="4455068" cy="646331"/>
          </a:xfrm>
          <a:prstGeom prst="rect">
            <a:avLst/>
          </a:prstGeom>
          <a:noFill/>
        </p:spPr>
        <p:txBody>
          <a:bodyPr wrap="square" rtlCol="0">
            <a:spAutoFit/>
          </a:bodyPr>
          <a:lstStyle/>
          <a:p>
            <a:pPr algn="ctr"/>
            <a:r>
              <a:rPr lang="nb-NO" dirty="0" err="1"/>
              <a:t>Soruce</a:t>
            </a:r>
            <a:r>
              <a:rPr lang="nb-NO" dirty="0"/>
              <a:t>: Robert </a:t>
            </a:r>
            <a:r>
              <a:rPr lang="nb-NO" dirty="0" err="1"/>
              <a:t>Kegan</a:t>
            </a:r>
            <a:r>
              <a:rPr lang="nb-NO" dirty="0"/>
              <a:t>: </a:t>
            </a:r>
            <a:r>
              <a:rPr lang="nb-NO" i="1" dirty="0"/>
              <a:t>In Over Our Heads – </a:t>
            </a:r>
            <a:r>
              <a:rPr lang="en-US" i="1" dirty="0"/>
              <a:t>The Mental Demands of Modern Life</a:t>
            </a:r>
            <a:r>
              <a:rPr lang="nb-NO" i="1" dirty="0"/>
              <a:t> </a:t>
            </a:r>
            <a:r>
              <a:rPr lang="nb-NO" dirty="0"/>
              <a:t>(1995)</a:t>
            </a:r>
          </a:p>
        </p:txBody>
      </p:sp>
      <p:sp>
        <p:nvSpPr>
          <p:cNvPr id="5" name="TekstSylinder 4">
            <a:extLst>
              <a:ext uri="{FF2B5EF4-FFF2-40B4-BE49-F238E27FC236}">
                <a16:creationId xmlns:a16="http://schemas.microsoft.com/office/drawing/2014/main" id="{55FDA977-1E36-030B-990F-23EDCFEE56CE}"/>
              </a:ext>
            </a:extLst>
          </p:cNvPr>
          <p:cNvSpPr txBox="1"/>
          <p:nvPr/>
        </p:nvSpPr>
        <p:spPr>
          <a:xfrm>
            <a:off x="4197308" y="2271806"/>
            <a:ext cx="2712524" cy="607859"/>
          </a:xfrm>
          <a:prstGeom prst="rect">
            <a:avLst/>
          </a:prstGeom>
          <a:solidFill>
            <a:srgbClr val="00FF00"/>
          </a:solidFill>
        </p:spPr>
        <p:txBody>
          <a:bodyPr wrap="square" rtlCol="0">
            <a:spAutoFit/>
          </a:bodyPr>
          <a:lstStyle/>
          <a:p>
            <a:endParaRPr lang="nb-NO" sz="500" dirty="0"/>
          </a:p>
          <a:p>
            <a:r>
              <a:rPr lang="nb-NO" dirty="0" err="1"/>
              <a:t>Fellow</a:t>
            </a:r>
            <a:r>
              <a:rPr lang="nb-NO" dirty="0"/>
              <a:t> human </a:t>
            </a:r>
            <a:r>
              <a:rPr lang="nb-NO" dirty="0" err="1"/>
              <a:t>being</a:t>
            </a:r>
            <a:endParaRPr lang="nb-NO" dirty="0"/>
          </a:p>
          <a:p>
            <a:endParaRPr lang="nb-NO" sz="1050" dirty="0"/>
          </a:p>
        </p:txBody>
      </p:sp>
      <p:sp>
        <p:nvSpPr>
          <p:cNvPr id="6" name="TekstSylinder 5">
            <a:extLst>
              <a:ext uri="{FF2B5EF4-FFF2-40B4-BE49-F238E27FC236}">
                <a16:creationId xmlns:a16="http://schemas.microsoft.com/office/drawing/2014/main" id="{E58EAC81-12C2-9BCB-4A0B-78190A1DAD58}"/>
              </a:ext>
            </a:extLst>
          </p:cNvPr>
          <p:cNvSpPr txBox="1"/>
          <p:nvPr/>
        </p:nvSpPr>
        <p:spPr>
          <a:xfrm>
            <a:off x="4197307" y="2965497"/>
            <a:ext cx="2712525" cy="369332"/>
          </a:xfrm>
          <a:prstGeom prst="rect">
            <a:avLst/>
          </a:prstGeom>
          <a:solidFill>
            <a:srgbClr val="FFFF00"/>
          </a:solidFill>
        </p:spPr>
        <p:txBody>
          <a:bodyPr wrap="square" rtlCol="0">
            <a:spAutoFit/>
          </a:bodyPr>
          <a:lstStyle/>
          <a:p>
            <a:r>
              <a:rPr lang="nb-NO" dirty="0" err="1"/>
              <a:t>Independent</a:t>
            </a:r>
            <a:r>
              <a:rPr lang="nb-NO" dirty="0"/>
              <a:t> </a:t>
            </a:r>
            <a:r>
              <a:rPr lang="nb-NO" dirty="0" err="1"/>
              <a:t>individual</a:t>
            </a:r>
            <a:endParaRPr lang="nb-NO" dirty="0"/>
          </a:p>
        </p:txBody>
      </p:sp>
      <p:sp>
        <p:nvSpPr>
          <p:cNvPr id="7" name="TekstSylinder 6">
            <a:extLst>
              <a:ext uri="{FF2B5EF4-FFF2-40B4-BE49-F238E27FC236}">
                <a16:creationId xmlns:a16="http://schemas.microsoft.com/office/drawing/2014/main" id="{E59708C2-C4FA-43CD-8392-1CA774DA61EF}"/>
              </a:ext>
            </a:extLst>
          </p:cNvPr>
          <p:cNvSpPr txBox="1"/>
          <p:nvPr/>
        </p:nvSpPr>
        <p:spPr>
          <a:xfrm>
            <a:off x="4197308" y="3429000"/>
            <a:ext cx="2712526" cy="984885"/>
          </a:xfrm>
          <a:prstGeom prst="rect">
            <a:avLst/>
          </a:prstGeom>
          <a:solidFill>
            <a:srgbClr val="E68900"/>
          </a:solidFill>
        </p:spPr>
        <p:txBody>
          <a:bodyPr wrap="square" rtlCol="0">
            <a:spAutoFit/>
          </a:bodyPr>
          <a:lstStyle/>
          <a:p>
            <a:endParaRPr lang="nb-NO" sz="2000" dirty="0"/>
          </a:p>
          <a:p>
            <a:r>
              <a:rPr lang="nb-NO" dirty="0" err="1"/>
              <a:t>Traditional</a:t>
            </a:r>
            <a:r>
              <a:rPr lang="nb-NO" dirty="0"/>
              <a:t> </a:t>
            </a:r>
            <a:r>
              <a:rPr lang="nb-NO" dirty="0" err="1"/>
              <a:t>personality</a:t>
            </a:r>
            <a:endParaRPr lang="nb-NO" dirty="0"/>
          </a:p>
          <a:p>
            <a:endParaRPr lang="nb-NO" sz="2000" dirty="0"/>
          </a:p>
        </p:txBody>
      </p:sp>
      <p:sp>
        <p:nvSpPr>
          <p:cNvPr id="8" name="TekstSylinder 7">
            <a:extLst>
              <a:ext uri="{FF2B5EF4-FFF2-40B4-BE49-F238E27FC236}">
                <a16:creationId xmlns:a16="http://schemas.microsoft.com/office/drawing/2014/main" id="{7B484184-8432-5BCA-6194-B938F31C9440}"/>
              </a:ext>
            </a:extLst>
          </p:cNvPr>
          <p:cNvSpPr txBox="1"/>
          <p:nvPr/>
        </p:nvSpPr>
        <p:spPr>
          <a:xfrm>
            <a:off x="4197308" y="4565392"/>
            <a:ext cx="2712524" cy="369332"/>
          </a:xfrm>
          <a:prstGeom prst="rect">
            <a:avLst/>
          </a:prstGeom>
          <a:solidFill>
            <a:srgbClr val="C00000"/>
          </a:solidFill>
        </p:spPr>
        <p:txBody>
          <a:bodyPr wrap="square" rtlCol="0">
            <a:spAutoFit/>
          </a:bodyPr>
          <a:lstStyle/>
          <a:p>
            <a:r>
              <a:rPr lang="nb-NO" dirty="0">
                <a:solidFill>
                  <a:schemeClr val="bg1"/>
                </a:solidFill>
              </a:rPr>
              <a:t>Dominant </a:t>
            </a:r>
            <a:r>
              <a:rPr lang="nb-NO" dirty="0" err="1">
                <a:solidFill>
                  <a:schemeClr val="bg1"/>
                </a:solidFill>
              </a:rPr>
              <a:t>personality</a:t>
            </a:r>
            <a:endParaRPr lang="nb-NO" dirty="0">
              <a:solidFill>
                <a:schemeClr val="bg1"/>
              </a:solidFill>
            </a:endParaRPr>
          </a:p>
        </p:txBody>
      </p:sp>
      <p:grpSp>
        <p:nvGrpSpPr>
          <p:cNvPr id="9" name="Gruppe 8">
            <a:extLst>
              <a:ext uri="{FF2B5EF4-FFF2-40B4-BE49-F238E27FC236}">
                <a16:creationId xmlns:a16="http://schemas.microsoft.com/office/drawing/2014/main" id="{3B2BFA2E-BF25-F330-A413-0E643E36A4EA}"/>
              </a:ext>
            </a:extLst>
          </p:cNvPr>
          <p:cNvGrpSpPr/>
          <p:nvPr/>
        </p:nvGrpSpPr>
        <p:grpSpPr>
          <a:xfrm>
            <a:off x="496650" y="3378117"/>
            <a:ext cx="8499302" cy="3329114"/>
            <a:chOff x="496650" y="3378117"/>
            <a:chExt cx="8499302" cy="3329114"/>
          </a:xfrm>
        </p:grpSpPr>
        <p:sp>
          <p:nvSpPr>
            <p:cNvPr id="10" name="Venstre klammeparentes 9">
              <a:extLst>
                <a:ext uri="{FF2B5EF4-FFF2-40B4-BE49-F238E27FC236}">
                  <a16:creationId xmlns:a16="http://schemas.microsoft.com/office/drawing/2014/main" id="{A676099C-481A-0200-2FA0-1E0B57F8968F}"/>
                </a:ext>
              </a:extLst>
            </p:cNvPr>
            <p:cNvSpPr/>
            <p:nvPr/>
          </p:nvSpPr>
          <p:spPr>
            <a:xfrm>
              <a:off x="505512" y="3378117"/>
              <a:ext cx="431142" cy="1556494"/>
            </a:xfrm>
            <a:prstGeom prst="leftBrace">
              <a:avLst>
                <a:gd name="adj1" fmla="val 8333"/>
                <a:gd name="adj2" fmla="val 5243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ln>
                  <a:solidFill>
                    <a:schemeClr val="bg2"/>
                  </a:solidFill>
                </a:ln>
              </a:endParaRPr>
            </a:p>
          </p:txBody>
        </p:sp>
        <p:sp>
          <p:nvSpPr>
            <p:cNvPr id="11" name="TekstSylinder 10">
              <a:extLst>
                <a:ext uri="{FF2B5EF4-FFF2-40B4-BE49-F238E27FC236}">
                  <a16:creationId xmlns:a16="http://schemas.microsoft.com/office/drawing/2014/main" id="{7B4383F0-A705-F7BE-0D70-0AE1586FCC6E}"/>
                </a:ext>
              </a:extLst>
            </p:cNvPr>
            <p:cNvSpPr txBox="1"/>
            <p:nvPr/>
          </p:nvSpPr>
          <p:spPr>
            <a:xfrm>
              <a:off x="877889" y="5783901"/>
              <a:ext cx="8118063" cy="923330"/>
            </a:xfrm>
            <a:prstGeom prst="rect">
              <a:avLst/>
            </a:prstGeom>
            <a:solidFill>
              <a:srgbClr val="F6BB00"/>
            </a:solidFill>
          </p:spPr>
          <p:txBody>
            <a:bodyPr wrap="square" rtlCol="0">
              <a:spAutoFit/>
            </a:bodyPr>
            <a:lstStyle/>
            <a:p>
              <a:r>
                <a:rPr lang="en-US" dirty="0"/>
                <a:t>60% have low maturity! Low maturity is the reason why we are not ready to solve the climate and nature crisis and create a better world! And that right-wing populism and extremism are gaining ground! - And to Donald Trump's support in the USA!</a:t>
              </a:r>
              <a:endParaRPr lang="nb-NO" dirty="0"/>
            </a:p>
          </p:txBody>
        </p:sp>
        <p:sp>
          <p:nvSpPr>
            <p:cNvPr id="12" name="Frihåndsform: figur 11">
              <a:extLst>
                <a:ext uri="{FF2B5EF4-FFF2-40B4-BE49-F238E27FC236}">
                  <a16:creationId xmlns:a16="http://schemas.microsoft.com/office/drawing/2014/main" id="{20AB5727-16B6-AE51-1621-32CE8DB7B154}"/>
                </a:ext>
              </a:extLst>
            </p:cNvPr>
            <p:cNvSpPr/>
            <p:nvPr/>
          </p:nvSpPr>
          <p:spPr>
            <a:xfrm rot="20807783">
              <a:off x="496650" y="4200995"/>
              <a:ext cx="309720" cy="2113807"/>
            </a:xfrm>
            <a:custGeom>
              <a:avLst/>
              <a:gdLst>
                <a:gd name="connsiteX0" fmla="*/ 344182 w 926073"/>
                <a:gd name="connsiteY0" fmla="*/ 2113807 h 2113807"/>
                <a:gd name="connsiteX1" fmla="*/ 130426 w 926073"/>
                <a:gd name="connsiteY1" fmla="*/ 1995054 h 2113807"/>
                <a:gd name="connsiteX2" fmla="*/ 47299 w 926073"/>
                <a:gd name="connsiteY2" fmla="*/ 1710046 h 2113807"/>
                <a:gd name="connsiteX3" fmla="*/ 23548 w 926073"/>
                <a:gd name="connsiteY3" fmla="*/ 641267 h 2113807"/>
                <a:gd name="connsiteX4" fmla="*/ 391683 w 926073"/>
                <a:gd name="connsiteY4" fmla="*/ 106878 h 2113807"/>
                <a:gd name="connsiteX5" fmla="*/ 926073 w 926073"/>
                <a:gd name="connsiteY5" fmla="*/ 0 h 211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073" h="2113807">
                  <a:moveTo>
                    <a:pt x="344182" y="2113807"/>
                  </a:moveTo>
                  <a:cubicBezTo>
                    <a:pt x="262044" y="2088077"/>
                    <a:pt x="179906" y="2062347"/>
                    <a:pt x="130426" y="1995054"/>
                  </a:cubicBezTo>
                  <a:cubicBezTo>
                    <a:pt x="80946" y="1927761"/>
                    <a:pt x="65112" y="1935677"/>
                    <a:pt x="47299" y="1710046"/>
                  </a:cubicBezTo>
                  <a:cubicBezTo>
                    <a:pt x="29486" y="1484415"/>
                    <a:pt x="-33849" y="908462"/>
                    <a:pt x="23548" y="641267"/>
                  </a:cubicBezTo>
                  <a:cubicBezTo>
                    <a:pt x="80945" y="374072"/>
                    <a:pt x="241262" y="213756"/>
                    <a:pt x="391683" y="106878"/>
                  </a:cubicBezTo>
                  <a:cubicBezTo>
                    <a:pt x="542104" y="0"/>
                    <a:pt x="734088" y="0"/>
                    <a:pt x="926073" y="0"/>
                  </a:cubicBezTo>
                </a:path>
              </a:pathLst>
            </a:custGeom>
            <a:noFill/>
            <a:ln w="19050">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3" name="TekstSylinder 12">
            <a:extLst>
              <a:ext uri="{FF2B5EF4-FFF2-40B4-BE49-F238E27FC236}">
                <a16:creationId xmlns:a16="http://schemas.microsoft.com/office/drawing/2014/main" id="{A2D50B6E-4977-CC0C-9E47-B16B3DD02FB2}"/>
              </a:ext>
            </a:extLst>
          </p:cNvPr>
          <p:cNvSpPr txBox="1"/>
          <p:nvPr/>
        </p:nvSpPr>
        <p:spPr>
          <a:xfrm>
            <a:off x="6998879" y="4388954"/>
            <a:ext cx="1094414" cy="830997"/>
          </a:xfrm>
          <a:prstGeom prst="rect">
            <a:avLst/>
          </a:prstGeom>
          <a:noFill/>
        </p:spPr>
        <p:txBody>
          <a:bodyPr wrap="square" rtlCol="0">
            <a:spAutoFit/>
          </a:bodyPr>
          <a:lstStyle/>
          <a:p>
            <a:r>
              <a:rPr lang="nb-NO" sz="1600" b="1" dirty="0"/>
              <a:t>Trump</a:t>
            </a:r>
            <a:br>
              <a:rPr lang="nb-NO" sz="1600" b="1" dirty="0"/>
            </a:br>
            <a:r>
              <a:rPr lang="nb-NO" sz="1600" b="1" dirty="0"/>
              <a:t>Putin</a:t>
            </a:r>
            <a:br>
              <a:rPr lang="nb-NO" sz="1600" b="1" dirty="0"/>
            </a:br>
            <a:r>
              <a:rPr lang="nb-NO" sz="1600" b="1" dirty="0"/>
              <a:t>Xi Jinping</a:t>
            </a:r>
          </a:p>
        </p:txBody>
      </p:sp>
      <p:grpSp>
        <p:nvGrpSpPr>
          <p:cNvPr id="14" name="Gruppe 13">
            <a:extLst>
              <a:ext uri="{FF2B5EF4-FFF2-40B4-BE49-F238E27FC236}">
                <a16:creationId xmlns:a16="http://schemas.microsoft.com/office/drawing/2014/main" id="{5B1A53F0-C864-82D6-0673-BB8981A3DCCA}"/>
              </a:ext>
            </a:extLst>
          </p:cNvPr>
          <p:cNvGrpSpPr/>
          <p:nvPr/>
        </p:nvGrpSpPr>
        <p:grpSpPr>
          <a:xfrm>
            <a:off x="7002625" y="2271806"/>
            <a:ext cx="1535088" cy="646331"/>
            <a:chOff x="7380312" y="2258029"/>
            <a:chExt cx="1535088" cy="646331"/>
          </a:xfrm>
        </p:grpSpPr>
        <p:sp>
          <p:nvSpPr>
            <p:cNvPr id="15" name="Høyre klammeparentes 14">
              <a:extLst>
                <a:ext uri="{FF2B5EF4-FFF2-40B4-BE49-F238E27FC236}">
                  <a16:creationId xmlns:a16="http://schemas.microsoft.com/office/drawing/2014/main" id="{4F55FC97-82DC-C531-908A-531B0979840D}"/>
                </a:ext>
              </a:extLst>
            </p:cNvPr>
            <p:cNvSpPr/>
            <p:nvPr/>
          </p:nvSpPr>
          <p:spPr>
            <a:xfrm>
              <a:off x="7380312" y="2271806"/>
              <a:ext cx="216024" cy="59952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6" name="TekstSylinder 15">
              <a:extLst>
                <a:ext uri="{FF2B5EF4-FFF2-40B4-BE49-F238E27FC236}">
                  <a16:creationId xmlns:a16="http://schemas.microsoft.com/office/drawing/2014/main" id="{A108B87A-B31A-9471-E3B1-3A18560659B2}"/>
                </a:ext>
              </a:extLst>
            </p:cNvPr>
            <p:cNvSpPr txBox="1"/>
            <p:nvPr/>
          </p:nvSpPr>
          <p:spPr>
            <a:xfrm>
              <a:off x="7647078" y="2258029"/>
              <a:ext cx="1268322" cy="646331"/>
            </a:xfrm>
            <a:prstGeom prst="rect">
              <a:avLst/>
            </a:prstGeom>
            <a:solidFill>
              <a:srgbClr val="00FE00"/>
            </a:solidFill>
          </p:spPr>
          <p:txBody>
            <a:bodyPr wrap="square" rtlCol="0">
              <a:spAutoFit/>
            </a:bodyPr>
            <a:lstStyle/>
            <a:p>
              <a:pPr algn="ctr"/>
              <a:r>
                <a:rPr lang="nb-NO" dirty="0" err="1"/>
                <a:t>Only</a:t>
              </a:r>
              <a:r>
                <a:rPr lang="nb-NO" dirty="0"/>
                <a:t> 6 % </a:t>
              </a:r>
              <a:r>
                <a:rPr lang="nb-NO" dirty="0" err="1"/>
                <a:t>are</a:t>
              </a:r>
              <a:r>
                <a:rPr lang="nb-NO" dirty="0"/>
                <a:t> </a:t>
              </a:r>
              <a:r>
                <a:rPr lang="nb-NO" dirty="0" err="1"/>
                <a:t>here</a:t>
              </a:r>
              <a:r>
                <a:rPr lang="nb-NO" dirty="0"/>
                <a:t> </a:t>
              </a:r>
              <a:r>
                <a:rPr lang="nb-NO" sz="1800" kern="1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9768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4D127-B5F0-D47A-1251-7AB6AEBEE8E1}"/>
            </a:ext>
          </a:extLst>
        </p:cNvPr>
        <p:cNvGrpSpPr/>
        <p:nvPr/>
      </p:nvGrpSpPr>
      <p:grpSpPr>
        <a:xfrm>
          <a:off x="0" y="0"/>
          <a:ext cx="0" cy="0"/>
          <a:chOff x="0" y="0"/>
          <a:chExt cx="0" cy="0"/>
        </a:xfrm>
      </p:grpSpPr>
      <p:pic>
        <p:nvPicPr>
          <p:cNvPr id="2" name="Bilde 1">
            <a:extLst>
              <a:ext uri="{FF2B5EF4-FFF2-40B4-BE49-F238E27FC236}">
                <a16:creationId xmlns:a16="http://schemas.microsoft.com/office/drawing/2014/main" id="{AB4F95E5-9280-95E1-C216-17BC798B4F7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6887" y="2281584"/>
            <a:ext cx="8114277" cy="3898881"/>
          </a:xfrm>
          <a:prstGeom prst="rect">
            <a:avLst/>
          </a:prstGeom>
          <a:noFill/>
        </p:spPr>
      </p:pic>
      <p:sp>
        <p:nvSpPr>
          <p:cNvPr id="3" name="TekstSylinder 2">
            <a:extLst>
              <a:ext uri="{FF2B5EF4-FFF2-40B4-BE49-F238E27FC236}">
                <a16:creationId xmlns:a16="http://schemas.microsoft.com/office/drawing/2014/main" id="{342C4296-7B82-2F4D-AD27-DA6278EF2289}"/>
              </a:ext>
            </a:extLst>
          </p:cNvPr>
          <p:cNvSpPr txBox="1"/>
          <p:nvPr/>
        </p:nvSpPr>
        <p:spPr>
          <a:xfrm>
            <a:off x="666887" y="302083"/>
            <a:ext cx="8064347" cy="584775"/>
          </a:xfrm>
          <a:prstGeom prst="rect">
            <a:avLst/>
          </a:prstGeom>
          <a:noFill/>
        </p:spPr>
        <p:txBody>
          <a:bodyPr wrap="square" rtlCol="0">
            <a:spAutoFit/>
          </a:bodyPr>
          <a:lstStyle/>
          <a:p>
            <a:pPr algn="ctr"/>
            <a:r>
              <a:rPr lang="nb-NO" sz="3200" dirty="0" err="1">
                <a:solidFill>
                  <a:srgbClr val="C00000"/>
                </a:solidFill>
              </a:rPr>
              <a:t>Governance</a:t>
            </a:r>
            <a:r>
              <a:rPr lang="nb-NO" sz="3200" dirty="0">
                <a:solidFill>
                  <a:srgbClr val="C00000"/>
                </a:solidFill>
              </a:rPr>
              <a:t> in </a:t>
            </a:r>
            <a:r>
              <a:rPr lang="nb-NO" sz="3200" dirty="0" err="1">
                <a:solidFill>
                  <a:srgbClr val="C00000"/>
                </a:solidFill>
              </a:rPr>
              <a:t>the</a:t>
            </a:r>
            <a:r>
              <a:rPr lang="nb-NO" sz="3200" dirty="0">
                <a:solidFill>
                  <a:srgbClr val="C00000"/>
                </a:solidFill>
              </a:rPr>
              <a:t> </a:t>
            </a:r>
            <a:r>
              <a:rPr lang="nb-NO" sz="3200" dirty="0" err="1">
                <a:solidFill>
                  <a:srgbClr val="C00000"/>
                </a:solidFill>
              </a:rPr>
              <a:t>world</a:t>
            </a:r>
            <a:endParaRPr lang="nb-NO" sz="3200" dirty="0">
              <a:solidFill>
                <a:srgbClr val="C00000"/>
              </a:solidFill>
            </a:endParaRPr>
          </a:p>
        </p:txBody>
      </p:sp>
      <p:sp>
        <p:nvSpPr>
          <p:cNvPr id="4" name="TekstSylinder 3">
            <a:extLst>
              <a:ext uri="{FF2B5EF4-FFF2-40B4-BE49-F238E27FC236}">
                <a16:creationId xmlns:a16="http://schemas.microsoft.com/office/drawing/2014/main" id="{0888C196-94D3-015A-AF8E-2418F4C1D26C}"/>
              </a:ext>
            </a:extLst>
          </p:cNvPr>
          <p:cNvSpPr txBox="1"/>
          <p:nvPr/>
        </p:nvSpPr>
        <p:spPr>
          <a:xfrm>
            <a:off x="1512842" y="1077644"/>
            <a:ext cx="6118313" cy="830997"/>
          </a:xfrm>
          <a:prstGeom prst="rect">
            <a:avLst/>
          </a:prstGeom>
          <a:noFill/>
        </p:spPr>
        <p:txBody>
          <a:bodyPr wrap="square" rtlCol="0">
            <a:spAutoFit/>
          </a:bodyPr>
          <a:lstStyle/>
          <a:p>
            <a:pPr algn="ctr"/>
            <a:r>
              <a:rPr lang="en-US" sz="2400" dirty="0"/>
              <a:t>3/4 of humanity lives in countries and cultures on the 2nd stage of The Development Ladder</a:t>
            </a:r>
            <a:endParaRPr lang="nb-NO" sz="2400" dirty="0"/>
          </a:p>
        </p:txBody>
      </p:sp>
      <p:sp>
        <p:nvSpPr>
          <p:cNvPr id="5" name="TekstSylinder 4">
            <a:extLst>
              <a:ext uri="{FF2B5EF4-FFF2-40B4-BE49-F238E27FC236}">
                <a16:creationId xmlns:a16="http://schemas.microsoft.com/office/drawing/2014/main" id="{7DDF422B-F62A-C746-9A38-421143F52703}"/>
              </a:ext>
            </a:extLst>
          </p:cNvPr>
          <p:cNvSpPr txBox="1"/>
          <p:nvPr/>
        </p:nvSpPr>
        <p:spPr>
          <a:xfrm>
            <a:off x="3244467" y="6371251"/>
            <a:ext cx="2967490" cy="369332"/>
          </a:xfrm>
          <a:prstGeom prst="rect">
            <a:avLst/>
          </a:prstGeom>
          <a:noFill/>
        </p:spPr>
        <p:txBody>
          <a:bodyPr wrap="square" rtlCol="0">
            <a:spAutoFit/>
          </a:bodyPr>
          <a:lstStyle/>
          <a:p>
            <a:r>
              <a:rPr lang="nb-NO" dirty="0"/>
              <a:t>Source: Freedomhouse.org</a:t>
            </a:r>
          </a:p>
        </p:txBody>
      </p:sp>
      <p:sp>
        <p:nvSpPr>
          <p:cNvPr id="6" name="TekstSylinder 5">
            <a:extLst>
              <a:ext uri="{FF2B5EF4-FFF2-40B4-BE49-F238E27FC236}">
                <a16:creationId xmlns:a16="http://schemas.microsoft.com/office/drawing/2014/main" id="{0FE81197-213C-6ED9-2A7C-0196399F6D92}"/>
              </a:ext>
            </a:extLst>
          </p:cNvPr>
          <p:cNvSpPr txBox="1"/>
          <p:nvPr/>
        </p:nvSpPr>
        <p:spPr>
          <a:xfrm>
            <a:off x="983974" y="5188226"/>
            <a:ext cx="1977887" cy="933589"/>
          </a:xfrm>
          <a:prstGeom prst="rect">
            <a:avLst/>
          </a:prstGeom>
          <a:solidFill>
            <a:schemeClr val="bg1"/>
          </a:solidFill>
        </p:spPr>
        <p:txBody>
          <a:bodyPr wrap="square" rtlCol="0">
            <a:spAutoFit/>
          </a:bodyPr>
          <a:lstStyle/>
          <a:p>
            <a:pPr>
              <a:spcAft>
                <a:spcPts val="400"/>
              </a:spcAft>
            </a:pPr>
            <a:r>
              <a:rPr lang="nb-NO" sz="1600" dirty="0" err="1"/>
              <a:t>Democratic</a:t>
            </a:r>
            <a:r>
              <a:rPr lang="nb-NO" sz="1600" dirty="0"/>
              <a:t> – Stage 3</a:t>
            </a:r>
          </a:p>
          <a:p>
            <a:pPr>
              <a:spcAft>
                <a:spcPts val="400"/>
              </a:spcAft>
            </a:pPr>
            <a:r>
              <a:rPr lang="nb-NO" sz="1600" dirty="0" err="1"/>
              <a:t>Partly</a:t>
            </a:r>
            <a:r>
              <a:rPr lang="nb-NO" sz="1600" dirty="0"/>
              <a:t> </a:t>
            </a:r>
            <a:r>
              <a:rPr lang="nb-NO" sz="1600" dirty="0" err="1"/>
              <a:t>democratic</a:t>
            </a:r>
            <a:endParaRPr lang="nb-NO" sz="1600" dirty="0"/>
          </a:p>
          <a:p>
            <a:pPr>
              <a:spcAft>
                <a:spcPts val="400"/>
              </a:spcAft>
            </a:pPr>
            <a:r>
              <a:rPr lang="nb-NO" sz="1600" dirty="0" err="1"/>
              <a:t>Dictatorship</a:t>
            </a:r>
            <a:r>
              <a:rPr lang="nb-NO" sz="1600" dirty="0"/>
              <a:t> – Stage 2</a:t>
            </a:r>
          </a:p>
        </p:txBody>
      </p:sp>
    </p:spTree>
    <p:extLst>
      <p:ext uri="{BB962C8B-B14F-4D97-AF65-F5344CB8AC3E}">
        <p14:creationId xmlns:p14="http://schemas.microsoft.com/office/powerpoint/2010/main" val="3941458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2DE8588-4FE8-68C3-6FAC-2239FD2688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Tree>
    <p:extLst>
      <p:ext uri="{BB962C8B-B14F-4D97-AF65-F5344CB8AC3E}">
        <p14:creationId xmlns:p14="http://schemas.microsoft.com/office/powerpoint/2010/main" val="3422588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2DE8588-4FE8-68C3-6FAC-2239FD2688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ekstSylinder 1">
            <a:extLst>
              <a:ext uri="{FF2B5EF4-FFF2-40B4-BE49-F238E27FC236}">
                <a16:creationId xmlns:a16="http://schemas.microsoft.com/office/drawing/2014/main" id="{6231A85A-3A5F-35C0-8366-91C9FDB03ED5}"/>
              </a:ext>
            </a:extLst>
          </p:cNvPr>
          <p:cNvSpPr txBox="1"/>
          <p:nvPr/>
        </p:nvSpPr>
        <p:spPr>
          <a:xfrm>
            <a:off x="5108712" y="377686"/>
            <a:ext cx="3886201" cy="3139321"/>
          </a:xfrm>
          <a:prstGeom prst="rect">
            <a:avLst/>
          </a:prstGeom>
          <a:solidFill>
            <a:schemeClr val="bg1"/>
          </a:solidFill>
        </p:spPr>
        <p:txBody>
          <a:bodyPr wrap="square" rtlCol="0">
            <a:spAutoFit/>
          </a:bodyPr>
          <a:lstStyle/>
          <a:p>
            <a:pPr algn="ctr"/>
            <a:r>
              <a:rPr lang="nb-NO" sz="4400" dirty="0" err="1"/>
              <a:t>Breaking</a:t>
            </a:r>
            <a:r>
              <a:rPr lang="nb-NO" sz="4400" dirty="0"/>
              <a:t> The Code </a:t>
            </a:r>
            <a:r>
              <a:rPr lang="nb-NO" sz="4400" dirty="0" err="1"/>
              <a:t>of</a:t>
            </a:r>
            <a:r>
              <a:rPr lang="nb-NO" sz="4400" dirty="0"/>
              <a:t> Life</a:t>
            </a:r>
            <a:endParaRPr lang="nb-NO" sz="2400" dirty="0"/>
          </a:p>
          <a:p>
            <a:pPr algn="ctr">
              <a:spcBef>
                <a:spcPts val="1800"/>
              </a:spcBef>
            </a:pPr>
            <a:r>
              <a:rPr lang="nb-NO" sz="2400" dirty="0"/>
              <a:t>A </a:t>
            </a:r>
            <a:r>
              <a:rPr lang="nb-NO" sz="2400" dirty="0" err="1"/>
              <a:t>Path</a:t>
            </a:r>
            <a:r>
              <a:rPr lang="nb-NO" sz="2400" dirty="0"/>
              <a:t> to Good Lives, </a:t>
            </a:r>
            <a:r>
              <a:rPr lang="nb-NO" sz="2400" dirty="0" err="1"/>
              <a:t>Partnerships</a:t>
            </a:r>
            <a:r>
              <a:rPr lang="nb-NO" sz="2400" dirty="0"/>
              <a:t> and </a:t>
            </a:r>
            <a:r>
              <a:rPr lang="nb-NO" sz="2400" dirty="0" err="1"/>
              <a:t>Society</a:t>
            </a:r>
            <a:endParaRPr lang="nb-NO" sz="2400" dirty="0"/>
          </a:p>
          <a:p>
            <a:pPr algn="ctr">
              <a:spcBef>
                <a:spcPts val="1800"/>
              </a:spcBef>
            </a:pPr>
            <a:r>
              <a:rPr lang="nb-NO" sz="2400" dirty="0"/>
              <a:t>(The book is in Norwegian)</a:t>
            </a:r>
          </a:p>
          <a:p>
            <a:pPr algn="ctr"/>
            <a:endParaRPr lang="nb-NO" sz="800" dirty="0"/>
          </a:p>
        </p:txBody>
      </p:sp>
    </p:spTree>
    <p:extLst>
      <p:ext uri="{BB962C8B-B14F-4D97-AF65-F5344CB8AC3E}">
        <p14:creationId xmlns:p14="http://schemas.microsoft.com/office/powerpoint/2010/main" val="221551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7FFBB61-4F32-06F7-197F-174308071C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4389" b="23476"/>
          <a:stretch/>
        </p:blipFill>
        <p:spPr>
          <a:xfrm>
            <a:off x="1057775" y="1468914"/>
            <a:ext cx="3205753" cy="3136137"/>
          </a:xfrm>
          <a:prstGeom prst="rect">
            <a:avLst/>
          </a:prstGeom>
        </p:spPr>
      </p:pic>
      <p:sp>
        <p:nvSpPr>
          <p:cNvPr id="4" name="TekstSylinder 3">
            <a:extLst>
              <a:ext uri="{FF2B5EF4-FFF2-40B4-BE49-F238E27FC236}">
                <a16:creationId xmlns:a16="http://schemas.microsoft.com/office/drawing/2014/main" id="{41EF57FC-1123-274A-993C-B882A2098A1B}"/>
              </a:ext>
            </a:extLst>
          </p:cNvPr>
          <p:cNvSpPr txBox="1"/>
          <p:nvPr/>
        </p:nvSpPr>
        <p:spPr>
          <a:xfrm>
            <a:off x="782193" y="410938"/>
            <a:ext cx="7579605" cy="584775"/>
          </a:xfrm>
          <a:prstGeom prst="rect">
            <a:avLst/>
          </a:prstGeom>
          <a:noFill/>
        </p:spPr>
        <p:txBody>
          <a:bodyPr wrap="square" rtlCol="0">
            <a:spAutoFit/>
          </a:bodyPr>
          <a:lstStyle/>
          <a:p>
            <a:pPr algn="ctr"/>
            <a:r>
              <a:rPr lang="nb-NO" sz="3200" dirty="0">
                <a:solidFill>
                  <a:srgbClr val="C00000"/>
                </a:solidFill>
              </a:rPr>
              <a:t>Personal </a:t>
            </a:r>
            <a:r>
              <a:rPr lang="nb-NO" sz="3200" dirty="0" err="1">
                <a:solidFill>
                  <a:srgbClr val="C00000"/>
                </a:solidFill>
              </a:rPr>
              <a:t>Maturity</a:t>
            </a:r>
            <a:endParaRPr lang="nb-NO" sz="3200" dirty="0">
              <a:solidFill>
                <a:srgbClr val="C00000"/>
              </a:solidFill>
            </a:endParaRPr>
          </a:p>
        </p:txBody>
      </p:sp>
      <p:sp>
        <p:nvSpPr>
          <p:cNvPr id="2" name="TekstSylinder 1">
            <a:extLst>
              <a:ext uri="{FF2B5EF4-FFF2-40B4-BE49-F238E27FC236}">
                <a16:creationId xmlns:a16="http://schemas.microsoft.com/office/drawing/2014/main" id="{6CFDFF8E-0AB2-8678-2114-D535A13383D6}"/>
              </a:ext>
            </a:extLst>
          </p:cNvPr>
          <p:cNvSpPr txBox="1"/>
          <p:nvPr/>
        </p:nvSpPr>
        <p:spPr>
          <a:xfrm>
            <a:off x="4132731" y="1810871"/>
            <a:ext cx="4229068" cy="646331"/>
          </a:xfrm>
          <a:prstGeom prst="rect">
            <a:avLst/>
          </a:prstGeom>
          <a:solidFill>
            <a:schemeClr val="bg1"/>
          </a:solidFill>
        </p:spPr>
        <p:txBody>
          <a:bodyPr wrap="square" rtlCol="0">
            <a:spAutoFit/>
          </a:bodyPr>
          <a:lstStyle/>
          <a:p>
            <a:r>
              <a:rPr lang="nb-NO" b="1" dirty="0"/>
              <a:t>«The </a:t>
            </a:r>
            <a:r>
              <a:rPr lang="nb-NO" b="1" dirty="0" err="1"/>
              <a:t>Thinking</a:t>
            </a:r>
            <a:r>
              <a:rPr lang="nb-NO" b="1" dirty="0"/>
              <a:t> Brain», The </a:t>
            </a:r>
            <a:r>
              <a:rPr lang="nb-NO" b="1" dirty="0" err="1"/>
              <a:t>Analytical</a:t>
            </a:r>
            <a:r>
              <a:rPr lang="nb-NO" b="1" dirty="0"/>
              <a:t> Brain</a:t>
            </a:r>
          </a:p>
          <a:p>
            <a:pPr algn="ctr"/>
            <a:r>
              <a:rPr lang="nb-NO" dirty="0"/>
              <a:t>(</a:t>
            </a:r>
            <a:r>
              <a:rPr lang="nb-NO" dirty="0" err="1"/>
              <a:t>Neocortex</a:t>
            </a:r>
            <a:r>
              <a:rPr lang="nb-NO" dirty="0"/>
              <a:t>)</a:t>
            </a:r>
          </a:p>
        </p:txBody>
      </p:sp>
      <p:sp>
        <p:nvSpPr>
          <p:cNvPr id="5" name="TekstSylinder 4">
            <a:extLst>
              <a:ext uri="{FF2B5EF4-FFF2-40B4-BE49-F238E27FC236}">
                <a16:creationId xmlns:a16="http://schemas.microsoft.com/office/drawing/2014/main" id="{ECCF75C4-5381-C1C8-0ADF-E28EC15E3A8A}"/>
              </a:ext>
            </a:extLst>
          </p:cNvPr>
          <p:cNvSpPr txBox="1"/>
          <p:nvPr/>
        </p:nvSpPr>
        <p:spPr>
          <a:xfrm>
            <a:off x="4132730" y="2502888"/>
            <a:ext cx="4087905" cy="646331"/>
          </a:xfrm>
          <a:prstGeom prst="rect">
            <a:avLst/>
          </a:prstGeom>
          <a:solidFill>
            <a:schemeClr val="bg1"/>
          </a:solidFill>
        </p:spPr>
        <p:txBody>
          <a:bodyPr wrap="square" rtlCol="0">
            <a:spAutoFit/>
          </a:bodyPr>
          <a:lstStyle/>
          <a:p>
            <a:r>
              <a:rPr lang="nb-NO" b="1" dirty="0"/>
              <a:t>The </a:t>
            </a:r>
            <a:r>
              <a:rPr lang="nb-NO" b="1" dirty="0" err="1"/>
              <a:t>Emotional</a:t>
            </a:r>
            <a:r>
              <a:rPr lang="nb-NO" b="1" dirty="0"/>
              <a:t> Brain, The Mammal Brain</a:t>
            </a:r>
          </a:p>
          <a:p>
            <a:pPr algn="ctr"/>
            <a:r>
              <a:rPr lang="nb-NO" dirty="0"/>
              <a:t>(The </a:t>
            </a:r>
            <a:r>
              <a:rPr lang="nb-NO" dirty="0" err="1"/>
              <a:t>Limbic</a:t>
            </a:r>
            <a:r>
              <a:rPr lang="nb-NO" dirty="0"/>
              <a:t> System)</a:t>
            </a:r>
          </a:p>
        </p:txBody>
      </p:sp>
      <p:sp>
        <p:nvSpPr>
          <p:cNvPr id="6" name="TekstSylinder 5">
            <a:extLst>
              <a:ext uri="{FF2B5EF4-FFF2-40B4-BE49-F238E27FC236}">
                <a16:creationId xmlns:a16="http://schemas.microsoft.com/office/drawing/2014/main" id="{B97CE962-B608-2C8C-4E3C-5A0EEBA7C198}"/>
              </a:ext>
            </a:extLst>
          </p:cNvPr>
          <p:cNvSpPr txBox="1"/>
          <p:nvPr/>
        </p:nvSpPr>
        <p:spPr>
          <a:xfrm>
            <a:off x="4177577" y="3195824"/>
            <a:ext cx="3908637" cy="646331"/>
          </a:xfrm>
          <a:prstGeom prst="rect">
            <a:avLst/>
          </a:prstGeom>
          <a:solidFill>
            <a:schemeClr val="bg1"/>
          </a:solidFill>
        </p:spPr>
        <p:txBody>
          <a:bodyPr wrap="square" rtlCol="0">
            <a:spAutoFit/>
          </a:bodyPr>
          <a:lstStyle/>
          <a:p>
            <a:r>
              <a:rPr lang="nb-NO" b="1" dirty="0"/>
              <a:t>The </a:t>
            </a:r>
            <a:r>
              <a:rPr lang="nb-NO" b="1" dirty="0" err="1"/>
              <a:t>Survival</a:t>
            </a:r>
            <a:r>
              <a:rPr lang="nb-NO" b="1" dirty="0"/>
              <a:t> Brain, The </a:t>
            </a:r>
            <a:r>
              <a:rPr lang="nb-NO" b="1" dirty="0" err="1"/>
              <a:t>Reptilian</a:t>
            </a:r>
            <a:r>
              <a:rPr lang="nb-NO" b="1" dirty="0"/>
              <a:t> Brain</a:t>
            </a:r>
          </a:p>
          <a:p>
            <a:pPr algn="ctr"/>
            <a:r>
              <a:rPr lang="nb-NO" dirty="0"/>
              <a:t>(The </a:t>
            </a:r>
            <a:r>
              <a:rPr lang="nb-NO" dirty="0" err="1"/>
              <a:t>Brainstem</a:t>
            </a:r>
            <a:r>
              <a:rPr lang="nb-NO" dirty="0"/>
              <a:t>)</a:t>
            </a:r>
          </a:p>
        </p:txBody>
      </p:sp>
      <p:sp>
        <p:nvSpPr>
          <p:cNvPr id="7" name="TekstSylinder 6">
            <a:extLst>
              <a:ext uri="{FF2B5EF4-FFF2-40B4-BE49-F238E27FC236}">
                <a16:creationId xmlns:a16="http://schemas.microsoft.com/office/drawing/2014/main" id="{619141F4-4EDF-4613-6255-ECEF08A02AC6}"/>
              </a:ext>
            </a:extLst>
          </p:cNvPr>
          <p:cNvSpPr txBox="1"/>
          <p:nvPr/>
        </p:nvSpPr>
        <p:spPr>
          <a:xfrm>
            <a:off x="3039059" y="4899119"/>
            <a:ext cx="4455459"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86856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20944F8-ADAD-6A9F-0E31-36D4A7D879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7996"/>
          <a:stretch/>
        </p:blipFill>
        <p:spPr>
          <a:xfrm>
            <a:off x="5682081" y="1889390"/>
            <a:ext cx="3461919" cy="2696251"/>
          </a:xfrm>
          <a:prstGeom prst="rect">
            <a:avLst/>
          </a:prstGeom>
        </p:spPr>
      </p:pic>
      <p:sp>
        <p:nvSpPr>
          <p:cNvPr id="5" name="TekstSylinder 4">
            <a:extLst>
              <a:ext uri="{FF2B5EF4-FFF2-40B4-BE49-F238E27FC236}">
                <a16:creationId xmlns:a16="http://schemas.microsoft.com/office/drawing/2014/main" id="{D7989AB1-C2CF-8CCC-7DD7-C5C616D3D6D1}"/>
              </a:ext>
            </a:extLst>
          </p:cNvPr>
          <p:cNvSpPr txBox="1"/>
          <p:nvPr/>
        </p:nvSpPr>
        <p:spPr>
          <a:xfrm>
            <a:off x="580955" y="2158331"/>
            <a:ext cx="5524010" cy="2696251"/>
          </a:xfrm>
          <a:prstGeom prst="rect">
            <a:avLst/>
          </a:prstGeom>
          <a:noFill/>
        </p:spPr>
        <p:txBody>
          <a:bodyPr wrap="square">
            <a:spAutoFit/>
          </a:bodyPr>
          <a:lstStyle/>
          <a:p>
            <a:pPr marL="342900" lvl="0" indent="-342900" algn="l">
              <a:lnSpc>
                <a:spcPct val="150000"/>
              </a:lnSpc>
              <a:spcAft>
                <a:spcPts val="600"/>
              </a:spcAft>
              <a:buFont typeface="Courier New" panose="02070309020205020404" pitchFamily="49" charset="0"/>
              <a:buChar char="●"/>
            </a:pPr>
            <a:r>
              <a:rPr lang="en-US" i="1" kern="150" dirty="0">
                <a:effectLst/>
                <a:ea typeface="Times New Roman" panose="02020603050405020304" pitchFamily="18" charset="0"/>
              </a:rPr>
              <a:t>Focus: </a:t>
            </a:r>
            <a:r>
              <a:rPr lang="en-US" kern="150" dirty="0">
                <a:effectLst/>
                <a:ea typeface="Times New Roman" panose="02020603050405020304" pitchFamily="18" charset="0"/>
              </a:rPr>
              <a:t>Physical survival and psychological safety.</a:t>
            </a:r>
          </a:p>
          <a:p>
            <a:pPr marL="342900" lvl="0" indent="-342900" algn="l">
              <a:lnSpc>
                <a:spcPct val="150000"/>
              </a:lnSpc>
              <a:spcAft>
                <a:spcPts val="600"/>
              </a:spcAft>
              <a:buFont typeface="Courier New" panose="02070309020205020404" pitchFamily="49" charset="0"/>
              <a:buChar char="●"/>
            </a:pPr>
            <a:r>
              <a:rPr lang="en-US" i="1" kern="150" dirty="0">
                <a:effectLst/>
                <a:ea typeface="Times New Roman" panose="02020603050405020304" pitchFamily="18" charset="0"/>
              </a:rPr>
              <a:t>Control center: </a:t>
            </a:r>
            <a:r>
              <a:rPr lang="en-US" kern="150" dirty="0">
                <a:effectLst/>
                <a:ea typeface="Times New Roman" panose="02020603050405020304" pitchFamily="18" charset="0"/>
              </a:rPr>
              <a:t>The survival brain and the fight and flight instinct. (Trump? Putin?)</a:t>
            </a:r>
          </a:p>
          <a:p>
            <a:pPr marL="342900" lvl="0" indent="-342900" algn="l">
              <a:lnSpc>
                <a:spcPct val="150000"/>
              </a:lnSpc>
              <a:spcAft>
                <a:spcPts val="600"/>
              </a:spcAft>
              <a:buFont typeface="Courier New" panose="02070309020205020404" pitchFamily="49" charset="0"/>
              <a:buChar char="●"/>
            </a:pPr>
            <a:r>
              <a:rPr lang="en-US" i="1" kern="150" dirty="0">
                <a:effectLst/>
                <a:ea typeface="Times New Roman" panose="02020603050405020304" pitchFamily="18" charset="0"/>
              </a:rPr>
              <a:t>Characteristic: </a:t>
            </a:r>
            <a:r>
              <a:rPr lang="en-US" kern="150" dirty="0">
                <a:effectLst/>
                <a:ea typeface="Times New Roman" panose="02020603050405020304" pitchFamily="18" charset="0"/>
              </a:rPr>
              <a:t>Everything revolves around having one's will and others being totally obedient and loyal. </a:t>
            </a:r>
            <a:br>
              <a:rPr lang="en-US" kern="150" dirty="0">
                <a:effectLst/>
                <a:ea typeface="Times New Roman" panose="02020603050405020304" pitchFamily="18" charset="0"/>
              </a:rPr>
            </a:br>
            <a:r>
              <a:rPr lang="en-US" i="1" kern="150" dirty="0">
                <a:effectLst/>
                <a:ea typeface="Times New Roman" panose="02020603050405020304" pitchFamily="18" charset="0"/>
              </a:rPr>
              <a:t>Or the opposite: </a:t>
            </a:r>
            <a:r>
              <a:rPr lang="en-US" kern="150" dirty="0">
                <a:effectLst/>
                <a:ea typeface="Times New Roman" panose="02020603050405020304" pitchFamily="18" charset="0"/>
              </a:rPr>
              <a:t>Totally submissive personality.</a:t>
            </a:r>
            <a:endParaRPr lang="nb-NO" kern="150" dirty="0">
              <a:effectLst/>
              <a:ea typeface="Times New Roman" panose="02020603050405020304" pitchFamily="18" charset="0"/>
            </a:endParaRPr>
          </a:p>
        </p:txBody>
      </p:sp>
      <p:sp>
        <p:nvSpPr>
          <p:cNvPr id="7" name="TekstSylinder 6">
            <a:extLst>
              <a:ext uri="{FF2B5EF4-FFF2-40B4-BE49-F238E27FC236}">
                <a16:creationId xmlns:a16="http://schemas.microsoft.com/office/drawing/2014/main" id="{31670686-68A0-AE18-1629-B2CEF95A4B18}"/>
              </a:ext>
            </a:extLst>
          </p:cNvPr>
          <p:cNvSpPr txBox="1"/>
          <p:nvPr/>
        </p:nvSpPr>
        <p:spPr>
          <a:xfrm>
            <a:off x="1963757" y="182560"/>
            <a:ext cx="5216486" cy="1446550"/>
          </a:xfrm>
          <a:prstGeom prst="rect">
            <a:avLst/>
          </a:prstGeom>
          <a:solidFill>
            <a:srgbClr val="C00000"/>
          </a:solidFill>
        </p:spPr>
        <p:txBody>
          <a:bodyPr wrap="square">
            <a:spAutoFit/>
          </a:bodyPr>
          <a:lstStyle/>
          <a:p>
            <a:pPr lvl="0" algn="ctr"/>
            <a:r>
              <a:rPr lang="en-US" sz="3200" dirty="0">
                <a:solidFill>
                  <a:schemeClr val="bg1"/>
                </a:solidFill>
              </a:rPr>
              <a:t>Stage 1 – Imperial Mind</a:t>
            </a:r>
          </a:p>
          <a:p>
            <a:pPr lvl="0" algn="ctr"/>
            <a:r>
              <a:rPr lang="en-US" sz="3200" dirty="0">
                <a:solidFill>
                  <a:schemeClr val="bg1"/>
                </a:solidFill>
              </a:rPr>
              <a:t>Dominant personality</a:t>
            </a:r>
            <a:br>
              <a:rPr lang="en-US" sz="3200" dirty="0">
                <a:solidFill>
                  <a:schemeClr val="bg1"/>
                </a:solidFill>
              </a:rPr>
            </a:br>
            <a:r>
              <a:rPr lang="en-US" sz="2400" dirty="0">
                <a:solidFill>
                  <a:schemeClr val="bg1"/>
                </a:solidFill>
              </a:rPr>
              <a:t>The lowest stage of personal maturation</a:t>
            </a:r>
            <a:endParaRPr lang="nb-NO" sz="3200" dirty="0">
              <a:solidFill>
                <a:schemeClr val="bg1"/>
              </a:solidFill>
            </a:endParaRPr>
          </a:p>
        </p:txBody>
      </p:sp>
      <p:sp>
        <p:nvSpPr>
          <p:cNvPr id="4" name="TekstSylinder 3">
            <a:extLst>
              <a:ext uri="{FF2B5EF4-FFF2-40B4-BE49-F238E27FC236}">
                <a16:creationId xmlns:a16="http://schemas.microsoft.com/office/drawing/2014/main" id="{2EFB1BB1-7613-D904-60AD-7F6161C55C96}"/>
              </a:ext>
            </a:extLst>
          </p:cNvPr>
          <p:cNvSpPr txBox="1"/>
          <p:nvPr/>
        </p:nvSpPr>
        <p:spPr>
          <a:xfrm>
            <a:off x="1892039" y="5688450"/>
            <a:ext cx="5002306" cy="646331"/>
          </a:xfrm>
          <a:prstGeom prst="rect">
            <a:avLst/>
          </a:prstGeom>
          <a:noFill/>
        </p:spPr>
        <p:txBody>
          <a:bodyPr wrap="square">
            <a:spAutoFit/>
          </a:bodyPr>
          <a:lstStyle/>
          <a:p>
            <a:r>
              <a:rPr lang="nb-NO" dirty="0"/>
              <a:t>Source: Robert </a:t>
            </a:r>
            <a:r>
              <a:rPr lang="nb-NO" dirty="0" err="1"/>
              <a:t>Kegan</a:t>
            </a:r>
            <a:r>
              <a:rPr lang="nb-NO" dirty="0"/>
              <a:t>: </a:t>
            </a:r>
            <a:r>
              <a:rPr lang="nb-NO" i="1" dirty="0"/>
              <a:t>In Over Our </a:t>
            </a:r>
            <a:r>
              <a:rPr lang="nb-NO" i="1" dirty="0" err="1"/>
              <a:t>heads</a:t>
            </a:r>
            <a:r>
              <a:rPr lang="nb-NO" i="1" dirty="0"/>
              <a:t> – The mental </a:t>
            </a:r>
            <a:r>
              <a:rPr lang="nb-NO" i="1" dirty="0" err="1"/>
              <a:t>demands</a:t>
            </a:r>
            <a:r>
              <a:rPr lang="nb-NO" i="1" dirty="0"/>
              <a:t> </a:t>
            </a:r>
            <a:r>
              <a:rPr lang="nb-NO" i="1" dirty="0" err="1"/>
              <a:t>of</a:t>
            </a:r>
            <a:r>
              <a:rPr lang="nb-NO" i="1" dirty="0"/>
              <a:t> </a:t>
            </a:r>
            <a:r>
              <a:rPr lang="nb-NO" i="1" dirty="0" err="1"/>
              <a:t>modern</a:t>
            </a:r>
            <a:r>
              <a:rPr lang="nb-NO" i="1" dirty="0"/>
              <a:t> </a:t>
            </a:r>
            <a:r>
              <a:rPr lang="nb-NO" i="1" dirty="0" err="1"/>
              <a:t>life</a:t>
            </a:r>
            <a:r>
              <a:rPr lang="nb-NO" i="1" dirty="0"/>
              <a:t> </a:t>
            </a:r>
            <a:r>
              <a:rPr lang="nb-NO" dirty="0"/>
              <a:t>(1995), et al.</a:t>
            </a:r>
            <a:endParaRPr lang="nb-NO" sz="1600" dirty="0"/>
          </a:p>
        </p:txBody>
      </p:sp>
    </p:spTree>
    <p:extLst>
      <p:ext uri="{BB962C8B-B14F-4D97-AF65-F5344CB8AC3E}">
        <p14:creationId xmlns:p14="http://schemas.microsoft.com/office/powerpoint/2010/main" val="266562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BECE442-4955-2772-0471-ED4BDC01D6B3}"/>
              </a:ext>
            </a:extLst>
          </p:cNvPr>
          <p:cNvSpPr txBox="1"/>
          <p:nvPr/>
        </p:nvSpPr>
        <p:spPr>
          <a:xfrm>
            <a:off x="1237129" y="163353"/>
            <a:ext cx="6795247" cy="523220"/>
          </a:xfrm>
          <a:prstGeom prst="rect">
            <a:avLst/>
          </a:prstGeom>
          <a:solidFill>
            <a:srgbClr val="C00000"/>
          </a:solidFill>
        </p:spPr>
        <p:txBody>
          <a:bodyPr wrap="square">
            <a:spAutoFit/>
          </a:bodyPr>
          <a:lstStyle/>
          <a:p>
            <a:pPr lvl="0" algn="l"/>
            <a:r>
              <a:rPr lang="en-US" sz="2800" dirty="0">
                <a:solidFill>
                  <a:schemeClr val="bg1"/>
                </a:solidFill>
              </a:rPr>
              <a:t>Stage 1 – When the survival brain takes over</a:t>
            </a:r>
            <a:endParaRPr lang="nb-NO" sz="2000" dirty="0">
              <a:solidFill>
                <a:schemeClr val="bg1"/>
              </a:solidFill>
            </a:endParaRPr>
          </a:p>
        </p:txBody>
      </p:sp>
      <p:sp>
        <p:nvSpPr>
          <p:cNvPr id="3" name="TekstSylinder 2">
            <a:extLst>
              <a:ext uri="{FF2B5EF4-FFF2-40B4-BE49-F238E27FC236}">
                <a16:creationId xmlns:a16="http://schemas.microsoft.com/office/drawing/2014/main" id="{27A9074F-E4C4-FB1F-C5BD-3813807DF9EE}"/>
              </a:ext>
            </a:extLst>
          </p:cNvPr>
          <p:cNvSpPr txBox="1"/>
          <p:nvPr/>
        </p:nvSpPr>
        <p:spPr>
          <a:xfrm>
            <a:off x="972671" y="809691"/>
            <a:ext cx="6795247"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a:t>When that happens, it's about:</a:t>
            </a:r>
          </a:p>
          <a:p>
            <a:pPr marL="342900" indent="-342900">
              <a:buFont typeface="Arial" panose="020B0604020202020204" pitchFamily="34" charset="0"/>
              <a:buChar char="•"/>
            </a:pPr>
            <a:r>
              <a:rPr lang="en-US" sz="2000" dirty="0"/>
              <a:t>Physical survival in an emergency.</a:t>
            </a:r>
          </a:p>
          <a:p>
            <a:pPr marL="342900" indent="-342900">
              <a:buFont typeface="Arial" panose="020B0604020202020204" pitchFamily="34" charset="0"/>
              <a:buChar char="•"/>
            </a:pPr>
            <a:r>
              <a:rPr lang="en-US" sz="2000" dirty="0"/>
              <a:t>Mental survival</a:t>
            </a:r>
          </a:p>
          <a:p>
            <a:r>
              <a:rPr lang="en-US" sz="2000" dirty="0"/>
              <a:t>Either an extreme situation psychologically speaking</a:t>
            </a:r>
          </a:p>
          <a:p>
            <a:r>
              <a:rPr lang="en-US" sz="2000" dirty="0"/>
              <a:t>Or to preserve the ego as it is - without developing yourself</a:t>
            </a:r>
            <a:endParaRPr lang="nb-NO" dirty="0"/>
          </a:p>
        </p:txBody>
      </p:sp>
      <p:sp>
        <p:nvSpPr>
          <p:cNvPr id="4" name="TekstSylinder 3">
            <a:extLst>
              <a:ext uri="{FF2B5EF4-FFF2-40B4-BE49-F238E27FC236}">
                <a16:creationId xmlns:a16="http://schemas.microsoft.com/office/drawing/2014/main" id="{54446E8F-768E-E63E-5C10-8B3184F1B321}"/>
              </a:ext>
            </a:extLst>
          </p:cNvPr>
          <p:cNvSpPr txBox="1"/>
          <p:nvPr/>
        </p:nvSpPr>
        <p:spPr>
          <a:xfrm>
            <a:off x="340659" y="3744870"/>
            <a:ext cx="8803341" cy="2923877"/>
          </a:xfrm>
          <a:prstGeom prst="rect">
            <a:avLst/>
          </a:prstGeom>
          <a:solidFill>
            <a:srgbClr val="9A0000"/>
          </a:solidFill>
        </p:spPr>
        <p:txBody>
          <a:bodyPr wrap="square" rtlCol="0">
            <a:spAutoFit/>
          </a:bodyPr>
          <a:lstStyle/>
          <a:p>
            <a:pPr algn="ctr"/>
            <a:r>
              <a:rPr lang="en-US" sz="2400" b="1" dirty="0">
                <a:solidFill>
                  <a:schemeClr val="bg1"/>
                </a:solidFill>
              </a:rPr>
              <a:t>Characteristics of being on this lowest stage:</a:t>
            </a:r>
          </a:p>
          <a:p>
            <a:pPr marL="342900" indent="-342900">
              <a:buFont typeface="Arial" panose="020B0604020202020204" pitchFamily="34" charset="0"/>
              <a:buChar char="•"/>
            </a:pPr>
            <a:r>
              <a:rPr lang="en-US" sz="2000" dirty="0">
                <a:solidFill>
                  <a:schemeClr val="bg1"/>
                </a:solidFill>
              </a:rPr>
              <a:t>Violent rage.</a:t>
            </a:r>
          </a:p>
          <a:p>
            <a:pPr marL="342900" indent="-342900">
              <a:buFont typeface="Arial" panose="020B0604020202020204" pitchFamily="34" charset="0"/>
              <a:buChar char="•"/>
            </a:pPr>
            <a:r>
              <a:rPr lang="en-US" sz="2000" dirty="0">
                <a:solidFill>
                  <a:schemeClr val="bg1"/>
                </a:solidFill>
              </a:rPr>
              <a:t>Violent emotion that wants to exit a relationship, relationship, </a:t>
            </a:r>
            <a:r>
              <a:rPr lang="en-US" sz="2000" dirty="0" err="1">
                <a:solidFill>
                  <a:schemeClr val="bg1"/>
                </a:solidFill>
              </a:rPr>
              <a:t>organisation</a:t>
            </a:r>
            <a:r>
              <a:rPr lang="en-US" sz="2000" dirty="0">
                <a:solidFill>
                  <a:schemeClr val="bg1"/>
                </a:solidFill>
              </a:rPr>
              <a:t>, etc.</a:t>
            </a:r>
          </a:p>
          <a:p>
            <a:pPr marL="342900" indent="-342900">
              <a:buFont typeface="Arial" panose="020B0604020202020204" pitchFamily="34" charset="0"/>
              <a:buChar char="•"/>
            </a:pPr>
            <a:r>
              <a:rPr lang="en-US" sz="2000" dirty="0">
                <a:solidFill>
                  <a:schemeClr val="bg1"/>
                </a:solidFill>
              </a:rPr>
              <a:t>Fight for "life and death". MUST have your way, whatever it takes!!</a:t>
            </a:r>
          </a:p>
          <a:p>
            <a:pPr marL="342900" indent="-342900">
              <a:buFont typeface="Arial" panose="020B0604020202020204" pitchFamily="34" charset="0"/>
              <a:buChar char="•"/>
            </a:pPr>
            <a:r>
              <a:rPr lang="en-US" sz="2000" dirty="0">
                <a:solidFill>
                  <a:schemeClr val="bg1"/>
                </a:solidFill>
              </a:rPr>
              <a:t>Heartfelt hatred. Desire to harm and hurt others.</a:t>
            </a:r>
          </a:p>
          <a:p>
            <a:pPr marL="342900" indent="-342900">
              <a:buFont typeface="Arial" panose="020B0604020202020204" pitchFamily="34" charset="0"/>
              <a:buChar char="•"/>
            </a:pPr>
            <a:r>
              <a:rPr lang="en-US" sz="2000" dirty="0">
                <a:solidFill>
                  <a:schemeClr val="bg1"/>
                </a:solidFill>
              </a:rPr>
              <a:t>Desire to harm another physically, mentally, financially or socially.</a:t>
            </a:r>
          </a:p>
          <a:p>
            <a:pPr marL="342900" indent="-342900">
              <a:buFont typeface="Arial" panose="020B0604020202020204" pitchFamily="34" charset="0"/>
              <a:buChar char="•"/>
            </a:pPr>
            <a:r>
              <a:rPr lang="en-US" sz="2000" dirty="0">
                <a:solidFill>
                  <a:schemeClr val="bg1"/>
                </a:solidFill>
              </a:rPr>
              <a:t>Strong feelings and absolute black and white thoughts about something.</a:t>
            </a:r>
          </a:p>
          <a:p>
            <a:pPr marL="342900" indent="-342900">
              <a:buFont typeface="Arial" panose="020B0604020202020204" pitchFamily="34" charset="0"/>
              <a:buChar char="•"/>
            </a:pPr>
            <a:r>
              <a:rPr lang="en-US" sz="2000" dirty="0">
                <a:solidFill>
                  <a:schemeClr val="bg1"/>
                </a:solidFill>
              </a:rPr>
              <a:t>Desire to kill, or to take one's life.</a:t>
            </a:r>
          </a:p>
          <a:p>
            <a:pPr marL="342900" indent="-342900">
              <a:buFont typeface="Arial" panose="020B0604020202020204" pitchFamily="34" charset="0"/>
              <a:buChar char="•"/>
            </a:pPr>
            <a:r>
              <a:rPr lang="en-US" sz="2000" dirty="0">
                <a:solidFill>
                  <a:schemeClr val="bg1"/>
                </a:solidFill>
              </a:rPr>
              <a:t>Psychopathic behavior – Desire to dominate and have power over others</a:t>
            </a:r>
            <a:endParaRPr lang="nb-NO" sz="2000" dirty="0">
              <a:solidFill>
                <a:schemeClr val="bg1"/>
              </a:solidFill>
            </a:endParaRPr>
          </a:p>
        </p:txBody>
      </p:sp>
      <p:sp>
        <p:nvSpPr>
          <p:cNvPr id="6" name="TekstSylinder 5">
            <a:extLst>
              <a:ext uri="{FF2B5EF4-FFF2-40B4-BE49-F238E27FC236}">
                <a16:creationId xmlns:a16="http://schemas.microsoft.com/office/drawing/2014/main" id="{7B6CF08B-695E-D0F0-D6FF-932F024F8E3E}"/>
              </a:ext>
            </a:extLst>
          </p:cNvPr>
          <p:cNvSpPr txBox="1"/>
          <p:nvPr/>
        </p:nvSpPr>
        <p:spPr>
          <a:xfrm>
            <a:off x="972671" y="2632459"/>
            <a:ext cx="8001000" cy="1015663"/>
          </a:xfrm>
          <a:prstGeom prst="rect">
            <a:avLst/>
          </a:prstGeom>
          <a:noFill/>
        </p:spPr>
        <p:txBody>
          <a:bodyPr wrap="square">
            <a:spAutoFit/>
          </a:bodyPr>
          <a:lstStyle/>
          <a:p>
            <a:r>
              <a:rPr lang="en-US" sz="2000" b="1" dirty="0"/>
              <a:t>The characteristic is that you are in an affective state or become adamant:</a:t>
            </a:r>
          </a:p>
          <a:p>
            <a:pPr marL="342900" indent="-342900">
              <a:buFont typeface="Arial" panose="020B0604020202020204" pitchFamily="34" charset="0"/>
              <a:buChar char="•"/>
            </a:pPr>
            <a:r>
              <a:rPr lang="en-US" sz="2000" dirty="0"/>
              <a:t>Affect = Strong, immediate emotional reaction to something.</a:t>
            </a:r>
          </a:p>
          <a:p>
            <a:pPr marL="342900" indent="-342900">
              <a:buFont typeface="Arial" panose="020B0604020202020204" pitchFamily="34" charset="0"/>
              <a:buChar char="•"/>
            </a:pPr>
            <a:r>
              <a:rPr lang="en-US" sz="2000" dirty="0"/>
              <a:t>Or that you "freeze into ice" and become cold, stone-hard and adamant.</a:t>
            </a:r>
            <a:endParaRPr lang="nb-NO" sz="2000" dirty="0"/>
          </a:p>
        </p:txBody>
      </p:sp>
    </p:spTree>
    <p:extLst>
      <p:ext uri="{BB962C8B-B14F-4D97-AF65-F5344CB8AC3E}">
        <p14:creationId xmlns:p14="http://schemas.microsoft.com/office/powerpoint/2010/main" val="30851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2374-881C-3533-3AB1-90E766EDB24D}"/>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FD652EDE-7869-6FA2-4085-F9F6AB762724}"/>
              </a:ext>
            </a:extLst>
          </p:cNvPr>
          <p:cNvSpPr txBox="1"/>
          <p:nvPr/>
        </p:nvSpPr>
        <p:spPr>
          <a:xfrm>
            <a:off x="268941" y="317030"/>
            <a:ext cx="8552329" cy="584775"/>
          </a:xfrm>
          <a:prstGeom prst="rect">
            <a:avLst/>
          </a:prstGeom>
          <a:noFill/>
        </p:spPr>
        <p:txBody>
          <a:bodyPr wrap="square">
            <a:spAutoFit/>
          </a:bodyPr>
          <a:lstStyle/>
          <a:p>
            <a:pPr lvl="0" algn="ctr"/>
            <a:r>
              <a:rPr lang="en-US" sz="3200" dirty="0">
                <a:solidFill>
                  <a:srgbClr val="C00000"/>
                </a:solidFill>
              </a:rPr>
              <a:t>Method to come out of "stage 1 energy"</a:t>
            </a:r>
            <a:endParaRPr lang="nb-NO" sz="2400" dirty="0">
              <a:solidFill>
                <a:srgbClr val="C00000"/>
              </a:solidFill>
            </a:endParaRPr>
          </a:p>
        </p:txBody>
      </p:sp>
      <p:sp>
        <p:nvSpPr>
          <p:cNvPr id="3" name="TekstSylinder 2">
            <a:extLst>
              <a:ext uri="{FF2B5EF4-FFF2-40B4-BE49-F238E27FC236}">
                <a16:creationId xmlns:a16="http://schemas.microsoft.com/office/drawing/2014/main" id="{47A8F806-3A5A-8703-05CD-3812BA9FA81E}"/>
              </a:ext>
            </a:extLst>
          </p:cNvPr>
          <p:cNvSpPr txBox="1"/>
          <p:nvPr/>
        </p:nvSpPr>
        <p:spPr>
          <a:xfrm>
            <a:off x="735105" y="1255060"/>
            <a:ext cx="8202707" cy="4985980"/>
          </a:xfrm>
          <a:prstGeom prst="rect">
            <a:avLst/>
          </a:prstGeom>
          <a:solidFill>
            <a:srgbClr val="FFFF99"/>
          </a:solidFill>
        </p:spPr>
        <p:txBody>
          <a:bodyPr wrap="square" rtlCol="0">
            <a:spAutoFit/>
          </a:bodyPr>
          <a:lstStyle/>
          <a:p>
            <a:pPr algn="ctr">
              <a:spcAft>
                <a:spcPts val="1200"/>
              </a:spcAft>
            </a:pPr>
            <a:r>
              <a:rPr lang="nb-NO" sz="2800" b="1" dirty="0"/>
              <a:t>Mental </a:t>
            </a:r>
            <a:r>
              <a:rPr lang="nb-NO" sz="2800" b="1" dirty="0" err="1"/>
              <a:t>control</a:t>
            </a:r>
            <a:r>
              <a:rPr lang="nb-NO" sz="2800" b="1" dirty="0"/>
              <a:t>! </a:t>
            </a:r>
            <a:endParaRPr lang="nb-NO" sz="2800" dirty="0"/>
          </a:p>
          <a:p>
            <a:pPr marL="342900" indent="-342900">
              <a:spcAft>
                <a:spcPts val="1200"/>
              </a:spcAft>
              <a:buAutoNum type="arabicParenR"/>
            </a:pPr>
            <a:r>
              <a:rPr lang="en-US" sz="2000" b="1" dirty="0"/>
              <a:t>Put into words </a:t>
            </a:r>
            <a:r>
              <a:rPr lang="en-US" sz="2000" dirty="0"/>
              <a:t>what you actually feel and think.</a:t>
            </a:r>
          </a:p>
          <a:p>
            <a:pPr marL="342900" indent="-342900">
              <a:spcAft>
                <a:spcPts val="1200"/>
              </a:spcAft>
              <a:buAutoNum type="arabicParenR"/>
            </a:pPr>
            <a:r>
              <a:rPr lang="en-US" sz="2000" b="1" dirty="0"/>
              <a:t>Diagnosing it: </a:t>
            </a:r>
            <a:r>
              <a:rPr lang="en-US" sz="2000" dirty="0"/>
              <a:t>Ouch, yes, this is actually on the lowest stage.</a:t>
            </a:r>
          </a:p>
          <a:p>
            <a:pPr marL="342900" indent="-342900">
              <a:spcAft>
                <a:spcPts val="1200"/>
              </a:spcAft>
              <a:buAutoNum type="arabicParenR"/>
            </a:pPr>
            <a:r>
              <a:rPr lang="en-US" sz="2000" b="1" dirty="0"/>
              <a:t>Take a time-out. </a:t>
            </a:r>
            <a:r>
              <a:rPr lang="en-US" sz="2000" dirty="0"/>
              <a:t>Don't say anything, don't do anything as long as </a:t>
            </a:r>
            <a:br>
              <a:rPr lang="en-US" sz="2000" dirty="0"/>
            </a:br>
            <a:r>
              <a:rPr lang="en-US" sz="2000" dirty="0"/>
              <a:t>you're in strong emotions/hard as a rock.</a:t>
            </a:r>
          </a:p>
          <a:p>
            <a:pPr marL="342900" indent="-342900">
              <a:spcAft>
                <a:spcPts val="1200"/>
              </a:spcAft>
              <a:buAutoNum type="arabicParenR"/>
            </a:pPr>
            <a:r>
              <a:rPr lang="en-US" sz="2000" b="1" dirty="0"/>
              <a:t>Do as Winnie-the-Pooh </a:t>
            </a:r>
            <a:r>
              <a:rPr lang="en-US" sz="2000" dirty="0"/>
              <a:t>to become normal again, i.e. on the 3rd stage.</a:t>
            </a:r>
            <a:br>
              <a:rPr lang="en-US" sz="2000" dirty="0"/>
            </a:br>
            <a:r>
              <a:rPr lang="en-US" sz="2000" dirty="0"/>
              <a:t>Watch a nice movie (diversion). Have fun with someone. Go for a walk.</a:t>
            </a:r>
          </a:p>
          <a:p>
            <a:pPr marL="342900" indent="-342900">
              <a:buAutoNum type="arabicParenR"/>
            </a:pPr>
            <a:r>
              <a:rPr lang="en-US" sz="2000" b="1" dirty="0"/>
              <a:t>Use your analytical brain:</a:t>
            </a:r>
            <a:br>
              <a:rPr lang="en-US" sz="2000" b="1" dirty="0"/>
            </a:br>
            <a:r>
              <a:rPr lang="en-US" sz="2000" dirty="0"/>
              <a:t>When you are no longer in affect:</a:t>
            </a:r>
          </a:p>
          <a:p>
            <a:pPr marL="800100" lvl="1" indent="-342900">
              <a:buFont typeface="Courier New" panose="02070309020205020404" pitchFamily="49" charset="0"/>
              <a:buChar char="o"/>
            </a:pPr>
            <a:r>
              <a:rPr lang="en-US" sz="2000" dirty="0"/>
              <a:t>you can analyze the situation</a:t>
            </a:r>
          </a:p>
          <a:p>
            <a:pPr marL="800100" lvl="1" indent="-342900">
              <a:buFont typeface="Courier New" panose="02070309020205020404" pitchFamily="49" charset="0"/>
              <a:buChar char="o"/>
            </a:pPr>
            <a:r>
              <a:rPr lang="en-US" sz="2000" dirty="0"/>
              <a:t>think through the pluses and minuses of different action alternatives</a:t>
            </a:r>
          </a:p>
          <a:p>
            <a:pPr marL="800100" lvl="1" indent="-342900">
              <a:buFont typeface="Courier New" panose="02070309020205020404" pitchFamily="49" charset="0"/>
              <a:buChar char="o"/>
            </a:pPr>
            <a:r>
              <a:rPr lang="en-US" sz="2000" dirty="0"/>
              <a:t>talk to a friend about it in confidence, or professional guidance</a:t>
            </a:r>
          </a:p>
          <a:p>
            <a:pPr marL="800100" lvl="1" indent="-342900">
              <a:buFont typeface="Courier New" panose="02070309020205020404" pitchFamily="49" charset="0"/>
              <a:buChar char="o"/>
            </a:pPr>
            <a:r>
              <a:rPr lang="en-US" sz="2000" dirty="0"/>
              <a:t>decide what is the best thing to say and do.</a:t>
            </a:r>
            <a:endParaRPr lang="nb-NO" sz="2000" dirty="0"/>
          </a:p>
        </p:txBody>
      </p:sp>
    </p:spTree>
    <p:extLst>
      <p:ext uri="{BB962C8B-B14F-4D97-AF65-F5344CB8AC3E}">
        <p14:creationId xmlns:p14="http://schemas.microsoft.com/office/powerpoint/2010/main" val="262801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47C6E53-162E-CEF0-2E5E-79A8A822DD81}"/>
              </a:ext>
            </a:extLst>
          </p:cNvPr>
          <p:cNvSpPr txBox="1"/>
          <p:nvPr/>
        </p:nvSpPr>
        <p:spPr>
          <a:xfrm>
            <a:off x="788895" y="1739797"/>
            <a:ext cx="6042212" cy="2462213"/>
          </a:xfrm>
          <a:prstGeom prst="rect">
            <a:avLst/>
          </a:prstGeom>
          <a:noFill/>
        </p:spPr>
        <p:txBody>
          <a:bodyPr wrap="square">
            <a:spAutoFit/>
          </a:bodyPr>
          <a:lstStyle/>
          <a:p>
            <a:pPr marL="342900" lvl="0" indent="-342900" algn="l">
              <a:spcAft>
                <a:spcPts val="600"/>
              </a:spcAft>
              <a:buFont typeface="Arial" panose="020B0604020202020204" pitchFamily="34" charset="0"/>
              <a:buChar char="•"/>
            </a:pPr>
            <a:r>
              <a:rPr lang="en-US" sz="1800" i="1" kern="150" dirty="0">
                <a:effectLst/>
                <a:ea typeface="Times New Roman" panose="02020603050405020304" pitchFamily="18" charset="0"/>
              </a:rPr>
              <a:t>Focus: </a:t>
            </a:r>
            <a:r>
              <a:rPr lang="en-US" sz="1800" kern="150" dirty="0">
                <a:effectLst/>
                <a:ea typeface="Times New Roman" panose="02020603050405020304" pitchFamily="18" charset="0"/>
              </a:rPr>
              <a:t>To be like others and be accepted by them.</a:t>
            </a:r>
          </a:p>
          <a:p>
            <a:pPr marL="342900" lvl="0" indent="-342900" algn="l">
              <a:spcAft>
                <a:spcPts val="600"/>
              </a:spcAft>
              <a:buFont typeface="Arial" panose="020B0604020202020204" pitchFamily="34" charset="0"/>
              <a:buChar char="•"/>
            </a:pPr>
            <a:r>
              <a:rPr lang="en-US" sz="1800" i="1" kern="150" dirty="0">
                <a:effectLst/>
                <a:ea typeface="Times New Roman" panose="02020603050405020304" pitchFamily="18" charset="0"/>
              </a:rPr>
              <a:t>Control center: </a:t>
            </a:r>
            <a:r>
              <a:rPr lang="en-US" kern="150" dirty="0"/>
              <a:t>The emotional brain and the sympathy </a:t>
            </a:r>
            <a:br>
              <a:rPr lang="en-US" kern="150" dirty="0"/>
            </a:br>
            <a:r>
              <a:rPr lang="en-US" kern="150" dirty="0"/>
              <a:t>and antipathy reflex.</a:t>
            </a:r>
          </a:p>
          <a:p>
            <a:pPr marL="342900" indent="-342900">
              <a:buFont typeface="Arial" panose="020B0604020202020204" pitchFamily="34" charset="0"/>
              <a:buChar char="•"/>
            </a:pPr>
            <a:r>
              <a:rPr lang="en-US" sz="1800" i="1" kern="150" dirty="0">
                <a:effectLst/>
                <a:ea typeface="Times New Roman" panose="02020603050405020304" pitchFamily="18" charset="0"/>
              </a:rPr>
              <a:t>Characteristics: </a:t>
            </a:r>
            <a:r>
              <a:rPr lang="en-US" kern="150" dirty="0"/>
              <a:t>A person at this stage lives “in the herd” and has similar feelings and perceptions to the others.</a:t>
            </a:r>
          </a:p>
          <a:p>
            <a:pPr marL="800100" lvl="1" indent="-342900">
              <a:buFont typeface="Courier New" panose="02070309020205020404" pitchFamily="49" charset="0"/>
              <a:buChar char="o"/>
            </a:pPr>
            <a:r>
              <a:rPr lang="en-US" kern="150" dirty="0"/>
              <a:t>Seeks to control details and demands </a:t>
            </a:r>
            <a:br>
              <a:rPr lang="en-US" kern="150" dirty="0"/>
            </a:br>
            <a:r>
              <a:rPr lang="en-US" kern="150" dirty="0"/>
              <a:t>obedience, or is obedient and conforms.</a:t>
            </a:r>
          </a:p>
          <a:p>
            <a:pPr marL="800100" lvl="1" indent="-342900">
              <a:buFont typeface="Courier New" panose="02070309020205020404" pitchFamily="49" charset="0"/>
              <a:buChar char="o"/>
            </a:pPr>
            <a:r>
              <a:rPr lang="en-US" kern="150" dirty="0"/>
              <a:t>Strong emotions, opinions and will.</a:t>
            </a:r>
            <a:endParaRPr lang="nb-NO" kern="150" dirty="0"/>
          </a:p>
        </p:txBody>
      </p:sp>
      <p:pic>
        <p:nvPicPr>
          <p:cNvPr id="7" name="Bilde 6">
            <a:extLst>
              <a:ext uri="{FF2B5EF4-FFF2-40B4-BE49-F238E27FC236}">
                <a16:creationId xmlns:a16="http://schemas.microsoft.com/office/drawing/2014/main" id="{2D3B1B2C-5AF6-A25C-E98A-B1D9191C88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91318" y="3139962"/>
            <a:ext cx="2863788" cy="3238959"/>
          </a:xfrm>
          <a:prstGeom prst="rect">
            <a:avLst/>
          </a:prstGeom>
        </p:spPr>
      </p:pic>
      <p:sp>
        <p:nvSpPr>
          <p:cNvPr id="8" name="TekstSylinder 7">
            <a:extLst>
              <a:ext uri="{FF2B5EF4-FFF2-40B4-BE49-F238E27FC236}">
                <a16:creationId xmlns:a16="http://schemas.microsoft.com/office/drawing/2014/main" id="{FEECDECF-678E-66FE-927D-56E6B8501C6F}"/>
              </a:ext>
            </a:extLst>
          </p:cNvPr>
          <p:cNvSpPr txBox="1"/>
          <p:nvPr/>
        </p:nvSpPr>
        <p:spPr>
          <a:xfrm>
            <a:off x="1649506" y="165215"/>
            <a:ext cx="5970494" cy="1154162"/>
          </a:xfrm>
          <a:prstGeom prst="rect">
            <a:avLst/>
          </a:prstGeom>
          <a:solidFill>
            <a:srgbClr val="FFCC66"/>
          </a:solidFill>
        </p:spPr>
        <p:txBody>
          <a:bodyPr wrap="square">
            <a:spAutoFit/>
          </a:bodyPr>
          <a:lstStyle/>
          <a:p>
            <a:pPr lvl="0" algn="ctr">
              <a:spcAft>
                <a:spcPts val="600"/>
              </a:spcAft>
            </a:pPr>
            <a:r>
              <a:rPr lang="nb-NO" sz="3200" dirty="0"/>
              <a:t>Stage 2 – </a:t>
            </a:r>
            <a:r>
              <a:rPr lang="nb-NO" sz="3200" dirty="0" err="1"/>
              <a:t>Socialized</a:t>
            </a:r>
            <a:r>
              <a:rPr lang="nb-NO" sz="3200" dirty="0"/>
              <a:t> </a:t>
            </a:r>
            <a:r>
              <a:rPr lang="nb-NO" sz="3200" dirty="0" err="1"/>
              <a:t>Mind</a:t>
            </a:r>
            <a:endParaRPr lang="nb-NO" sz="3200" dirty="0"/>
          </a:p>
          <a:p>
            <a:pPr lvl="0" algn="ctr">
              <a:spcAft>
                <a:spcPts val="600"/>
              </a:spcAft>
            </a:pPr>
            <a:r>
              <a:rPr lang="nb-NO" sz="3200" dirty="0" err="1"/>
              <a:t>Traditional</a:t>
            </a:r>
            <a:r>
              <a:rPr lang="nb-NO" sz="3200" dirty="0"/>
              <a:t> </a:t>
            </a:r>
            <a:r>
              <a:rPr lang="nb-NO" sz="3200" dirty="0" err="1"/>
              <a:t>personality</a:t>
            </a:r>
            <a:endParaRPr lang="nb-NO" sz="3200" dirty="0"/>
          </a:p>
        </p:txBody>
      </p:sp>
    </p:spTree>
    <p:extLst>
      <p:ext uri="{BB962C8B-B14F-4D97-AF65-F5344CB8AC3E}">
        <p14:creationId xmlns:p14="http://schemas.microsoft.com/office/powerpoint/2010/main" val="287865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82F4C-28CC-92CC-9E6C-F7BEF0E753A4}"/>
            </a:ext>
          </a:extLst>
        </p:cNvPr>
        <p:cNvGrpSpPr/>
        <p:nvPr/>
      </p:nvGrpSpPr>
      <p:grpSpPr>
        <a:xfrm>
          <a:off x="0" y="0"/>
          <a:ext cx="0" cy="0"/>
          <a:chOff x="0" y="0"/>
          <a:chExt cx="0" cy="0"/>
        </a:xfrm>
      </p:grpSpPr>
      <p:sp>
        <p:nvSpPr>
          <p:cNvPr id="7" name="TekstSylinder 6">
            <a:extLst>
              <a:ext uri="{FF2B5EF4-FFF2-40B4-BE49-F238E27FC236}">
                <a16:creationId xmlns:a16="http://schemas.microsoft.com/office/drawing/2014/main" id="{89090831-8FD5-A962-C9CC-F531FB6ACF35}"/>
              </a:ext>
            </a:extLst>
          </p:cNvPr>
          <p:cNvSpPr txBox="1"/>
          <p:nvPr/>
        </p:nvSpPr>
        <p:spPr>
          <a:xfrm>
            <a:off x="792438" y="172977"/>
            <a:ext cx="7670244" cy="584775"/>
          </a:xfrm>
          <a:prstGeom prst="rect">
            <a:avLst/>
          </a:prstGeom>
          <a:noFill/>
        </p:spPr>
        <p:txBody>
          <a:bodyPr wrap="square">
            <a:spAutoFit/>
          </a:bodyPr>
          <a:lstStyle/>
          <a:p>
            <a:pPr lvl="0" algn="ctr"/>
            <a:r>
              <a:rPr lang="en-US" sz="3200" dirty="0">
                <a:solidFill>
                  <a:srgbClr val="C00000"/>
                </a:solidFill>
              </a:rPr>
              <a:t>To lift your personality from 2nd to 3rd stage</a:t>
            </a:r>
            <a:endParaRPr lang="nb-NO" sz="2400" dirty="0">
              <a:solidFill>
                <a:srgbClr val="C00000"/>
              </a:solidFill>
            </a:endParaRPr>
          </a:p>
        </p:txBody>
      </p:sp>
      <p:sp>
        <p:nvSpPr>
          <p:cNvPr id="13" name="TekstSylinder 12">
            <a:extLst>
              <a:ext uri="{FF2B5EF4-FFF2-40B4-BE49-F238E27FC236}">
                <a16:creationId xmlns:a16="http://schemas.microsoft.com/office/drawing/2014/main" id="{75A2D568-4D7C-04E7-30B3-C56C0064406E}"/>
              </a:ext>
            </a:extLst>
          </p:cNvPr>
          <p:cNvSpPr txBox="1"/>
          <p:nvPr/>
        </p:nvSpPr>
        <p:spPr>
          <a:xfrm>
            <a:off x="700526" y="1883479"/>
            <a:ext cx="7854067" cy="4708981"/>
          </a:xfrm>
          <a:prstGeom prst="rect">
            <a:avLst/>
          </a:prstGeom>
          <a:solidFill>
            <a:srgbClr val="FFCC66"/>
          </a:solidFill>
        </p:spPr>
        <p:txBody>
          <a:bodyPr wrap="square" rtlCol="0">
            <a:spAutoFit/>
          </a:bodyPr>
          <a:lstStyle/>
          <a:p>
            <a:pPr marL="285750" indent="-285750">
              <a:spcBef>
                <a:spcPts val="1200"/>
              </a:spcBef>
              <a:buFont typeface="Arial" panose="020B0604020202020204" pitchFamily="34" charset="0"/>
              <a:buChar char="•"/>
            </a:pPr>
            <a:r>
              <a:rPr lang="en-US" sz="2000" b="1" dirty="0"/>
              <a:t>“Herd mentality”: </a:t>
            </a:r>
            <a:r>
              <a:rPr lang="en-US" sz="2000" dirty="0"/>
              <a:t>Dependence on the opinions and will of others. Trying to be like everyone else in the "pack" and be liked and accepted.</a:t>
            </a:r>
          </a:p>
          <a:p>
            <a:pPr marL="285750" indent="-285750">
              <a:spcBef>
                <a:spcPts val="1200"/>
              </a:spcBef>
              <a:buFont typeface="Arial" panose="020B0604020202020204" pitchFamily="34" charset="0"/>
              <a:buChar char="•"/>
            </a:pPr>
            <a:r>
              <a:rPr lang="en-US" sz="2000" b="1" dirty="0"/>
              <a:t>Victim mentality: </a:t>
            </a:r>
            <a:r>
              <a:rPr lang="en-US" sz="2000" dirty="0"/>
              <a:t>Stuck in hurt and anger, shame and guilt. Feel sorry for yourself. Blaming others. Complaining and whining. Can't stand it. Won't. No use! Etc.</a:t>
            </a:r>
          </a:p>
          <a:p>
            <a:pPr marL="285750" indent="-285750">
              <a:spcBef>
                <a:spcPts val="1200"/>
              </a:spcBef>
              <a:buFont typeface="Arial" panose="020B0604020202020204" pitchFamily="34" charset="0"/>
              <a:buChar char="•"/>
            </a:pPr>
            <a:r>
              <a:rPr lang="en-US" sz="2000" b="1" dirty="0"/>
              <a:t>Demand mentality: </a:t>
            </a:r>
            <a:r>
              <a:rPr lang="en-US" sz="2000" dirty="0"/>
              <a:t>Demands that others meet you, change, sort things out. Demanding to have your will. Etc.</a:t>
            </a:r>
          </a:p>
          <a:p>
            <a:pPr marL="285750" indent="-285750">
              <a:spcBef>
                <a:spcPts val="1200"/>
              </a:spcBef>
              <a:buFont typeface="Arial" panose="020B0604020202020204" pitchFamily="34" charset="0"/>
              <a:buChar char="•"/>
            </a:pPr>
            <a:r>
              <a:rPr lang="en-US" sz="2000" b="1" dirty="0"/>
              <a:t>Lack of independence: </a:t>
            </a:r>
            <a:r>
              <a:rPr lang="en-US" sz="2000" dirty="0"/>
              <a:t>E.g. Lean too much on others. Don't make important choices. Don't dare what you really want. Awkwardness. Inability. Helplessness. Etc.</a:t>
            </a:r>
          </a:p>
          <a:p>
            <a:pPr marL="285750" indent="-285750">
              <a:spcBef>
                <a:spcPts val="1200"/>
              </a:spcBef>
              <a:buFont typeface="Arial" panose="020B0604020202020204" pitchFamily="34" charset="0"/>
              <a:buChar char="•"/>
            </a:pPr>
            <a:r>
              <a:rPr lang="en-US" sz="2000" b="1" dirty="0"/>
              <a:t>Lack of mental control: </a:t>
            </a:r>
            <a:r>
              <a:rPr lang="en-US" sz="2000" dirty="0"/>
              <a:t>The challenge is to gain control over lower impulses and drives on the 2nd stage, so that these are not lived out in real life: Anger, jealousy, envy, rashness, greed, etc.</a:t>
            </a:r>
            <a:endParaRPr lang="nb-NO" sz="2000" dirty="0"/>
          </a:p>
        </p:txBody>
      </p:sp>
      <p:sp>
        <p:nvSpPr>
          <p:cNvPr id="3" name="TekstSylinder 2">
            <a:extLst>
              <a:ext uri="{FF2B5EF4-FFF2-40B4-BE49-F238E27FC236}">
                <a16:creationId xmlns:a16="http://schemas.microsoft.com/office/drawing/2014/main" id="{3CC219E6-3548-E58B-CFEF-15D49BBC7166}"/>
              </a:ext>
            </a:extLst>
          </p:cNvPr>
          <p:cNvSpPr txBox="1"/>
          <p:nvPr/>
        </p:nvSpPr>
        <p:spPr>
          <a:xfrm>
            <a:off x="1827817" y="1052482"/>
            <a:ext cx="5146725" cy="830997"/>
          </a:xfrm>
          <a:prstGeom prst="rect">
            <a:avLst/>
          </a:prstGeom>
          <a:solidFill>
            <a:srgbClr val="FFFF99"/>
          </a:solidFill>
        </p:spPr>
        <p:txBody>
          <a:bodyPr wrap="square">
            <a:spAutoFit/>
          </a:bodyPr>
          <a:lstStyle/>
          <a:p>
            <a:pPr algn="ctr"/>
            <a:r>
              <a:rPr lang="en-US" sz="2400" dirty="0"/>
              <a:t>The self-development process at </a:t>
            </a:r>
            <a:br>
              <a:rPr lang="en-US" sz="2400" dirty="0"/>
            </a:br>
            <a:r>
              <a:rPr lang="en-US" sz="2400" dirty="0"/>
              <a:t>this stage is about coming out of:</a:t>
            </a:r>
            <a:endParaRPr lang="nb-NO" sz="2400" dirty="0"/>
          </a:p>
        </p:txBody>
      </p:sp>
    </p:spTree>
    <p:extLst>
      <p:ext uri="{BB962C8B-B14F-4D97-AF65-F5344CB8AC3E}">
        <p14:creationId xmlns:p14="http://schemas.microsoft.com/office/powerpoint/2010/main" val="15404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FEECDECF-678E-66FE-927D-56E6B8501C6F}"/>
              </a:ext>
            </a:extLst>
          </p:cNvPr>
          <p:cNvSpPr txBox="1"/>
          <p:nvPr/>
        </p:nvSpPr>
        <p:spPr>
          <a:xfrm>
            <a:off x="762970" y="162601"/>
            <a:ext cx="7027359" cy="1154162"/>
          </a:xfrm>
          <a:prstGeom prst="rect">
            <a:avLst/>
          </a:prstGeom>
          <a:solidFill>
            <a:srgbClr val="FFFF99"/>
          </a:solidFill>
        </p:spPr>
        <p:txBody>
          <a:bodyPr wrap="square">
            <a:spAutoFit/>
          </a:bodyPr>
          <a:lstStyle/>
          <a:p>
            <a:pPr lvl="0" algn="ctr">
              <a:spcAft>
                <a:spcPts val="600"/>
              </a:spcAft>
            </a:pPr>
            <a:r>
              <a:rPr lang="nb-NO" sz="3200" dirty="0" err="1"/>
              <a:t>Step</a:t>
            </a:r>
            <a:r>
              <a:rPr lang="nb-NO" sz="3200" dirty="0"/>
              <a:t> 3: </a:t>
            </a:r>
            <a:r>
              <a:rPr lang="nb-NO" sz="3200" dirty="0" err="1"/>
              <a:t>Self</a:t>
            </a:r>
            <a:r>
              <a:rPr lang="nb-NO" sz="3200" dirty="0"/>
              <a:t>-Authoring </a:t>
            </a:r>
            <a:r>
              <a:rPr lang="nb-NO" sz="3200" dirty="0" err="1"/>
              <a:t>Mind</a:t>
            </a:r>
            <a:endParaRPr lang="nb-NO" sz="3200" dirty="0"/>
          </a:p>
          <a:p>
            <a:pPr lvl="0" algn="ctr">
              <a:spcAft>
                <a:spcPts val="600"/>
              </a:spcAft>
            </a:pPr>
            <a:r>
              <a:rPr lang="nb-NO" sz="3200" dirty="0"/>
              <a:t>An </a:t>
            </a:r>
            <a:r>
              <a:rPr lang="nb-NO" sz="3200" dirty="0" err="1"/>
              <a:t>Independant</a:t>
            </a:r>
            <a:r>
              <a:rPr lang="nb-NO" sz="3200" dirty="0"/>
              <a:t> </a:t>
            </a:r>
            <a:r>
              <a:rPr lang="nb-NO" sz="3200" dirty="0" err="1"/>
              <a:t>individual</a:t>
            </a:r>
            <a:endParaRPr lang="nb-NO" sz="3200" dirty="0"/>
          </a:p>
        </p:txBody>
      </p:sp>
      <p:pic>
        <p:nvPicPr>
          <p:cNvPr id="6" name="Bilde 5">
            <a:extLst>
              <a:ext uri="{FF2B5EF4-FFF2-40B4-BE49-F238E27FC236}">
                <a16:creationId xmlns:a16="http://schemas.microsoft.com/office/drawing/2014/main" id="{4365EB97-F009-C637-74D4-CB682739A3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987"/>
          <a:stretch/>
        </p:blipFill>
        <p:spPr>
          <a:xfrm>
            <a:off x="2661773" y="3914856"/>
            <a:ext cx="3820453" cy="2701097"/>
          </a:xfrm>
          <a:prstGeom prst="rect">
            <a:avLst/>
          </a:prstGeom>
        </p:spPr>
      </p:pic>
      <p:sp>
        <p:nvSpPr>
          <p:cNvPr id="10" name="TekstSylinder 9">
            <a:extLst>
              <a:ext uri="{FF2B5EF4-FFF2-40B4-BE49-F238E27FC236}">
                <a16:creationId xmlns:a16="http://schemas.microsoft.com/office/drawing/2014/main" id="{285AB667-7B78-48FA-44C6-DF036B86BF3A}"/>
              </a:ext>
            </a:extLst>
          </p:cNvPr>
          <p:cNvSpPr txBox="1"/>
          <p:nvPr/>
        </p:nvSpPr>
        <p:spPr>
          <a:xfrm>
            <a:off x="655394" y="1502372"/>
            <a:ext cx="8076230" cy="2708434"/>
          </a:xfrm>
          <a:prstGeom prst="rect">
            <a:avLst/>
          </a:prstGeom>
          <a:noFill/>
        </p:spPr>
        <p:txBody>
          <a:bodyPr wrap="square">
            <a:spAutoFit/>
          </a:bodyPr>
          <a:lstStyle/>
          <a:p>
            <a:pPr marL="342900" lvl="0" indent="-342900" algn="l">
              <a:spcAft>
                <a:spcPts val="600"/>
              </a:spcAft>
              <a:buFont typeface="Arial" panose="020B0604020202020204" pitchFamily="34" charset="0"/>
              <a:buChar char="•"/>
            </a:pPr>
            <a:r>
              <a:rPr lang="en-US" sz="2000" i="1" kern="150" dirty="0"/>
              <a:t>Focus: </a:t>
            </a:r>
            <a:r>
              <a:rPr lang="en-US" sz="2000" kern="150" dirty="0"/>
              <a:t>To be a free, independent individual within the framework of one's rights and duties.</a:t>
            </a:r>
          </a:p>
          <a:p>
            <a:pPr marL="342900" lvl="0" indent="-342900" algn="l">
              <a:spcAft>
                <a:spcPts val="600"/>
              </a:spcAft>
              <a:buFont typeface="Arial" panose="020B0604020202020204" pitchFamily="34" charset="0"/>
              <a:buChar char="•"/>
            </a:pPr>
            <a:r>
              <a:rPr lang="en-US" sz="2000" i="1" kern="150" dirty="0"/>
              <a:t>Control center: </a:t>
            </a:r>
            <a:r>
              <a:rPr lang="en-US" sz="2000" kern="150" dirty="0"/>
              <a:t>"The thinking brain", the ego. </a:t>
            </a:r>
            <a:br>
              <a:rPr lang="en-US" sz="2000" kern="150" dirty="0"/>
            </a:br>
            <a:r>
              <a:rPr lang="en-US" sz="2000" kern="150" dirty="0"/>
              <a:t>One has mental control over lower drives and impulses at stages 1 and 2.</a:t>
            </a:r>
          </a:p>
          <a:p>
            <a:pPr marL="342900" lvl="0" indent="-342900" algn="l">
              <a:spcAft>
                <a:spcPts val="600"/>
              </a:spcAft>
              <a:buFont typeface="Arial" panose="020B0604020202020204" pitchFamily="34" charset="0"/>
              <a:buChar char="•"/>
            </a:pPr>
            <a:r>
              <a:rPr lang="en-US" sz="2000" i="1" kern="150" dirty="0"/>
              <a:t>Characteristics: </a:t>
            </a:r>
            <a:r>
              <a:rPr lang="en-US" sz="2000" kern="150" dirty="0"/>
              <a:t>You think and feel independently, are well-adjusted and follow laws and rules voluntarily. You are able to see several sides of an issue and participate in calm, factual dialogue and democratic conflict resolution.</a:t>
            </a:r>
            <a:endParaRPr lang="nb-NO" kern="150" dirty="0">
              <a:ea typeface="Times New Roman" panose="02020603050405020304" pitchFamily="18" charset="0"/>
            </a:endParaRPr>
          </a:p>
        </p:txBody>
      </p:sp>
    </p:spTree>
    <p:extLst>
      <p:ext uri="{BB962C8B-B14F-4D97-AF65-F5344CB8AC3E}">
        <p14:creationId xmlns:p14="http://schemas.microsoft.com/office/powerpoint/2010/main" val="1380367744"/>
      </p:ext>
    </p:extLst>
  </p:cSld>
  <p:clrMapOvr>
    <a:masterClrMapping/>
  </p:clrMapOvr>
</p:sld>
</file>

<file path=ppt/theme/theme1.xml><?xml version="1.0" encoding="utf-8"?>
<a:theme xmlns:a="http://schemas.openxmlformats.org/drawingml/2006/main" name="Tema4-3">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3" id="{AC1DF43B-AD2F-45E7-8B39-61901D7307F5}" vid="{C883D7D2-2D5F-47EA-B994-B54336BDAE16}"/>
    </a:ext>
  </a:extLst>
</a:theme>
</file>

<file path=docProps/app.xml><?xml version="1.0" encoding="utf-8"?>
<Properties xmlns="http://schemas.openxmlformats.org/officeDocument/2006/extended-properties" xmlns:vt="http://schemas.openxmlformats.org/officeDocument/2006/docPropsVTypes">
  <Template/>
  <TotalTime>8868</TotalTime>
  <Words>2737</Words>
  <Application>Microsoft Office PowerPoint</Application>
  <PresentationFormat>Skjermfremvisning (4:3)</PresentationFormat>
  <Paragraphs>280</Paragraphs>
  <Slides>27</Slides>
  <Notes>0</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27</vt:i4>
      </vt:variant>
    </vt:vector>
  </HeadingPairs>
  <TitlesOfParts>
    <vt:vector size="37" baseType="lpstr">
      <vt:lpstr>Arial</vt:lpstr>
      <vt:lpstr>Calibri</vt:lpstr>
      <vt:lpstr>Calibri Light</vt:lpstr>
      <vt:lpstr>Courier New</vt:lpstr>
      <vt:lpstr>Monotype Corsiva</vt:lpstr>
      <vt:lpstr>Segoe UI Emoji</vt:lpstr>
      <vt:lpstr>Symbol</vt:lpstr>
      <vt:lpstr>Times New Roman</vt:lpstr>
      <vt:lpstr>Wingdings</vt:lpstr>
      <vt:lpstr>Tema4-3</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Per Hjalmar Svae</dc:creator>
  <cp:lastModifiedBy>Per Hjalmar Svae</cp:lastModifiedBy>
  <cp:revision>135</cp:revision>
  <cp:lastPrinted>2023-12-09T08:31:31Z</cp:lastPrinted>
  <dcterms:created xsi:type="dcterms:W3CDTF">2023-01-20T09:45:07Z</dcterms:created>
  <dcterms:modified xsi:type="dcterms:W3CDTF">2025-01-14T12:00:23Z</dcterms:modified>
</cp:coreProperties>
</file>