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1" r:id="rId2"/>
    <p:sldId id="625" r:id="rId3"/>
    <p:sldId id="850" r:id="rId4"/>
    <p:sldId id="700" r:id="rId5"/>
    <p:sldId id="853" r:id="rId6"/>
    <p:sldId id="673" r:id="rId7"/>
    <p:sldId id="851" r:id="rId8"/>
    <p:sldId id="860" r:id="rId9"/>
    <p:sldId id="854" r:id="rId10"/>
    <p:sldId id="619" r:id="rId11"/>
    <p:sldId id="780" r:id="rId12"/>
    <p:sldId id="857" r:id="rId13"/>
    <p:sldId id="799" r:id="rId14"/>
    <p:sldId id="815" r:id="rId15"/>
    <p:sldId id="273" r:id="rId16"/>
    <p:sldId id="817" r:id="rId17"/>
    <p:sldId id="715" r:id="rId18"/>
    <p:sldId id="798" r:id="rId19"/>
    <p:sldId id="831" r:id="rId20"/>
    <p:sldId id="759" r:id="rId21"/>
    <p:sldId id="864" r:id="rId22"/>
    <p:sldId id="859" r:id="rId23"/>
    <p:sldId id="286" r:id="rId24"/>
    <p:sldId id="86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 Hjalmar Svae" initials="PS" lastIdx="1" clrIdx="0">
    <p:extLst>
      <p:ext uri="{19B8F6BF-5375-455C-9EA6-DF929625EA0E}">
        <p15:presenceInfo xmlns:p15="http://schemas.microsoft.com/office/powerpoint/2012/main" userId="4b131e0abd0e6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00"/>
    <a:srgbClr val="007600"/>
    <a:srgbClr val="F2DDFF"/>
    <a:srgbClr val="FFFFC5"/>
    <a:srgbClr val="FFD85B"/>
    <a:srgbClr val="EBFFEB"/>
    <a:srgbClr val="FFBDBD"/>
    <a:srgbClr val="FFFBFF"/>
    <a:srgbClr val="FFF7FF"/>
    <a:srgbClr val="00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94660"/>
  </p:normalViewPr>
  <p:slideViewPr>
    <p:cSldViewPr snapToGrid="0">
      <p:cViewPr varScale="1">
        <p:scale>
          <a:sx n="101" d="100"/>
          <a:sy n="101" d="100"/>
        </p:scale>
        <p:origin x="10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A23C4-1F5C-46E0-84A7-9A0EA23B4130}" type="datetimeFigureOut">
              <a:rPr lang="nb-NO" smtClean="0"/>
              <a:t>03.12.2024</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E7A7C-ED53-4823-97FB-818E75B07749}" type="slidenum">
              <a:rPr lang="nb-NO" smtClean="0"/>
              <a:t>‹#›</a:t>
            </a:fld>
            <a:endParaRPr lang="nb-NO"/>
          </a:p>
        </p:txBody>
      </p:sp>
    </p:spTree>
    <p:extLst>
      <p:ext uri="{BB962C8B-B14F-4D97-AF65-F5344CB8AC3E}">
        <p14:creationId xmlns:p14="http://schemas.microsoft.com/office/powerpoint/2010/main" val="249488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B1B76-5E84-4DFF-BA7F-1C41F06C6E75}" type="slidenum">
              <a:rPr lang="nb-NO" altLang="nb-NO"/>
              <a:pPr/>
              <a:t>10</a:t>
            </a:fld>
            <a:endParaRPr lang="nb-NO" altLang="nb-NO"/>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nb-NO" altLang="nb-NO"/>
          </a:p>
        </p:txBody>
      </p:sp>
    </p:spTree>
    <p:extLst>
      <p:ext uri="{BB962C8B-B14F-4D97-AF65-F5344CB8AC3E}">
        <p14:creationId xmlns:p14="http://schemas.microsoft.com/office/powerpoint/2010/main" val="422610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03.12.2024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410927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03.12.2024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3252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03.12.2024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90272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tabell 2"/>
          <p:cNvSpPr>
            <a:spLocks noGrp="1"/>
          </p:cNvSpPr>
          <p:nvPr>
            <p:ph type="tbl" idx="1"/>
          </p:nvPr>
        </p:nvSpPr>
        <p:spPr>
          <a:xfrm>
            <a:off x="457200" y="1600200"/>
            <a:ext cx="8229600" cy="4525963"/>
          </a:xfrm>
        </p:spPr>
        <p:txBody>
          <a:bodyPr/>
          <a:lstStyle/>
          <a:p>
            <a:pPr lvl="0"/>
            <a:endParaRPr lang="nb-NO" noProof="0"/>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991E336F-7448-4378-A058-4D0325EFC86A}" type="slidenum">
              <a:rPr lang="nb-NO"/>
              <a:pPr>
                <a:defRPr/>
              </a:pPr>
              <a:t>‹#›</a:t>
            </a:fld>
            <a:endParaRPr lang="nb-NO"/>
          </a:p>
        </p:txBody>
      </p:sp>
    </p:spTree>
    <p:extLst>
      <p:ext uri="{BB962C8B-B14F-4D97-AF65-F5344CB8AC3E}">
        <p14:creationId xmlns:p14="http://schemas.microsoft.com/office/powerpoint/2010/main" val="169030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EC08C31-2778-40D7-A2D0-8571A923BC74}" type="datetimeFigureOut">
              <a:rPr lang="nb-NO" smtClean="0"/>
              <a:t>03.12.2024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54730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EC08C31-2778-40D7-A2D0-8571A923BC74}" type="datetimeFigureOut">
              <a:rPr lang="nb-NO" smtClean="0"/>
              <a:t>03.12.2024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11102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EC08C31-2778-40D7-A2D0-8571A923BC74}" type="datetimeFigureOut">
              <a:rPr lang="nb-NO" smtClean="0"/>
              <a:t>03.12.2024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9891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EC08C31-2778-40D7-A2D0-8571A923BC74}" type="datetimeFigureOut">
              <a:rPr lang="nb-NO" smtClean="0"/>
              <a:t>03.12.2024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3554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EC08C31-2778-40D7-A2D0-8571A923BC74}" type="datetimeFigureOut">
              <a:rPr lang="nb-NO" smtClean="0"/>
              <a:t>03.12.2024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4068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08C31-2778-40D7-A2D0-8571A923BC74}" type="datetimeFigureOut">
              <a:rPr lang="nb-NO" smtClean="0"/>
              <a:t>03.12.2024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0987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03.12.2024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6302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EC08C31-2778-40D7-A2D0-8571A923BC74}" type="datetimeFigureOut">
              <a:rPr lang="nb-NO" smtClean="0"/>
              <a:t>03.12.2024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82458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8C31-2778-40D7-A2D0-8571A923BC74}" type="datetimeFigureOut">
              <a:rPr lang="nb-NO" smtClean="0"/>
              <a:t>03.12.2024</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B10EB-5889-4CB3-982E-38A74B47C7AC}" type="slidenum">
              <a:rPr lang="nb-NO" smtClean="0"/>
              <a:t>‹#›</a:t>
            </a:fld>
            <a:endParaRPr lang="nb-NO"/>
          </a:p>
        </p:txBody>
      </p:sp>
    </p:spTree>
    <p:extLst>
      <p:ext uri="{BB962C8B-B14F-4D97-AF65-F5344CB8AC3E}">
        <p14:creationId xmlns:p14="http://schemas.microsoft.com/office/powerpoint/2010/main" val="301328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hyperlink" Target="https://hjerterommet.no/livsveiledning/"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hyperlink" Target="https://hjerterommet.no/livsveiledning/"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hjerterommet.no/livsveiledni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hyperlink" Target="https://hjerterommet.no/livsveiledning/"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hjerterommet.no/livsveiledning/"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hjerterommet.no/livsveiledning/"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hyperlink" Target="http://www.hjerterommet.no/" TargetMode="Externa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samarbeidsnettverket.no/" TargetMode="External"/><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jerterommet.no/livsveilednin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hyperlink" Target="https://hjerterommet.no/livsveiledning/" TargetMode="Externa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hjerterommet.no/livsveiledni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ktangel: avrundede hjørner 5">
            <a:extLst>
              <a:ext uri="{FF2B5EF4-FFF2-40B4-BE49-F238E27FC236}">
                <a16:creationId xmlns:a16="http://schemas.microsoft.com/office/drawing/2014/main" id="{8BBC88D6-02FA-87F2-E5F5-B0AA5E8EF215}"/>
              </a:ext>
            </a:extLst>
          </p:cNvPr>
          <p:cNvSpPr/>
          <p:nvPr/>
        </p:nvSpPr>
        <p:spPr>
          <a:xfrm>
            <a:off x="1076326" y="3319986"/>
            <a:ext cx="6861796" cy="1781835"/>
          </a:xfrm>
          <a:prstGeom prst="roundRect">
            <a:avLst>
              <a:gd name="adj" fmla="val 26929"/>
            </a:avLst>
          </a:prstGeom>
          <a:solidFill>
            <a:srgbClr val="BCF6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722C5BFA-2932-E527-DB15-9B9D4B726B56}"/>
              </a:ext>
            </a:extLst>
          </p:cNvPr>
          <p:cNvSpPr/>
          <p:nvPr/>
        </p:nvSpPr>
        <p:spPr>
          <a:xfrm>
            <a:off x="1185142" y="452140"/>
            <a:ext cx="6645872" cy="2464139"/>
          </a:xfrm>
          <a:prstGeom prst="roundRect">
            <a:avLst/>
          </a:prstGeom>
          <a:solidFill>
            <a:srgbClr val="F0F7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p:nvSpPr>
        <p:spPr>
          <a:xfrm>
            <a:off x="1336430" y="484412"/>
            <a:ext cx="6304728" cy="2301015"/>
          </a:xfrm>
          <a:prstGeom prst="rect">
            <a:avLst/>
          </a:prstGeom>
          <a:noFill/>
          <a:ln>
            <a:noFill/>
          </a:ln>
        </p:spPr>
        <p:txBody>
          <a:bodyPr wrap="square">
            <a:spAutoFit/>
          </a:bodyPr>
          <a:lstStyle/>
          <a:p>
            <a:pPr algn="ctr">
              <a:spcAft>
                <a:spcPts val="0"/>
              </a:spcAft>
            </a:pPr>
            <a:endParaRPr lang="nb-NO" sz="900" b="1" kern="0" dirty="0">
              <a:solidFill>
                <a:srgbClr val="0070C0"/>
              </a:solidFill>
              <a:latin typeface="Arial" panose="020B0604020202020204" pitchFamily="34" charset="0"/>
            </a:endParaRPr>
          </a:p>
          <a:p>
            <a:pPr algn="ctr">
              <a:spcAft>
                <a:spcPts val="0"/>
              </a:spcAft>
            </a:pPr>
            <a:r>
              <a:rPr lang="nb-NO" sz="3200" b="1" kern="0" dirty="0">
                <a:solidFill>
                  <a:srgbClr val="0070C0"/>
                </a:solidFill>
                <a:latin typeface="Arial" panose="020B0604020202020204" pitchFamily="34" charset="0"/>
              </a:rPr>
              <a:t>Livsveiledning for vår tid</a:t>
            </a:r>
            <a:endParaRPr lang="nb-NO" sz="400" b="1" kern="0" dirty="0">
              <a:solidFill>
                <a:srgbClr val="C00000"/>
              </a:solidFill>
              <a:latin typeface="Arial" panose="020B0604020202020204" pitchFamily="34" charset="0"/>
            </a:endParaRPr>
          </a:p>
          <a:p>
            <a:pPr algn="ctr">
              <a:lnSpc>
                <a:spcPct val="107000"/>
              </a:lnSpc>
              <a:spcBef>
                <a:spcPts val="1200"/>
              </a:spcBef>
              <a:spcAft>
                <a:spcPts val="800"/>
              </a:spcAft>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Foredragsserie og selvutviklingsgruppe </a:t>
            </a:r>
            <a:br>
              <a:rPr lang="nb-NO" sz="2400" kern="100" dirty="0">
                <a:effectLst/>
                <a:latin typeface="Calibri" panose="020F0502020204030204" pitchFamily="34" charset="0"/>
                <a:ea typeface="Calibri" panose="020F0502020204030204" pitchFamily="34" charset="0"/>
                <a:cs typeface="Times New Roman" panose="02020603050405020304" pitchFamily="18" charset="0"/>
              </a:rPr>
            </a:b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for økt livsmestring og livsglede</a:t>
            </a:r>
          </a:p>
          <a:p>
            <a:pPr algn="ctr">
              <a:spcAft>
                <a:spcPts val="0"/>
              </a:spcAft>
            </a:pPr>
            <a:endParaRPr lang="nb-NO" sz="1050" dirty="0">
              <a:solidFill>
                <a:srgbClr val="C00000"/>
              </a:solidFill>
              <a:latin typeface="Times New Roman" panose="02020603050405020304" pitchFamily="18" charset="0"/>
              <a:ea typeface="Times New Roman" panose="02020603050405020304" pitchFamily="18" charset="0"/>
            </a:endParaRPr>
          </a:p>
          <a:p>
            <a:pPr algn="ctr">
              <a:spcAft>
                <a:spcPts val="0"/>
              </a:spcAft>
            </a:pPr>
            <a:r>
              <a:rPr lang="nb-NO" sz="2400" kern="100" dirty="0">
                <a:latin typeface="Calibri" panose="020F0502020204030204" pitchFamily="34" charset="0"/>
                <a:cs typeface="Times New Roman" panose="02020603050405020304" pitchFamily="18" charset="0"/>
              </a:rPr>
              <a:t>Kursholdere: Per Hjalmar Svae og Tone Bell Rysst</a:t>
            </a:r>
          </a:p>
        </p:txBody>
      </p:sp>
      <p:sp>
        <p:nvSpPr>
          <p:cNvPr id="8" name="TekstSylinder 27">
            <a:extLst>
              <a:ext uri="{FF2B5EF4-FFF2-40B4-BE49-F238E27FC236}">
                <a16:creationId xmlns:a16="http://schemas.microsoft.com/office/drawing/2014/main" id="{EA001877-91F0-BFC0-B1B3-C509E8CABDE2}"/>
              </a:ext>
            </a:extLst>
          </p:cNvPr>
          <p:cNvSpPr txBox="1"/>
          <p:nvPr/>
        </p:nvSpPr>
        <p:spPr>
          <a:xfrm>
            <a:off x="2857355" y="5585140"/>
            <a:ext cx="5036280" cy="1099532"/>
          </a:xfrm>
          <a:prstGeom prst="rect">
            <a:avLst/>
          </a:prstGeom>
          <a:noFill/>
        </p:spPr>
        <p:txBody>
          <a:bodyPr wrap="square" rtlCol="0">
            <a:spAutoFit/>
          </a:bodyPr>
          <a:lstStyle/>
          <a:p>
            <a:pPr>
              <a:lnSpc>
                <a:spcPct val="107000"/>
              </a:lnSpc>
              <a:spcAft>
                <a:spcPts val="800"/>
              </a:spcAft>
            </a:pPr>
            <a:r>
              <a:rPr lang="nb-NO" sz="3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Hjerterommet</a:t>
            </a:r>
            <a:r>
              <a:rPr lang="nb-NO" sz="3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t> selvutviklingsskole</a:t>
            </a:r>
          </a:p>
          <a:p>
            <a:pPr algn="ctr">
              <a:lnSpc>
                <a:spcPct val="107000"/>
              </a:lnSpc>
              <a:spcAft>
                <a:spcPts val="800"/>
              </a:spcAft>
            </a:pPr>
            <a:r>
              <a:rPr lang="nb-NO" sz="2400" kern="100" dirty="0">
                <a:effectLst/>
                <a:latin typeface="Calibri" panose="020F0502020204030204" pitchFamily="34" charset="0"/>
                <a:ea typeface="Calibri" panose="020F0502020204030204" pitchFamily="34" charset="0"/>
                <a:cs typeface="Calibri" panose="020F0502020204030204" pitchFamily="34" charset="0"/>
              </a:rPr>
              <a:t>hjerterommet.no</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a:extLst>
              <a:ext uri="{FF2B5EF4-FFF2-40B4-BE49-F238E27FC236}">
                <a16:creationId xmlns:a16="http://schemas.microsoft.com/office/drawing/2014/main" id="{E7725318-C173-20CC-CCEB-4FAEC5E396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0366" y="5517151"/>
            <a:ext cx="1406267" cy="1173730"/>
          </a:xfrm>
          <a:prstGeom prst="rect">
            <a:avLst/>
          </a:prstGeom>
        </p:spPr>
      </p:pic>
      <p:sp>
        <p:nvSpPr>
          <p:cNvPr id="5" name="TekstSylinder 4">
            <a:extLst>
              <a:ext uri="{FF2B5EF4-FFF2-40B4-BE49-F238E27FC236}">
                <a16:creationId xmlns:a16="http://schemas.microsoft.com/office/drawing/2014/main" id="{4748E1FB-6BAC-2254-737D-C44BF82E2B75}"/>
              </a:ext>
            </a:extLst>
          </p:cNvPr>
          <p:cNvSpPr txBox="1"/>
          <p:nvPr/>
        </p:nvSpPr>
        <p:spPr>
          <a:xfrm>
            <a:off x="1076325" y="3319986"/>
            <a:ext cx="6909419" cy="1569660"/>
          </a:xfrm>
          <a:prstGeom prst="rect">
            <a:avLst/>
          </a:prstGeom>
          <a:noFill/>
        </p:spPr>
        <p:txBody>
          <a:bodyPr wrap="square">
            <a:spAutoFit/>
          </a:bodyPr>
          <a:lstStyle/>
          <a:p>
            <a:pPr algn="ctr">
              <a:spcAft>
                <a:spcPts val="0"/>
              </a:spcAft>
            </a:pPr>
            <a:r>
              <a:rPr lang="nb-NO" sz="3200" kern="0" dirty="0">
                <a:solidFill>
                  <a:srgbClr val="0070C0"/>
                </a:solidFill>
                <a:latin typeface="Arial" panose="020B0604020202020204" pitchFamily="34" charset="0"/>
              </a:rPr>
              <a:t>Introduksjon: </a:t>
            </a:r>
            <a:br>
              <a:rPr lang="nb-NO" sz="3200" kern="0" dirty="0">
                <a:solidFill>
                  <a:srgbClr val="0070C0"/>
                </a:solidFill>
                <a:latin typeface="Arial" panose="020B0604020202020204" pitchFamily="34" charset="0"/>
              </a:rPr>
            </a:br>
            <a:r>
              <a:rPr lang="nb-NO" sz="3200" kern="0" dirty="0">
                <a:solidFill>
                  <a:srgbClr val="0070C0"/>
                </a:solidFill>
                <a:latin typeface="Arial" panose="020B0604020202020204" pitchFamily="34" charset="0"/>
              </a:rPr>
              <a:t>De fem nøklene til et godt liv og de fire fasene i selvutviklingsprosessen</a:t>
            </a:r>
            <a:endParaRPr lang="nb-NO" sz="5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393816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auto">
          <a:xfrm>
            <a:off x="591202" y="2359231"/>
            <a:ext cx="1693863" cy="850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B2B2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SzPct val="140000"/>
              <a:buFont typeface="Wingdings" pitchFamily="2" charset="2"/>
              <a:buNone/>
            </a:pPr>
            <a:r>
              <a:rPr lang="nb-NO" altLang="nb-NO" sz="600"/>
              <a:t> </a:t>
            </a:r>
          </a:p>
          <a:p>
            <a:pPr algn="ctr">
              <a:buSzPct val="140000"/>
              <a:buFont typeface="Wingdings" pitchFamily="2" charset="2"/>
              <a:buNone/>
            </a:pPr>
            <a:r>
              <a:rPr lang="nb-NO" altLang="nb-NO" sz="2400" b="1"/>
              <a:t>Livsplan</a:t>
            </a:r>
          </a:p>
        </p:txBody>
      </p:sp>
      <p:graphicFrame>
        <p:nvGraphicFramePr>
          <p:cNvPr id="158726" name="Group 6"/>
          <p:cNvGraphicFramePr>
            <a:graphicFrameLocks noGrp="1"/>
          </p:cNvGraphicFramePr>
          <p:nvPr>
            <p:extLst>
              <p:ext uri="{D42A27DB-BD31-4B8C-83A1-F6EECF244321}">
                <p14:modId xmlns:p14="http://schemas.microsoft.com/office/powerpoint/2010/main" val="2363328221"/>
              </p:ext>
            </p:extLst>
          </p:nvPr>
        </p:nvGraphicFramePr>
        <p:xfrm>
          <a:off x="4445652" y="2390048"/>
          <a:ext cx="2232025" cy="4420235"/>
        </p:xfrm>
        <a:graphic>
          <a:graphicData uri="http://schemas.openxmlformats.org/drawingml/2006/table">
            <a:tbl>
              <a:tblPr/>
              <a:tblGrid>
                <a:gridCol w="2232025">
                  <a:extLst>
                    <a:ext uri="{9D8B030D-6E8A-4147-A177-3AD203B41FA5}">
                      <a16:colId xmlns:a16="http://schemas.microsoft.com/office/drawing/2014/main" val="20000"/>
                    </a:ext>
                  </a:extLst>
                </a:gridCol>
              </a:tblGrid>
              <a:tr h="5032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tx1"/>
                          </a:solidFill>
                          <a:effectLst/>
                          <a:latin typeface="Arial" charset="0"/>
                          <a:ea typeface="Times New Roman" pitchFamily="18" charset="0"/>
                          <a:cs typeface="Arial" charset="0"/>
                        </a:rPr>
                        <a:t>Positiv maskeenergi</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714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Ansvar for helheten Åpen. Kreativ</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rPr>
                        <a:t>Ha høy etikk</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rPr>
                        <a:t>Praktisk omsorg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rPr>
                        <a:t>Saklig, balansert analyse</a:t>
                      </a:r>
                      <a:endPar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Respekt og gjensidig likeverd</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Samarbeid om å ivareta ulike behov</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graphicFrame>
        <p:nvGraphicFramePr>
          <p:cNvPr id="158742" name="Group 22"/>
          <p:cNvGraphicFramePr>
            <a:graphicFrameLocks noGrp="1"/>
          </p:cNvGraphicFramePr>
          <p:nvPr>
            <p:extLst>
              <p:ext uri="{D42A27DB-BD31-4B8C-83A1-F6EECF244321}">
                <p14:modId xmlns:p14="http://schemas.microsoft.com/office/powerpoint/2010/main" val="3691013490"/>
              </p:ext>
            </p:extLst>
          </p:nvPr>
        </p:nvGraphicFramePr>
        <p:xfrm>
          <a:off x="2285065" y="2390981"/>
          <a:ext cx="2160587" cy="4422395"/>
        </p:xfrm>
        <a:graphic>
          <a:graphicData uri="http://schemas.openxmlformats.org/drawingml/2006/table">
            <a:tbl>
              <a:tblPr/>
              <a:tblGrid>
                <a:gridCol w="2160587">
                  <a:extLst>
                    <a:ext uri="{9D8B030D-6E8A-4147-A177-3AD203B41FA5}">
                      <a16:colId xmlns:a16="http://schemas.microsoft.com/office/drawing/2014/main" val="20000"/>
                    </a:ext>
                  </a:extLst>
                </a:gridCol>
              </a:tblGrid>
              <a:tr h="752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tx1"/>
                          </a:solidFill>
                          <a:effectLst/>
                          <a:latin typeface="Arial" charset="0"/>
                          <a:ea typeface="Times New Roman" pitchFamily="18" charset="0"/>
                          <a:cs typeface="Arial" charset="0"/>
                        </a:rPr>
                        <a:t>Negativ maskeenergi</a:t>
                      </a:r>
                    </a:p>
                  </a:txBody>
                  <a:tcPr marL="0" marR="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0"/>
                  </a:ext>
                </a:extLst>
              </a:tr>
              <a:tr h="714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Fastlåst. Skal </a:t>
                      </a:r>
                      <a:b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b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ha det på sin måte</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1"/>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rPr>
                        <a:t>Hard, hensynsløs.</a:t>
                      </a:r>
                      <a:br>
                        <a:rPr kumimoji="0" lang="nb-NO" altLang="nb-NO" sz="1800" b="0" i="0" u="none" strike="noStrike" cap="none" normalizeH="0" baseline="0" dirty="0">
                          <a:ln>
                            <a:noFill/>
                          </a:ln>
                          <a:solidFill>
                            <a:schemeClr val="tx1"/>
                          </a:solidFill>
                          <a:effectLst/>
                          <a:latin typeface="Arial" charset="0"/>
                        </a:rPr>
                      </a:br>
                      <a:r>
                        <a:rPr kumimoji="0" lang="nb-NO" altLang="nb-NO" sz="1800" b="0" i="0" u="none" strike="noStrike" cap="none" normalizeH="0" baseline="0" dirty="0">
                          <a:ln>
                            <a:noFill/>
                          </a:ln>
                          <a:solidFill>
                            <a:schemeClr val="tx1"/>
                          </a:solidFill>
                          <a:effectLst/>
                          <a:latin typeface="Arial" charset="0"/>
                        </a:rPr>
                        <a:t>Kravstor. Normløs. </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2"/>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rPr>
                        <a:t>Ensidig og egoistisk </a:t>
                      </a:r>
                      <a:r>
                        <a:rPr kumimoji="0" lang="nb-NO" altLang="nb-NO" sz="1800" b="0" i="0" u="none" strike="noStrike" cap="none" normalizeH="0" baseline="0" dirty="0" err="1">
                          <a:ln>
                            <a:noFill/>
                          </a:ln>
                          <a:solidFill>
                            <a:schemeClr val="tx1"/>
                          </a:solidFill>
                          <a:effectLst/>
                          <a:latin typeface="Arial" charset="0"/>
                        </a:rPr>
                        <a:t>tenking.Fordreie</a:t>
                      </a:r>
                      <a:r>
                        <a:rPr kumimoji="0" lang="nb-NO" altLang="nb-NO" sz="1800" b="0" i="0" u="none" strike="noStrike" cap="none" normalizeH="0" baseline="0" dirty="0">
                          <a:ln>
                            <a:noFill/>
                          </a:ln>
                          <a:solidFill>
                            <a:schemeClr val="tx1"/>
                          </a:solidFill>
                          <a:effectLst/>
                          <a:latin typeface="Arial" charset="0"/>
                        </a:rPr>
                        <a:t>.</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3"/>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Klage, surmule,</a:t>
                      </a:r>
                      <a:b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b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fordømme, kjefte...</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4"/>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Kamp eller flukt. </a:t>
                      </a:r>
                      <a:b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br>
                      <a:r>
                        <a:rPr kumimoji="0" lang="nb-NO" altLang="nb-NO" sz="1800" b="0" i="0" u="none" strike="noStrike" cap="none" normalizeH="0" baseline="0" dirty="0">
                          <a:ln>
                            <a:noFill/>
                          </a:ln>
                          <a:solidFill>
                            <a:schemeClr val="tx1"/>
                          </a:solidFill>
                          <a:effectLst/>
                          <a:latin typeface="Arial" charset="0"/>
                          <a:ea typeface="Times New Roman" pitchFamily="18" charset="0"/>
                          <a:cs typeface="Arial" charset="0"/>
                        </a:rPr>
                        <a:t>Ondskap. Hevn.</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60000">
                          <a:srgbClr val="FFC000"/>
                        </a:gs>
                      </a:gsLst>
                      <a:lin ang="0" scaled="1"/>
                    </a:gradFill>
                  </a:tcPr>
                </a:tc>
                <a:extLst>
                  <a:ext uri="{0D108BD9-81ED-4DB2-BD59-A6C34878D82A}">
                    <a16:rowId xmlns:a16="http://schemas.microsoft.com/office/drawing/2014/main" val="10005"/>
                  </a:ext>
                </a:extLst>
              </a:tr>
            </a:tbl>
          </a:graphicData>
        </a:graphic>
      </p:graphicFrame>
      <p:graphicFrame>
        <p:nvGraphicFramePr>
          <p:cNvPr id="158758" name="Group 38"/>
          <p:cNvGraphicFramePr>
            <a:graphicFrameLocks noGrp="1"/>
          </p:cNvGraphicFramePr>
          <p:nvPr>
            <p:extLst>
              <p:ext uri="{D42A27DB-BD31-4B8C-83A1-F6EECF244321}">
                <p14:modId xmlns:p14="http://schemas.microsoft.com/office/powerpoint/2010/main" val="2863649034"/>
              </p:ext>
            </p:extLst>
          </p:nvPr>
        </p:nvGraphicFramePr>
        <p:xfrm>
          <a:off x="586440" y="3235531"/>
          <a:ext cx="1698625" cy="3575051"/>
        </p:xfrm>
        <a:graphic>
          <a:graphicData uri="http://schemas.openxmlformats.org/drawingml/2006/table">
            <a:tbl>
              <a:tblPr/>
              <a:tblGrid>
                <a:gridCol w="1698625">
                  <a:extLst>
                    <a:ext uri="{9D8B030D-6E8A-4147-A177-3AD203B41FA5}">
                      <a16:colId xmlns:a16="http://schemas.microsoft.com/office/drawing/2014/main" val="20000"/>
                    </a:ext>
                  </a:extLst>
                </a:gridCol>
              </a:tblGrid>
              <a:tr h="727075">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CCB7ED"/>
                          </a:solidFill>
                          <a:effectLst/>
                          <a:latin typeface="Arial" charset="0"/>
                          <a:ea typeface="Times New Roman" pitchFamily="18" charset="0"/>
                          <a:cs typeface="Arial" charset="0"/>
                        </a:rPr>
                        <a:t>Åndelig</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687388">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a:ln>
                            <a:noFill/>
                          </a:ln>
                          <a:solidFill>
                            <a:srgbClr val="99FF33"/>
                          </a:solidFill>
                          <a:effectLst/>
                          <a:latin typeface="Arial" charset="0"/>
                        </a:rPr>
                        <a:t>Hjertelig</a:t>
                      </a:r>
                      <a:endParaRPr kumimoji="0" lang="nb-NO" altLang="nb-NO" sz="2400" b="1" i="0" u="none" strike="noStrike" cap="none" normalizeH="0" baseline="0">
                        <a:ln>
                          <a:noFill/>
                        </a:ln>
                        <a:solidFill>
                          <a:srgbClr val="FFFF00"/>
                        </a:solidFill>
                        <a:effectLst/>
                        <a:latin typeface="Arial"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763588">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a:ln>
                            <a:noFill/>
                          </a:ln>
                          <a:solidFill>
                            <a:srgbClr val="FFFF00"/>
                          </a:solidFill>
                          <a:effectLst/>
                          <a:latin typeface="Arial" charset="0"/>
                        </a:rPr>
                        <a:t>Mentalt</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76275">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a:ln>
                            <a:noFill/>
                          </a:ln>
                          <a:solidFill>
                            <a:srgbClr val="FF9900"/>
                          </a:solidFill>
                          <a:effectLst/>
                          <a:latin typeface="Arial" charset="0"/>
                          <a:ea typeface="Times New Roman" pitchFamily="18" charset="0"/>
                          <a:cs typeface="Arial" charset="0"/>
                        </a:rPr>
                        <a:t>Emosjonelt</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720725">
                <a:tc>
                  <a:txBody>
                    <a:bodyPr/>
                    <a:lstStyle>
                      <a:lvl1pPr marL="342900" indent="-342900">
                        <a:spcBef>
                          <a:spcPct val="20000"/>
                        </a:spcBef>
                        <a:defRPr sz="2800">
                          <a:solidFill>
                            <a:schemeClr val="tx1"/>
                          </a:solidFill>
                          <a:latin typeface="Arial" charset="0"/>
                        </a:defRPr>
                      </a:lvl1pPr>
                      <a:lvl2pPr marL="800100" indent="-342900">
                        <a:spcBef>
                          <a:spcPct val="20000"/>
                        </a:spcBef>
                        <a:defRPr sz="2400">
                          <a:solidFill>
                            <a:schemeClr val="tx1"/>
                          </a:solidFill>
                          <a:latin typeface="Arial" charset="0"/>
                        </a:defRPr>
                      </a:lvl2pPr>
                      <a:lvl3pPr marL="1257300" indent="-342900">
                        <a:spcBef>
                          <a:spcPct val="20000"/>
                        </a:spcBef>
                        <a:defRPr sz="2000">
                          <a:solidFill>
                            <a:schemeClr val="tx1"/>
                          </a:solidFill>
                          <a:latin typeface="Arial" charset="0"/>
                        </a:defRPr>
                      </a:lvl3pPr>
                      <a:lvl4pPr marL="1714500" indent="-342900">
                        <a:spcBef>
                          <a:spcPct val="20000"/>
                        </a:spcBef>
                        <a:defRPr>
                          <a:solidFill>
                            <a:schemeClr val="tx1"/>
                          </a:solidFill>
                          <a:latin typeface="Arial" charset="0"/>
                        </a:defRPr>
                      </a:lvl4pPr>
                      <a:lvl5pPr marL="2171700" indent="-342900">
                        <a:spcBef>
                          <a:spcPct val="20000"/>
                        </a:spcBef>
                        <a:defRPr>
                          <a:solidFill>
                            <a:schemeClr val="tx1"/>
                          </a:solidFill>
                          <a:latin typeface="Arial" charset="0"/>
                        </a:defRPr>
                      </a:lvl5pPr>
                      <a:lvl6pPr marL="2628900" indent="-342900" fontAlgn="base">
                        <a:spcBef>
                          <a:spcPct val="20000"/>
                        </a:spcBef>
                        <a:spcAft>
                          <a:spcPct val="0"/>
                        </a:spcAft>
                        <a:defRPr>
                          <a:solidFill>
                            <a:schemeClr val="tx1"/>
                          </a:solidFill>
                          <a:latin typeface="Arial" charset="0"/>
                        </a:defRPr>
                      </a:lvl6pPr>
                      <a:lvl7pPr marL="3086100" indent="-342900" fontAlgn="base">
                        <a:spcBef>
                          <a:spcPct val="20000"/>
                        </a:spcBef>
                        <a:spcAft>
                          <a:spcPct val="0"/>
                        </a:spcAft>
                        <a:defRPr>
                          <a:solidFill>
                            <a:schemeClr val="tx1"/>
                          </a:solidFill>
                          <a:latin typeface="Arial" charset="0"/>
                        </a:defRPr>
                      </a:lvl7pPr>
                      <a:lvl8pPr marL="3543300" indent="-342900" fontAlgn="base">
                        <a:spcBef>
                          <a:spcPct val="20000"/>
                        </a:spcBef>
                        <a:spcAft>
                          <a:spcPct val="0"/>
                        </a:spcAft>
                        <a:defRPr>
                          <a:solidFill>
                            <a:schemeClr val="tx1"/>
                          </a:solidFill>
                          <a:latin typeface="Arial" charset="0"/>
                        </a:defRPr>
                      </a:lvl8pPr>
                      <a:lvl9pPr marL="4000500" indent="-3429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rgbClr val="FF0000"/>
                          </a:solidFill>
                          <a:effectLst/>
                          <a:latin typeface="Arial" charset="0"/>
                          <a:ea typeface="Times New Roman" pitchFamily="18" charset="0"/>
                          <a:cs typeface="Arial" charset="0"/>
                        </a:rPr>
                        <a:t>Fysisk</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graphicFrame>
        <p:nvGraphicFramePr>
          <p:cNvPr id="158772" name="Group 52"/>
          <p:cNvGraphicFramePr>
            <a:graphicFrameLocks noGrp="1"/>
          </p:cNvGraphicFramePr>
          <p:nvPr>
            <p:extLst>
              <p:ext uri="{D42A27DB-BD31-4B8C-83A1-F6EECF244321}">
                <p14:modId xmlns:p14="http://schemas.microsoft.com/office/powerpoint/2010/main" val="1381655662"/>
              </p:ext>
            </p:extLst>
          </p:nvPr>
        </p:nvGraphicFramePr>
        <p:xfrm>
          <a:off x="6591952" y="2390048"/>
          <a:ext cx="2160588" cy="4420235"/>
        </p:xfrm>
        <a:graphic>
          <a:graphicData uri="http://schemas.openxmlformats.org/drawingml/2006/table">
            <a:tbl>
              <a:tblPr/>
              <a:tblGrid>
                <a:gridCol w="2160588">
                  <a:extLst>
                    <a:ext uri="{9D8B030D-6E8A-4147-A177-3AD203B41FA5}">
                      <a16:colId xmlns:a16="http://schemas.microsoft.com/office/drawing/2014/main" val="20000"/>
                    </a:ext>
                  </a:extLst>
                </a:gridCol>
              </a:tblGrid>
              <a:tr h="5032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400" b="1" i="0" u="none" strike="noStrike" cap="none" normalizeH="0" baseline="0" dirty="0">
                          <a:ln>
                            <a:noFill/>
                          </a:ln>
                          <a:solidFill>
                            <a:schemeClr val="bg1"/>
                          </a:solidFill>
                          <a:effectLst/>
                          <a:latin typeface="Arial" charset="0"/>
                          <a:ea typeface="Times New Roman" pitchFamily="18" charset="0"/>
                          <a:cs typeface="Arial" charset="0"/>
                        </a:rPr>
                        <a:t>Positiv livsenergi</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79000">
                          <a:srgbClr val="669900"/>
                        </a:gs>
                      </a:gsLst>
                      <a:lin ang="0" scaled="1"/>
                    </a:gradFill>
                  </a:tcPr>
                </a:tc>
                <a:extLst>
                  <a:ext uri="{0D108BD9-81ED-4DB2-BD59-A6C34878D82A}">
                    <a16:rowId xmlns:a16="http://schemas.microsoft.com/office/drawing/2014/main" val="10000"/>
                  </a:ext>
                </a:extLst>
              </a:tr>
              <a:tr h="714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rPr>
                        <a:t>Være i nuet. </a:t>
                      </a:r>
                      <a:r>
                        <a:rPr kumimoji="0" lang="nb-NO" altLang="nb-NO" sz="1800" b="0" i="0" u="none" strike="noStrike" cap="none" normalizeH="0" baseline="0" dirty="0" err="1">
                          <a:ln>
                            <a:noFill/>
                          </a:ln>
                          <a:solidFill>
                            <a:schemeClr val="bg1"/>
                          </a:solidFill>
                          <a:effectLst/>
                          <a:latin typeface="Arial" charset="0"/>
                          <a:ea typeface="Times New Roman" pitchFamily="18" charset="0"/>
                          <a:cs typeface="Arial" charset="0"/>
                        </a:rPr>
                        <a:t>MIndfulness</a:t>
                      </a:r>
                      <a:endPar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100000">
                          <a:srgbClr val="669900"/>
                        </a:gs>
                      </a:gsLst>
                      <a:lin ang="0" scaled="1"/>
                    </a:gradFill>
                  </a:tcPr>
                </a:tc>
                <a:extLst>
                  <a:ext uri="{0D108BD9-81ED-4DB2-BD59-A6C34878D82A}">
                    <a16:rowId xmlns:a16="http://schemas.microsoft.com/office/drawing/2014/main" val="10001"/>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rPr>
                        <a:t>Følsomhet. Empati Kjærlighet. Nærhet</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100000">
                          <a:srgbClr val="669900"/>
                        </a:gs>
                      </a:gsLst>
                      <a:lin ang="0" scaled="1"/>
                    </a:gradFill>
                  </a:tcPr>
                </a:tc>
                <a:extLst>
                  <a:ext uri="{0D108BD9-81ED-4DB2-BD59-A6C34878D82A}">
                    <a16:rowId xmlns:a16="http://schemas.microsoft.com/office/drawing/2014/main" val="10002"/>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rPr>
                        <a:t>Aha-opplevelser.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rPr>
                        <a:t>Erkjennelser.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100000">
                          <a:srgbClr val="669900"/>
                        </a:gs>
                      </a:gsLst>
                      <a:lin ang="0" scaled="1"/>
                    </a:gradFill>
                  </a:tcPr>
                </a:tc>
                <a:extLst>
                  <a:ext uri="{0D108BD9-81ED-4DB2-BD59-A6C34878D82A}">
                    <a16:rowId xmlns:a16="http://schemas.microsoft.com/office/drawing/2014/main" val="10003"/>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rPr>
                        <a:t>Livsglede og livsutfoldelse</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100000">
                          <a:srgbClr val="669900"/>
                        </a:gs>
                      </a:gsLst>
                      <a:lin ang="0" scaled="1"/>
                    </a:gradFill>
                  </a:tcPr>
                </a:tc>
                <a:extLst>
                  <a:ext uri="{0D108BD9-81ED-4DB2-BD59-A6C34878D82A}">
                    <a16:rowId xmlns:a16="http://schemas.microsoft.com/office/drawing/2014/main" val="10004"/>
                  </a:ext>
                </a:extLst>
              </a:tr>
              <a:tr h="720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rPr>
                        <a:t>Nyte livet.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charset="0"/>
                          <a:ea typeface="Times New Roman" pitchFamily="18" charset="0"/>
                          <a:cs typeface="Arial" charset="0"/>
                        </a:rPr>
                        <a:t>Nyte livets goder.</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0">
                      <a:gsLst>
                        <a:gs pos="0">
                          <a:srgbClr val="00CC66"/>
                        </a:gs>
                        <a:gs pos="85000">
                          <a:srgbClr val="669900"/>
                        </a:gs>
                      </a:gsLst>
                      <a:lin ang="0" scaled="1"/>
                    </a:gradFill>
                  </a:tcPr>
                </a:tc>
                <a:extLst>
                  <a:ext uri="{0D108BD9-81ED-4DB2-BD59-A6C34878D82A}">
                    <a16:rowId xmlns:a16="http://schemas.microsoft.com/office/drawing/2014/main" val="10005"/>
                  </a:ext>
                </a:extLst>
              </a:tr>
            </a:tbl>
          </a:graphicData>
        </a:graphic>
      </p:graphicFrame>
      <p:sp>
        <p:nvSpPr>
          <p:cNvPr id="158788" name="Text Box 68"/>
          <p:cNvSpPr txBox="1">
            <a:spLocks noChangeArrowheads="1"/>
          </p:cNvSpPr>
          <p:nvPr/>
        </p:nvSpPr>
        <p:spPr bwMode="auto">
          <a:xfrm>
            <a:off x="4456765" y="1913144"/>
            <a:ext cx="2160587"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altLang="nb-NO" dirty="0"/>
              <a:t>Mestring av livet</a:t>
            </a:r>
          </a:p>
        </p:txBody>
      </p:sp>
      <p:sp>
        <p:nvSpPr>
          <p:cNvPr id="158789" name="Text Box 69"/>
          <p:cNvSpPr txBox="1">
            <a:spLocks noChangeArrowheads="1"/>
          </p:cNvSpPr>
          <p:nvPr/>
        </p:nvSpPr>
        <p:spPr bwMode="auto">
          <a:xfrm>
            <a:off x="6604652" y="1913144"/>
            <a:ext cx="2160588"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altLang="nb-NO" dirty="0"/>
              <a:t>Dypere følsomhet</a:t>
            </a:r>
          </a:p>
        </p:txBody>
      </p:sp>
      <p:sp>
        <p:nvSpPr>
          <p:cNvPr id="158790" name="Text Box 70"/>
          <p:cNvSpPr txBox="1">
            <a:spLocks noChangeArrowheads="1"/>
          </p:cNvSpPr>
          <p:nvPr/>
        </p:nvSpPr>
        <p:spPr bwMode="auto">
          <a:xfrm>
            <a:off x="2296177" y="1913144"/>
            <a:ext cx="2160588" cy="3762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b-NO" altLang="nb-NO" dirty="0"/>
              <a:t>Negative følelser</a:t>
            </a:r>
          </a:p>
        </p:txBody>
      </p:sp>
      <p:sp>
        <p:nvSpPr>
          <p:cNvPr id="158792" name="AutoShape 72"/>
          <p:cNvSpPr>
            <a:spLocks noChangeArrowheads="1"/>
          </p:cNvSpPr>
          <p:nvPr/>
        </p:nvSpPr>
        <p:spPr bwMode="auto">
          <a:xfrm>
            <a:off x="2539350" y="1139132"/>
            <a:ext cx="1749925" cy="7914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54000" rIns="0"/>
          <a:lstStyle>
            <a:lvl1pPr>
              <a:defRPr>
                <a:solidFill>
                  <a:schemeClr val="tx1"/>
                </a:solidFill>
                <a:latin typeface="Arial" charset="0"/>
              </a:defRPr>
            </a:lvl1pPr>
            <a:lvl2pPr marL="5365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nb-NO" altLang="nb-NO" sz="2000" dirty="0">
                <a:solidFill>
                  <a:srgbClr val="777777"/>
                </a:solidFill>
                <a:latin typeface="+mn-lt"/>
              </a:rPr>
              <a:t>Avhengighet        </a:t>
            </a:r>
          </a:p>
          <a:p>
            <a:pPr>
              <a:spcBef>
                <a:spcPts val="400"/>
              </a:spcBef>
              <a:spcAft>
                <a:spcPct val="25000"/>
              </a:spcAft>
            </a:pPr>
            <a:r>
              <a:rPr lang="nb-NO" altLang="nb-NO" sz="1600" b="1" dirty="0">
                <a:solidFill>
                  <a:srgbClr val="FF0000"/>
                </a:solidFill>
                <a:latin typeface="+mn-lt"/>
              </a:rPr>
              <a:t>Lavere hjerner</a:t>
            </a:r>
            <a:endParaRPr lang="nb-NO" altLang="nb-NO" sz="2000" dirty="0">
              <a:solidFill>
                <a:srgbClr val="00B050"/>
              </a:solidFill>
              <a:latin typeface="+mn-lt"/>
            </a:endParaRPr>
          </a:p>
        </p:txBody>
      </p:sp>
      <p:sp>
        <p:nvSpPr>
          <p:cNvPr id="158793" name="Text Box 73"/>
          <p:cNvSpPr txBox="1">
            <a:spLocks noChangeArrowheads="1"/>
          </p:cNvSpPr>
          <p:nvPr/>
        </p:nvSpPr>
        <p:spPr bwMode="auto">
          <a:xfrm>
            <a:off x="809197" y="50316"/>
            <a:ext cx="7783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nb-NO" altLang="nb-NO" sz="3200" dirty="0">
                <a:solidFill>
                  <a:srgbClr val="C00000"/>
                </a:solidFill>
              </a:rPr>
              <a:t>Å være i livsenergi handler om å utvikle en evne til </a:t>
            </a:r>
            <a:r>
              <a:rPr lang="nb-NO" altLang="nb-NO" sz="3200" b="1" dirty="0">
                <a:solidFill>
                  <a:srgbClr val="C00000"/>
                </a:solidFill>
              </a:rPr>
              <a:t>dypere</a:t>
            </a:r>
            <a:r>
              <a:rPr lang="nb-NO" altLang="nb-NO" sz="3200" dirty="0">
                <a:solidFill>
                  <a:srgbClr val="C00000"/>
                </a:solidFill>
              </a:rPr>
              <a:t> tilfredsstillelse av indre behov</a:t>
            </a:r>
          </a:p>
        </p:txBody>
      </p:sp>
      <p:sp>
        <p:nvSpPr>
          <p:cNvPr id="3" name="AutoShape 72">
            <a:extLst>
              <a:ext uri="{FF2B5EF4-FFF2-40B4-BE49-F238E27FC236}">
                <a16:creationId xmlns:a16="http://schemas.microsoft.com/office/drawing/2014/main" id="{F841992C-D776-F50D-350C-2C9CBAEEC380}"/>
              </a:ext>
            </a:extLst>
          </p:cNvPr>
          <p:cNvSpPr>
            <a:spLocks noChangeArrowheads="1"/>
          </p:cNvSpPr>
          <p:nvPr/>
        </p:nvSpPr>
        <p:spPr bwMode="auto">
          <a:xfrm>
            <a:off x="4289275" y="1121184"/>
            <a:ext cx="2160587" cy="7914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54000" rIns="0"/>
          <a:lstStyle>
            <a:lvl1pPr>
              <a:defRPr>
                <a:solidFill>
                  <a:schemeClr val="tx1"/>
                </a:solidFill>
                <a:latin typeface="Arial" charset="0"/>
              </a:defRPr>
            </a:lvl1pPr>
            <a:lvl2pPr marL="5365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Aft>
                <a:spcPts val="400"/>
              </a:spcAft>
            </a:pPr>
            <a:r>
              <a:rPr lang="nb-NO" altLang="nb-NO" sz="2000" dirty="0">
                <a:solidFill>
                  <a:srgbClr val="777777"/>
                </a:solidFill>
                <a:latin typeface="+mn-lt"/>
                <a:sym typeface="Wingdings" pitchFamily="2" charset="2"/>
              </a:rPr>
              <a:t> </a:t>
            </a:r>
            <a:r>
              <a:rPr lang="nb-NO" altLang="nb-NO" sz="2000" dirty="0">
                <a:solidFill>
                  <a:srgbClr val="777777"/>
                </a:solidFill>
                <a:latin typeface="+mn-lt"/>
              </a:rPr>
              <a:t>Selvstendighet</a:t>
            </a:r>
          </a:p>
          <a:p>
            <a:pPr algn="ctr">
              <a:spcAft>
                <a:spcPct val="25000"/>
              </a:spcAft>
            </a:pPr>
            <a:r>
              <a:rPr lang="nb-NO" altLang="nb-NO" sz="1600" b="1" dirty="0">
                <a:latin typeface="+mn-lt"/>
              </a:rPr>
              <a:t>«Tenkehjernen»</a:t>
            </a:r>
            <a:endParaRPr lang="nb-NO" altLang="nb-NO" sz="2000" dirty="0">
              <a:solidFill>
                <a:srgbClr val="00B050"/>
              </a:solidFill>
              <a:latin typeface="+mn-lt"/>
            </a:endParaRPr>
          </a:p>
        </p:txBody>
      </p:sp>
      <p:sp>
        <p:nvSpPr>
          <p:cNvPr id="4" name="AutoShape 72">
            <a:extLst>
              <a:ext uri="{FF2B5EF4-FFF2-40B4-BE49-F238E27FC236}">
                <a16:creationId xmlns:a16="http://schemas.microsoft.com/office/drawing/2014/main" id="{2765190C-8E2C-D27C-3C7D-DD01C35AF2C3}"/>
              </a:ext>
            </a:extLst>
          </p:cNvPr>
          <p:cNvSpPr>
            <a:spLocks noChangeArrowheads="1"/>
          </p:cNvSpPr>
          <p:nvPr/>
        </p:nvSpPr>
        <p:spPr bwMode="auto">
          <a:xfrm>
            <a:off x="6449862" y="1140831"/>
            <a:ext cx="2644340" cy="7914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54000" rIns="0"/>
          <a:lstStyle>
            <a:lvl1pPr>
              <a:defRPr>
                <a:solidFill>
                  <a:schemeClr val="tx1"/>
                </a:solidFill>
                <a:latin typeface="Arial" charset="0"/>
              </a:defRPr>
            </a:lvl1pPr>
            <a:lvl2pPr marL="5365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ts val="400"/>
              </a:spcAft>
            </a:pPr>
            <a:r>
              <a:rPr lang="nb-NO" altLang="nb-NO" sz="2000" dirty="0">
                <a:solidFill>
                  <a:srgbClr val="777777"/>
                </a:solidFill>
                <a:latin typeface="+mn-lt"/>
                <a:sym typeface="Wingdings" pitchFamily="2" charset="2"/>
              </a:rPr>
              <a:t></a:t>
            </a:r>
            <a:r>
              <a:rPr lang="nb-NO" altLang="nb-NO" sz="2000" dirty="0">
                <a:solidFill>
                  <a:srgbClr val="777777"/>
                </a:solidFill>
                <a:latin typeface="+mn-lt"/>
              </a:rPr>
              <a:t>Gjensidighet/Nærhet</a:t>
            </a:r>
          </a:p>
          <a:p>
            <a:pPr algn="ctr">
              <a:spcAft>
                <a:spcPct val="25000"/>
              </a:spcAft>
            </a:pPr>
            <a:r>
              <a:rPr lang="nb-NO" altLang="nb-NO" b="1" dirty="0">
                <a:solidFill>
                  <a:srgbClr val="FF9900"/>
                </a:solidFill>
                <a:latin typeface="+mn-lt"/>
              </a:rPr>
              <a:t>Lyst</a:t>
            </a:r>
            <a:r>
              <a:rPr lang="nb-NO" altLang="nb-NO" sz="1600" b="1" dirty="0">
                <a:solidFill>
                  <a:srgbClr val="00B050"/>
                </a:solidFill>
                <a:latin typeface="+mn-lt"/>
              </a:rPr>
              <a:t>, hjerte, </a:t>
            </a:r>
            <a:r>
              <a:rPr lang="nb-NO" altLang="nb-NO" sz="1600" b="1" dirty="0">
                <a:solidFill>
                  <a:srgbClr val="00B0F0"/>
                </a:solidFill>
                <a:latin typeface="+mn-lt"/>
              </a:rPr>
              <a:t>sjel </a:t>
            </a:r>
            <a:r>
              <a:rPr lang="nb-NO" altLang="nb-NO" sz="1600" b="1" dirty="0">
                <a:latin typeface="+mn-lt"/>
              </a:rPr>
              <a:t>og</a:t>
            </a:r>
            <a:r>
              <a:rPr lang="nb-NO" altLang="nb-NO" sz="1600" b="1" dirty="0">
                <a:solidFill>
                  <a:srgbClr val="00B050"/>
                </a:solidFill>
                <a:latin typeface="+mn-lt"/>
              </a:rPr>
              <a:t> </a:t>
            </a:r>
            <a:r>
              <a:rPr lang="nb-NO" altLang="nb-NO" sz="1600" b="1" dirty="0">
                <a:solidFill>
                  <a:srgbClr val="CC00CC"/>
                </a:solidFill>
                <a:latin typeface="+mn-lt"/>
              </a:rPr>
              <a:t>ånd</a:t>
            </a:r>
            <a:endParaRPr lang="nb-NO" altLang="nb-NO" sz="2000" dirty="0">
              <a:solidFill>
                <a:srgbClr val="CC00CC"/>
              </a:solidFill>
              <a:latin typeface="+mn-lt"/>
            </a:endParaRPr>
          </a:p>
        </p:txBody>
      </p:sp>
    </p:spTree>
    <p:extLst>
      <p:ext uri="{BB962C8B-B14F-4D97-AF65-F5344CB8AC3E}">
        <p14:creationId xmlns:p14="http://schemas.microsoft.com/office/powerpoint/2010/main" val="386990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5"/>
                                        </p:tgtEl>
                                        <p:attrNameLst>
                                          <p:attrName>style.visibility</p:attrName>
                                        </p:attrNameLst>
                                      </p:cBhvr>
                                      <p:to>
                                        <p:strVal val="visible"/>
                                      </p:to>
                                    </p:set>
                                    <p:animEffect transition="in" filter="wipe(left)">
                                      <p:cBhvr>
                                        <p:cTn id="7" dur="500"/>
                                        <p:tgtEl>
                                          <p:spTgt spid="1587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8792"/>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158758"/>
                                        </p:tgtEl>
                                        <p:attrNameLst>
                                          <p:attrName>style.visibility</p:attrName>
                                        </p:attrNameLst>
                                      </p:cBhvr>
                                      <p:to>
                                        <p:strVal val="visible"/>
                                      </p:to>
                                    </p:set>
                                    <p:animEffect transition="in" filter="wipe(left)">
                                      <p:cBhvr>
                                        <p:cTn id="12" dur="500"/>
                                        <p:tgtEl>
                                          <p:spTgt spid="158758"/>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58742"/>
                                        </p:tgtEl>
                                        <p:attrNameLst>
                                          <p:attrName>style.visibility</p:attrName>
                                        </p:attrNameLst>
                                      </p:cBhvr>
                                      <p:to>
                                        <p:strVal val="visible"/>
                                      </p:to>
                                    </p:set>
                                    <p:animEffect transition="in" filter="wipe(left)">
                                      <p:cBhvr>
                                        <p:cTn id="16" dur="500"/>
                                        <p:tgtEl>
                                          <p:spTgt spid="15874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8790"/>
                                        </p:tgtEl>
                                        <p:attrNameLst>
                                          <p:attrName>style.visibility</p:attrName>
                                        </p:attrNameLst>
                                      </p:cBhvr>
                                      <p:to>
                                        <p:strVal val="visible"/>
                                      </p:to>
                                    </p:set>
                                    <p:animEffect transition="in" filter="wipe(left)">
                                      <p:cBhvr>
                                        <p:cTn id="19" dur="500"/>
                                        <p:tgtEl>
                                          <p:spTgt spid="15879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58726"/>
                                        </p:tgtEl>
                                        <p:attrNameLst>
                                          <p:attrName>style.visibility</p:attrName>
                                        </p:attrNameLst>
                                      </p:cBhvr>
                                      <p:to>
                                        <p:strVal val="visible"/>
                                      </p:to>
                                    </p:set>
                                    <p:animEffect transition="in" filter="wipe(left)">
                                      <p:cBhvr>
                                        <p:cTn id="23" dur="500"/>
                                        <p:tgtEl>
                                          <p:spTgt spid="15872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58788"/>
                                        </p:tgtEl>
                                        <p:attrNameLst>
                                          <p:attrName>style.visibility</p:attrName>
                                        </p:attrNameLst>
                                      </p:cBhvr>
                                      <p:to>
                                        <p:strVal val="visible"/>
                                      </p:to>
                                    </p:set>
                                    <p:animEffect transition="in" filter="wipe(left)">
                                      <p:cBhvr>
                                        <p:cTn id="28" dur="500"/>
                                        <p:tgtEl>
                                          <p:spTgt spid="158788"/>
                                        </p:tgtEl>
                                      </p:cBhvr>
                                    </p:animEffect>
                                  </p:childTnLst>
                                </p:cTn>
                              </p:par>
                            </p:childTnLst>
                          </p:cTn>
                        </p:par>
                        <p:par>
                          <p:cTn id="29" fill="hold" nodeType="with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158772"/>
                                        </p:tgtEl>
                                        <p:attrNameLst>
                                          <p:attrName>style.visibility</p:attrName>
                                        </p:attrNameLst>
                                      </p:cBhvr>
                                      <p:to>
                                        <p:strVal val="visible"/>
                                      </p:to>
                                    </p:set>
                                    <p:animEffect transition="in" filter="wipe(left)">
                                      <p:cBhvr>
                                        <p:cTn id="32" dur="500"/>
                                        <p:tgtEl>
                                          <p:spTgt spid="1587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89"/>
                                        </p:tgtEl>
                                        <p:attrNameLst>
                                          <p:attrName>style.visibility</p:attrName>
                                        </p:attrNameLst>
                                      </p:cBhvr>
                                      <p:to>
                                        <p:strVal val="visible"/>
                                      </p:to>
                                    </p:set>
                                    <p:animEffect transition="in" filter="wipe(left)">
                                      <p:cBhvr>
                                        <p:cTn id="35" dur="500"/>
                                        <p:tgtEl>
                                          <p:spTgt spid="15878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nimBg="1"/>
      <p:bldP spid="158788" grpId="0" animBg="1"/>
      <p:bldP spid="158789" grpId="0" animBg="1"/>
      <p:bldP spid="158790" grpId="0" animBg="1"/>
      <p:bldP spid="15879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AF47AC0-566D-4BC8-ACB7-1FCA1C6A76A7}"/>
              </a:ext>
            </a:extLst>
          </p:cNvPr>
          <p:cNvSpPr txBox="1"/>
          <p:nvPr/>
        </p:nvSpPr>
        <p:spPr>
          <a:xfrm>
            <a:off x="482880" y="868527"/>
            <a:ext cx="8782915" cy="6047809"/>
          </a:xfrm>
          <a:prstGeom prst="rect">
            <a:avLst/>
          </a:prstGeom>
          <a:noFill/>
        </p:spPr>
        <p:txBody>
          <a:bodyPr wrap="square" rtlCol="0">
            <a:spAutoFit/>
          </a:bodyPr>
          <a:lstStyle/>
          <a:p>
            <a:pPr>
              <a:spcBef>
                <a:spcPts val="600"/>
              </a:spcBef>
            </a:pPr>
            <a:r>
              <a:rPr lang="nb-NO" sz="2000" b="1" dirty="0"/>
              <a:t>       Mentalt</a:t>
            </a:r>
            <a:r>
              <a:rPr lang="nb-NO" sz="2200" b="1" dirty="0"/>
              <a:t> </a:t>
            </a:r>
            <a:r>
              <a:rPr lang="nb-NO" sz="2000" b="1" dirty="0"/>
              <a:t>eksistensusikker</a:t>
            </a:r>
            <a:r>
              <a:rPr lang="nb-NO" sz="2200" b="1" dirty="0"/>
              <a:t> </a:t>
            </a:r>
            <a:br>
              <a:rPr lang="nb-NO" sz="2000" b="1" dirty="0"/>
            </a:br>
            <a:r>
              <a:rPr lang="nb-NO" sz="2000" b="1" dirty="0"/>
              <a:t>       </a:t>
            </a:r>
            <a:r>
              <a:rPr lang="nb-NO" sz="2000" dirty="0">
                <a:solidFill>
                  <a:srgbClr val="C00000"/>
                </a:solidFill>
              </a:rPr>
              <a:t>Søker frihet fra ansvar, </a:t>
            </a:r>
            <a:r>
              <a:rPr lang="nb-NO" sz="2000" dirty="0"/>
              <a:t>i stedet for å ta ansvar for eget liv og for fellesskapet. </a:t>
            </a:r>
            <a:br>
              <a:rPr lang="nb-NO" sz="2000" dirty="0"/>
            </a:br>
            <a:endParaRPr lang="nb-NO" sz="2000" dirty="0"/>
          </a:p>
          <a:p>
            <a:pPr>
              <a:spcBef>
                <a:spcPts val="600"/>
              </a:spcBef>
            </a:pPr>
            <a:r>
              <a:rPr lang="nb-NO" sz="2000" b="1" dirty="0"/>
              <a:t>       Emosjonelt eksistensusikker</a:t>
            </a:r>
            <a:br>
              <a:rPr lang="nb-NO" sz="2000" b="1" dirty="0"/>
            </a:br>
            <a:r>
              <a:rPr lang="nb-NO" sz="2000" b="1" dirty="0"/>
              <a:t>       </a:t>
            </a:r>
            <a:r>
              <a:rPr lang="nb-NO" sz="2000" dirty="0">
                <a:solidFill>
                  <a:srgbClr val="C00000"/>
                </a:solidFill>
              </a:rPr>
              <a:t>Overdreven oppmerksomhetstrang, </a:t>
            </a:r>
            <a:r>
              <a:rPr lang="nb-NO" sz="2000" dirty="0"/>
              <a:t>i stedet for å bli elsket som man er.</a:t>
            </a:r>
            <a:br>
              <a:rPr lang="nb-NO" sz="2000" strike="sngStrike" dirty="0"/>
            </a:br>
            <a:endParaRPr lang="nb-NO" sz="2000" strike="sngStrike" dirty="0"/>
          </a:p>
          <a:p>
            <a:pPr>
              <a:spcBef>
                <a:spcPts val="600"/>
              </a:spcBef>
            </a:pPr>
            <a:r>
              <a:rPr lang="nb-NO" sz="2000" b="1" dirty="0"/>
              <a:t>       Underernært</a:t>
            </a:r>
            <a:r>
              <a:rPr lang="nb-NO" sz="2000" dirty="0"/>
              <a:t> </a:t>
            </a:r>
            <a:br>
              <a:rPr lang="nb-NO" sz="2000" dirty="0"/>
            </a:br>
            <a:r>
              <a:rPr lang="nb-NO" sz="2000" dirty="0"/>
              <a:t>       </a:t>
            </a:r>
            <a:r>
              <a:rPr lang="nb-NO" sz="2000" dirty="0">
                <a:solidFill>
                  <a:srgbClr val="C00000"/>
                </a:solidFill>
              </a:rPr>
              <a:t>Søker mental kontakt, </a:t>
            </a:r>
            <a:r>
              <a:rPr lang="nb-NO" sz="2000" dirty="0"/>
              <a:t>i stedet for følelseskontakt og kroppskontakt.</a:t>
            </a:r>
            <a:br>
              <a:rPr lang="nb-NO" sz="2000" dirty="0"/>
            </a:br>
            <a:endParaRPr lang="nb-NO" sz="2000" dirty="0"/>
          </a:p>
          <a:p>
            <a:pPr>
              <a:spcBef>
                <a:spcPts val="600"/>
              </a:spcBef>
            </a:pPr>
            <a:r>
              <a:rPr lang="nb-NO" sz="2000" b="1" dirty="0"/>
              <a:t>       Overviljesterk </a:t>
            </a:r>
            <a:br>
              <a:rPr lang="nb-NO" sz="2000" b="1" dirty="0"/>
            </a:br>
            <a:r>
              <a:rPr lang="nb-NO" sz="2000" b="1" dirty="0"/>
              <a:t>       </a:t>
            </a:r>
            <a:r>
              <a:rPr lang="nb-NO" sz="2000" dirty="0">
                <a:solidFill>
                  <a:srgbClr val="C00000"/>
                </a:solidFill>
              </a:rPr>
              <a:t>Presser egen vilje gjennom, </a:t>
            </a:r>
            <a:r>
              <a:rPr lang="nb-NO" sz="2000" dirty="0"/>
              <a:t>i stedet for gjensidig lytting, omsorg og samarbeid.</a:t>
            </a:r>
            <a:br>
              <a:rPr lang="nb-NO" sz="2000" strike="sngStrike" dirty="0"/>
            </a:br>
            <a:endParaRPr lang="nb-NO" sz="2000" b="1" strike="sngStrike" dirty="0"/>
          </a:p>
          <a:p>
            <a:pPr>
              <a:spcBef>
                <a:spcPts val="600"/>
              </a:spcBef>
            </a:pPr>
            <a:r>
              <a:rPr lang="nb-NO" sz="2000" b="1" dirty="0"/>
              <a:t>       Overgivende </a:t>
            </a:r>
            <a:br>
              <a:rPr lang="nb-NO" sz="2000" b="1" dirty="0"/>
            </a:br>
            <a:r>
              <a:rPr lang="nb-NO" sz="2000" b="1" dirty="0"/>
              <a:t>       </a:t>
            </a:r>
            <a:r>
              <a:rPr lang="nb-NO" sz="2000" dirty="0">
                <a:solidFill>
                  <a:srgbClr val="C00000"/>
                </a:solidFill>
              </a:rPr>
              <a:t>Søker å ha det hyggelig og koselig</a:t>
            </a:r>
            <a:r>
              <a:rPr lang="nb-NO" sz="2000" dirty="0"/>
              <a:t>, selv om egne behov ikke dekkes.</a:t>
            </a:r>
            <a:br>
              <a:rPr lang="nb-NO" sz="2000" strike="sngStrike" dirty="0"/>
            </a:br>
            <a:endParaRPr lang="nb-NO" sz="1400" strike="sngStrike" dirty="0">
              <a:solidFill>
                <a:srgbClr val="C00000"/>
              </a:solidFill>
            </a:endParaRPr>
          </a:p>
          <a:p>
            <a:pPr>
              <a:spcBef>
                <a:spcPts val="600"/>
              </a:spcBef>
            </a:pPr>
            <a:r>
              <a:rPr lang="nb-NO" sz="2000" b="1" dirty="0"/>
              <a:t>       Overpresterende</a:t>
            </a:r>
            <a:r>
              <a:rPr lang="nb-NO" sz="2000" dirty="0"/>
              <a:t> </a:t>
            </a:r>
            <a:br>
              <a:rPr lang="nb-NO" sz="2000" dirty="0"/>
            </a:br>
            <a:r>
              <a:rPr lang="nb-NO" sz="2000" dirty="0"/>
              <a:t>       </a:t>
            </a:r>
            <a:r>
              <a:rPr lang="nb-NO" sz="2000" dirty="0">
                <a:solidFill>
                  <a:srgbClr val="C00000"/>
                </a:solidFill>
              </a:rPr>
              <a:t>Overansvar for planer og saker</a:t>
            </a:r>
            <a:r>
              <a:rPr lang="nb-NO" sz="2000" dirty="0"/>
              <a:t>,</a:t>
            </a:r>
            <a:r>
              <a:rPr lang="nb-NO" sz="2000" dirty="0">
                <a:solidFill>
                  <a:srgbClr val="C00000"/>
                </a:solidFill>
              </a:rPr>
              <a:t> </a:t>
            </a:r>
            <a:r>
              <a:rPr lang="nb-NO" sz="2000" dirty="0"/>
              <a:t>på bekostning av det følelsesmessige.</a:t>
            </a:r>
            <a:br>
              <a:rPr lang="nb-NO" sz="2000" dirty="0"/>
            </a:br>
            <a:endParaRPr lang="nb-NO" sz="2000" dirty="0">
              <a:solidFill>
                <a:srgbClr val="C00000"/>
              </a:solidFill>
            </a:endParaRPr>
          </a:p>
        </p:txBody>
      </p:sp>
      <p:sp>
        <p:nvSpPr>
          <p:cNvPr id="4" name="TekstSylinder 3">
            <a:extLst>
              <a:ext uri="{FF2B5EF4-FFF2-40B4-BE49-F238E27FC236}">
                <a16:creationId xmlns:a16="http://schemas.microsoft.com/office/drawing/2014/main" id="{A3F512CC-8AD9-CACF-8E7F-37013CC32F5B}"/>
              </a:ext>
            </a:extLst>
          </p:cNvPr>
          <p:cNvSpPr txBox="1"/>
          <p:nvPr/>
        </p:nvSpPr>
        <p:spPr>
          <a:xfrm>
            <a:off x="0" y="2751"/>
            <a:ext cx="9104430" cy="892552"/>
          </a:xfrm>
          <a:prstGeom prst="rect">
            <a:avLst/>
          </a:prstGeom>
          <a:noFill/>
        </p:spPr>
        <p:txBody>
          <a:bodyPr wrap="square">
            <a:spAutoFit/>
          </a:bodyPr>
          <a:lstStyle/>
          <a:p>
            <a:pPr algn="ctr"/>
            <a:r>
              <a:rPr lang="nb-NO" sz="2600" kern="0" dirty="0">
                <a:solidFill>
                  <a:srgbClr val="C00000"/>
                </a:solidFill>
                <a:latin typeface="Arial" panose="020B0604020202020204" pitchFamily="34" charset="0"/>
              </a:rPr>
              <a:t>Første skritt er å komme ut av «autopilot» – </a:t>
            </a:r>
            <a:br>
              <a:rPr lang="nb-NO" sz="2600" kern="0" dirty="0">
                <a:solidFill>
                  <a:srgbClr val="C00000"/>
                </a:solidFill>
                <a:latin typeface="Arial" panose="020B0604020202020204" pitchFamily="34" charset="0"/>
              </a:rPr>
            </a:br>
            <a:r>
              <a:rPr lang="nb-NO" sz="2600" kern="0" dirty="0">
                <a:solidFill>
                  <a:srgbClr val="C00000"/>
                </a:solidFill>
                <a:latin typeface="Arial" panose="020B0604020202020204" pitchFamily="34" charset="0"/>
              </a:rPr>
              <a:t>Å komme ut av egomønstrenes erstatningsløsning</a:t>
            </a:r>
          </a:p>
        </p:txBody>
      </p:sp>
      <p:sp>
        <p:nvSpPr>
          <p:cNvPr id="5" name="TekstSylinder 4">
            <a:extLst>
              <a:ext uri="{FF2B5EF4-FFF2-40B4-BE49-F238E27FC236}">
                <a16:creationId xmlns:a16="http://schemas.microsoft.com/office/drawing/2014/main" id="{6A41746B-759F-6A7A-BCAD-1E5D2562106E}"/>
              </a:ext>
            </a:extLst>
          </p:cNvPr>
          <p:cNvSpPr txBox="1"/>
          <p:nvPr/>
        </p:nvSpPr>
        <p:spPr>
          <a:xfrm>
            <a:off x="3212026" y="1241505"/>
            <a:ext cx="6053769" cy="400110"/>
          </a:xfrm>
          <a:prstGeom prst="rect">
            <a:avLst/>
          </a:prstGeom>
          <a:solidFill>
            <a:schemeClr val="bg1"/>
          </a:solidFill>
        </p:spPr>
        <p:txBody>
          <a:bodyPr wrap="square" rtlCol="0">
            <a:spAutoFit/>
          </a:bodyPr>
          <a:lstStyle/>
          <a:p>
            <a:r>
              <a:rPr lang="nb-NO" sz="2000" strike="sngStrike" dirty="0"/>
              <a:t>i stedet for å ta ansvar for eget liv og for fellesskapet.</a:t>
            </a:r>
            <a:endParaRPr lang="nb-NO" sz="2000" dirty="0"/>
          </a:p>
        </p:txBody>
      </p:sp>
      <p:sp>
        <p:nvSpPr>
          <p:cNvPr id="9" name="TekstSylinder 8">
            <a:extLst>
              <a:ext uri="{FF2B5EF4-FFF2-40B4-BE49-F238E27FC236}">
                <a16:creationId xmlns:a16="http://schemas.microsoft.com/office/drawing/2014/main" id="{F0F5EF00-766A-ED9D-4F51-7760C014C7B0}"/>
              </a:ext>
            </a:extLst>
          </p:cNvPr>
          <p:cNvSpPr txBox="1"/>
          <p:nvPr/>
        </p:nvSpPr>
        <p:spPr>
          <a:xfrm>
            <a:off x="4595776" y="2192463"/>
            <a:ext cx="3898839" cy="400110"/>
          </a:xfrm>
          <a:prstGeom prst="rect">
            <a:avLst/>
          </a:prstGeom>
          <a:solidFill>
            <a:schemeClr val="bg1"/>
          </a:solidFill>
        </p:spPr>
        <p:txBody>
          <a:bodyPr wrap="square" rtlCol="0">
            <a:spAutoFit/>
          </a:bodyPr>
          <a:lstStyle/>
          <a:p>
            <a:r>
              <a:rPr lang="nb-NO" sz="2000" strike="sngStrike" dirty="0"/>
              <a:t>i stedet for å bli elsket som man er.</a:t>
            </a:r>
            <a:endParaRPr lang="nb-NO" sz="2000" dirty="0"/>
          </a:p>
        </p:txBody>
      </p:sp>
      <p:sp>
        <p:nvSpPr>
          <p:cNvPr id="11" name="TekstSylinder 10">
            <a:extLst>
              <a:ext uri="{FF2B5EF4-FFF2-40B4-BE49-F238E27FC236}">
                <a16:creationId xmlns:a16="http://schemas.microsoft.com/office/drawing/2014/main" id="{66CEF155-289D-3F35-C024-26968E3EBFB3}"/>
              </a:ext>
            </a:extLst>
          </p:cNvPr>
          <p:cNvSpPr txBox="1"/>
          <p:nvPr/>
        </p:nvSpPr>
        <p:spPr>
          <a:xfrm>
            <a:off x="3160830" y="3183649"/>
            <a:ext cx="5210973" cy="400110"/>
          </a:xfrm>
          <a:prstGeom prst="rect">
            <a:avLst/>
          </a:prstGeom>
          <a:solidFill>
            <a:schemeClr val="bg1"/>
          </a:solidFill>
        </p:spPr>
        <p:txBody>
          <a:bodyPr wrap="square" rtlCol="0">
            <a:spAutoFit/>
          </a:bodyPr>
          <a:lstStyle/>
          <a:p>
            <a:r>
              <a:rPr lang="nb-NO" sz="2000" strike="sngStrike" dirty="0"/>
              <a:t>i stedet for følelseskontakt, og kroppskontakt.</a:t>
            </a:r>
            <a:endParaRPr lang="nb-NO" sz="2000" dirty="0"/>
          </a:p>
        </p:txBody>
      </p:sp>
      <p:sp>
        <p:nvSpPr>
          <p:cNvPr id="13" name="TekstSylinder 12">
            <a:extLst>
              <a:ext uri="{FF2B5EF4-FFF2-40B4-BE49-F238E27FC236}">
                <a16:creationId xmlns:a16="http://schemas.microsoft.com/office/drawing/2014/main" id="{BFDFD81A-8675-FA23-BB55-B5783C9FB519}"/>
              </a:ext>
            </a:extLst>
          </p:cNvPr>
          <p:cNvSpPr txBox="1"/>
          <p:nvPr/>
        </p:nvSpPr>
        <p:spPr>
          <a:xfrm>
            <a:off x="3730248" y="4193483"/>
            <a:ext cx="5418250" cy="400110"/>
          </a:xfrm>
          <a:prstGeom prst="rect">
            <a:avLst/>
          </a:prstGeom>
          <a:solidFill>
            <a:schemeClr val="bg1"/>
          </a:solidFill>
        </p:spPr>
        <p:txBody>
          <a:bodyPr wrap="square" rtlCol="0">
            <a:spAutoFit/>
          </a:bodyPr>
          <a:lstStyle/>
          <a:p>
            <a:r>
              <a:rPr lang="nb-NO" sz="2000" strike="sngStrike" dirty="0"/>
              <a:t>i stedet for gjensidig lytting, omsorg og samarbeid.</a:t>
            </a:r>
            <a:endParaRPr lang="nb-NO" sz="2000" dirty="0"/>
          </a:p>
        </p:txBody>
      </p:sp>
      <p:sp>
        <p:nvSpPr>
          <p:cNvPr id="15" name="TekstSylinder 14">
            <a:extLst>
              <a:ext uri="{FF2B5EF4-FFF2-40B4-BE49-F238E27FC236}">
                <a16:creationId xmlns:a16="http://schemas.microsoft.com/office/drawing/2014/main" id="{63FAA710-4D0B-11D7-B48B-26351E904322}"/>
              </a:ext>
            </a:extLst>
          </p:cNvPr>
          <p:cNvSpPr txBox="1"/>
          <p:nvPr/>
        </p:nvSpPr>
        <p:spPr>
          <a:xfrm>
            <a:off x="4429000" y="5184252"/>
            <a:ext cx="3619823" cy="400110"/>
          </a:xfrm>
          <a:prstGeom prst="rect">
            <a:avLst/>
          </a:prstGeom>
          <a:solidFill>
            <a:schemeClr val="bg1"/>
          </a:solidFill>
        </p:spPr>
        <p:txBody>
          <a:bodyPr wrap="square" rtlCol="0">
            <a:spAutoFit/>
          </a:bodyPr>
          <a:lstStyle/>
          <a:p>
            <a:r>
              <a:rPr lang="nb-NO" sz="2000" strike="sngStrike" dirty="0"/>
              <a:t>selv om egne behov ikke dekkes.</a:t>
            </a:r>
            <a:endParaRPr lang="nb-NO" sz="2000" dirty="0"/>
          </a:p>
        </p:txBody>
      </p:sp>
      <p:sp>
        <p:nvSpPr>
          <p:cNvPr id="16" name="TekstSylinder 15">
            <a:extLst>
              <a:ext uri="{FF2B5EF4-FFF2-40B4-BE49-F238E27FC236}">
                <a16:creationId xmlns:a16="http://schemas.microsoft.com/office/drawing/2014/main" id="{ACD09B48-D963-3B37-A80A-B181A6807300}"/>
              </a:ext>
            </a:extLst>
          </p:cNvPr>
          <p:cNvSpPr txBox="1"/>
          <p:nvPr/>
        </p:nvSpPr>
        <p:spPr>
          <a:xfrm>
            <a:off x="4112792" y="6059709"/>
            <a:ext cx="4225960" cy="400110"/>
          </a:xfrm>
          <a:prstGeom prst="rect">
            <a:avLst/>
          </a:prstGeom>
          <a:solidFill>
            <a:schemeClr val="bg1"/>
          </a:solidFill>
        </p:spPr>
        <p:txBody>
          <a:bodyPr wrap="square" rtlCol="0">
            <a:spAutoFit/>
          </a:bodyPr>
          <a:lstStyle/>
          <a:p>
            <a:r>
              <a:rPr lang="nb-NO" sz="2000" strike="sngStrike" dirty="0"/>
              <a:t>på bekostning av det følelsesmessige.</a:t>
            </a:r>
            <a:endParaRPr lang="nb-NO" sz="2000" dirty="0"/>
          </a:p>
        </p:txBody>
      </p:sp>
      <p:sp>
        <p:nvSpPr>
          <p:cNvPr id="8" name="TekstSylinder 7">
            <a:extLst>
              <a:ext uri="{FF2B5EF4-FFF2-40B4-BE49-F238E27FC236}">
                <a16:creationId xmlns:a16="http://schemas.microsoft.com/office/drawing/2014/main" id="{DFE1B35F-F423-8A6A-C1C6-590EC469D696}"/>
              </a:ext>
            </a:extLst>
          </p:cNvPr>
          <p:cNvSpPr txBox="1"/>
          <p:nvPr/>
        </p:nvSpPr>
        <p:spPr>
          <a:xfrm>
            <a:off x="2383855" y="2880548"/>
            <a:ext cx="6619723" cy="400110"/>
          </a:xfrm>
          <a:prstGeom prst="rect">
            <a:avLst/>
          </a:prstGeom>
          <a:noFill/>
        </p:spPr>
        <p:txBody>
          <a:bodyPr wrap="square" rtlCol="0">
            <a:spAutoFit/>
          </a:bodyPr>
          <a:lstStyle/>
          <a:p>
            <a:r>
              <a:rPr lang="nb-NO" sz="2000" dirty="0">
                <a:solidFill>
                  <a:srgbClr val="0070C0"/>
                </a:solidFill>
              </a:rPr>
              <a:t>Søk følelseskontakt og kroppskontakt, i deg selv og med andre</a:t>
            </a:r>
          </a:p>
        </p:txBody>
      </p:sp>
      <p:sp>
        <p:nvSpPr>
          <p:cNvPr id="3" name="TekstSylinder 2">
            <a:extLst>
              <a:ext uri="{FF2B5EF4-FFF2-40B4-BE49-F238E27FC236}">
                <a16:creationId xmlns:a16="http://schemas.microsoft.com/office/drawing/2014/main" id="{73071F5F-D73B-6BE0-0430-D2D60A84C889}"/>
              </a:ext>
            </a:extLst>
          </p:cNvPr>
          <p:cNvSpPr txBox="1"/>
          <p:nvPr/>
        </p:nvSpPr>
        <p:spPr>
          <a:xfrm>
            <a:off x="3496844" y="879543"/>
            <a:ext cx="5607586" cy="400110"/>
          </a:xfrm>
          <a:prstGeom prst="rect">
            <a:avLst/>
          </a:prstGeom>
          <a:noFill/>
        </p:spPr>
        <p:txBody>
          <a:bodyPr wrap="square" rtlCol="0">
            <a:spAutoFit/>
          </a:bodyPr>
          <a:lstStyle/>
          <a:p>
            <a:r>
              <a:rPr lang="nb-NO" sz="2000" dirty="0">
                <a:solidFill>
                  <a:srgbClr val="0070C0"/>
                </a:solidFill>
              </a:rPr>
              <a:t>Ta mer og mer ansvar for eget liv og for felleskapet</a:t>
            </a:r>
          </a:p>
        </p:txBody>
      </p:sp>
      <p:sp>
        <p:nvSpPr>
          <p:cNvPr id="10" name="TekstSylinder 9">
            <a:extLst>
              <a:ext uri="{FF2B5EF4-FFF2-40B4-BE49-F238E27FC236}">
                <a16:creationId xmlns:a16="http://schemas.microsoft.com/office/drawing/2014/main" id="{11F30F7D-F639-7B0B-CE51-9EAD0121CEE4}"/>
              </a:ext>
            </a:extLst>
          </p:cNvPr>
          <p:cNvSpPr txBox="1"/>
          <p:nvPr/>
        </p:nvSpPr>
        <p:spPr>
          <a:xfrm>
            <a:off x="2468389" y="3860010"/>
            <a:ext cx="6680109" cy="400110"/>
          </a:xfrm>
          <a:prstGeom prst="rect">
            <a:avLst/>
          </a:prstGeom>
          <a:noFill/>
        </p:spPr>
        <p:txBody>
          <a:bodyPr wrap="square" rtlCol="0">
            <a:spAutoFit/>
          </a:bodyPr>
          <a:lstStyle/>
          <a:p>
            <a:r>
              <a:rPr lang="nb-NO" sz="2000" dirty="0">
                <a:solidFill>
                  <a:srgbClr val="0070C0"/>
                </a:solidFill>
              </a:rPr>
              <a:t>Spør og lytt, skap god dialog og godt samarbeid, og ha omsorg</a:t>
            </a:r>
          </a:p>
        </p:txBody>
      </p:sp>
      <p:sp>
        <p:nvSpPr>
          <p:cNvPr id="12" name="TekstSylinder 11">
            <a:extLst>
              <a:ext uri="{FF2B5EF4-FFF2-40B4-BE49-F238E27FC236}">
                <a16:creationId xmlns:a16="http://schemas.microsoft.com/office/drawing/2014/main" id="{B4D9CB46-5335-EFA7-0000-235A9FC0D601}"/>
              </a:ext>
            </a:extLst>
          </p:cNvPr>
          <p:cNvSpPr txBox="1"/>
          <p:nvPr/>
        </p:nvSpPr>
        <p:spPr>
          <a:xfrm>
            <a:off x="2284987" y="4854571"/>
            <a:ext cx="6980809" cy="400110"/>
          </a:xfrm>
          <a:prstGeom prst="rect">
            <a:avLst/>
          </a:prstGeom>
          <a:noFill/>
        </p:spPr>
        <p:txBody>
          <a:bodyPr wrap="square" rtlCol="0">
            <a:spAutoFit/>
          </a:bodyPr>
          <a:lstStyle/>
          <a:p>
            <a:r>
              <a:rPr lang="nb-NO" sz="2000" dirty="0">
                <a:solidFill>
                  <a:srgbClr val="0070C0"/>
                </a:solidFill>
              </a:rPr>
              <a:t>Våg også å sette grenser og å si i fra for å ivareta dypere behov</a:t>
            </a:r>
          </a:p>
        </p:txBody>
      </p:sp>
      <p:sp>
        <p:nvSpPr>
          <p:cNvPr id="14" name="TekstSylinder 13">
            <a:extLst>
              <a:ext uri="{FF2B5EF4-FFF2-40B4-BE49-F238E27FC236}">
                <a16:creationId xmlns:a16="http://schemas.microsoft.com/office/drawing/2014/main" id="{A4F7C43C-AB1B-B590-46AF-FD6F65772013}"/>
              </a:ext>
            </a:extLst>
          </p:cNvPr>
          <p:cNvSpPr txBox="1"/>
          <p:nvPr/>
        </p:nvSpPr>
        <p:spPr>
          <a:xfrm>
            <a:off x="2852354" y="5755348"/>
            <a:ext cx="6263093" cy="400110"/>
          </a:xfrm>
          <a:prstGeom prst="rect">
            <a:avLst/>
          </a:prstGeom>
          <a:noFill/>
        </p:spPr>
        <p:txBody>
          <a:bodyPr wrap="square" rtlCol="0">
            <a:spAutoFit/>
          </a:bodyPr>
          <a:lstStyle/>
          <a:p>
            <a:r>
              <a:rPr lang="nb-NO" sz="2000" dirty="0">
                <a:solidFill>
                  <a:srgbClr val="0070C0"/>
                </a:solidFill>
              </a:rPr>
              <a:t>Ha følelsesmessig omsorg for deg selv og andre også</a:t>
            </a:r>
          </a:p>
        </p:txBody>
      </p:sp>
      <p:sp>
        <p:nvSpPr>
          <p:cNvPr id="6" name="TekstSylinder 5">
            <a:extLst>
              <a:ext uri="{FF2B5EF4-FFF2-40B4-BE49-F238E27FC236}">
                <a16:creationId xmlns:a16="http://schemas.microsoft.com/office/drawing/2014/main" id="{78C3E304-DDE1-3B5A-31EB-35D5856091D8}"/>
              </a:ext>
            </a:extLst>
          </p:cNvPr>
          <p:cNvSpPr txBox="1"/>
          <p:nvPr/>
        </p:nvSpPr>
        <p:spPr>
          <a:xfrm>
            <a:off x="3885074" y="1884816"/>
            <a:ext cx="5418250" cy="400110"/>
          </a:xfrm>
          <a:prstGeom prst="rect">
            <a:avLst/>
          </a:prstGeom>
          <a:noFill/>
        </p:spPr>
        <p:txBody>
          <a:bodyPr wrap="square" rtlCol="0">
            <a:spAutoFit/>
          </a:bodyPr>
          <a:lstStyle/>
          <a:p>
            <a:r>
              <a:rPr lang="nb-NO" sz="2000" dirty="0">
                <a:solidFill>
                  <a:srgbClr val="0070C0"/>
                </a:solidFill>
              </a:rPr>
              <a:t>Elsk deg selv som du er og søk nærhet i relasjoner</a:t>
            </a:r>
            <a:r>
              <a:rPr lang="nb-NO" sz="2000" dirty="0">
                <a:solidFill>
                  <a:srgbClr val="002060"/>
                </a:solidFill>
              </a:rPr>
              <a:t> </a:t>
            </a:r>
          </a:p>
        </p:txBody>
      </p:sp>
      <p:pic>
        <p:nvPicPr>
          <p:cNvPr id="17" name="Bilde 16">
            <a:extLst>
              <a:ext uri="{FF2B5EF4-FFF2-40B4-BE49-F238E27FC236}">
                <a16:creationId xmlns:a16="http://schemas.microsoft.com/office/drawing/2014/main" id="{530AB6A3-A566-A84C-F083-6A88B2EC33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323" y="998541"/>
            <a:ext cx="522868" cy="562224"/>
          </a:xfrm>
          <a:prstGeom prst="rect">
            <a:avLst/>
          </a:prstGeom>
        </p:spPr>
      </p:pic>
      <p:pic>
        <p:nvPicPr>
          <p:cNvPr id="18" name="Bilde 17">
            <a:extLst>
              <a:ext uri="{FF2B5EF4-FFF2-40B4-BE49-F238E27FC236}">
                <a16:creationId xmlns:a16="http://schemas.microsoft.com/office/drawing/2014/main" id="{AA4E156E-B183-B3E8-E344-D6DDA67F9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955" y="1966798"/>
            <a:ext cx="689603" cy="562224"/>
          </a:xfrm>
          <a:prstGeom prst="rect">
            <a:avLst/>
          </a:prstGeom>
        </p:spPr>
      </p:pic>
      <p:pic>
        <p:nvPicPr>
          <p:cNvPr id="19" name="Bilde 18">
            <a:extLst>
              <a:ext uri="{FF2B5EF4-FFF2-40B4-BE49-F238E27FC236}">
                <a16:creationId xmlns:a16="http://schemas.microsoft.com/office/drawing/2014/main" id="{7F39B795-FD01-B7DF-F6A1-B395B3DD4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602" y="2935055"/>
            <a:ext cx="432595" cy="592595"/>
          </a:xfrm>
          <a:prstGeom prst="rect">
            <a:avLst/>
          </a:prstGeom>
        </p:spPr>
      </p:pic>
      <p:pic>
        <p:nvPicPr>
          <p:cNvPr id="20" name="Bilde 19">
            <a:extLst>
              <a:ext uri="{FF2B5EF4-FFF2-40B4-BE49-F238E27FC236}">
                <a16:creationId xmlns:a16="http://schemas.microsoft.com/office/drawing/2014/main" id="{1BB1F1B1-84F8-DD7F-16ED-69DA5D940E7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102" y="3953135"/>
            <a:ext cx="689603" cy="593059"/>
          </a:xfrm>
          <a:prstGeom prst="rect">
            <a:avLst/>
          </a:prstGeom>
        </p:spPr>
      </p:pic>
      <p:pic>
        <p:nvPicPr>
          <p:cNvPr id="21" name="Bilde 20">
            <a:extLst>
              <a:ext uri="{FF2B5EF4-FFF2-40B4-BE49-F238E27FC236}">
                <a16:creationId xmlns:a16="http://schemas.microsoft.com/office/drawing/2014/main" id="{1B31FBFA-DD34-F3EB-44B7-79546E3D731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6054" y="4854571"/>
            <a:ext cx="726137" cy="588171"/>
          </a:xfrm>
          <a:prstGeom prst="rect">
            <a:avLst/>
          </a:prstGeom>
        </p:spPr>
      </p:pic>
      <p:pic>
        <p:nvPicPr>
          <p:cNvPr id="22" name="Bilde 21">
            <a:extLst>
              <a:ext uri="{FF2B5EF4-FFF2-40B4-BE49-F238E27FC236}">
                <a16:creationId xmlns:a16="http://schemas.microsoft.com/office/drawing/2014/main" id="{32E47596-9FC9-57FD-4FA3-962B234A7F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270" y="5822236"/>
            <a:ext cx="441101" cy="622755"/>
          </a:xfrm>
          <a:prstGeom prst="rect">
            <a:avLst/>
          </a:prstGeom>
        </p:spPr>
      </p:pic>
      <p:sp>
        <p:nvSpPr>
          <p:cNvPr id="24" name="TekstSylinder 23">
            <a:extLst>
              <a:ext uri="{FF2B5EF4-FFF2-40B4-BE49-F238E27FC236}">
                <a16:creationId xmlns:a16="http://schemas.microsoft.com/office/drawing/2014/main" id="{E1E8106D-D00D-7374-3195-772F4BECA978}"/>
              </a:ext>
            </a:extLst>
          </p:cNvPr>
          <p:cNvSpPr txBox="1"/>
          <p:nvPr/>
        </p:nvSpPr>
        <p:spPr>
          <a:xfrm>
            <a:off x="1092614" y="6490444"/>
            <a:ext cx="7246138" cy="338554"/>
          </a:xfrm>
          <a:prstGeom prst="rect">
            <a:avLst/>
          </a:prstGeom>
          <a:solidFill>
            <a:schemeClr val="accent6">
              <a:lumMod val="40000"/>
              <a:lumOff val="60000"/>
            </a:schemeClr>
          </a:solidFill>
        </p:spPr>
        <p:txBody>
          <a:bodyPr wrap="square" rtlCol="0">
            <a:spAutoFit/>
          </a:bodyPr>
          <a:lstStyle/>
          <a:p>
            <a:r>
              <a:rPr lang="nb-NO" sz="1600" dirty="0"/>
              <a:t>Mer om dette: 4. gang – </a:t>
            </a:r>
            <a:r>
              <a:rPr lang="nb-NO" sz="1600" kern="100" dirty="0">
                <a:cs typeface="Times New Roman" panose="02020603050405020304" pitchFamily="18" charset="0"/>
              </a:rPr>
              <a:t>Å legge lav energi og uhensiktsmessige egomønstre bak deg.</a:t>
            </a:r>
            <a:endParaRPr lang="nb-NO" sz="1600" dirty="0"/>
          </a:p>
        </p:txBody>
      </p:sp>
    </p:spTree>
    <p:extLst>
      <p:ext uri="{BB962C8B-B14F-4D97-AF65-F5344CB8AC3E}">
        <p14:creationId xmlns:p14="http://schemas.microsoft.com/office/powerpoint/2010/main" val="99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5" grpId="0" animBg="1"/>
      <p:bldP spid="16" grpId="0" animBg="1"/>
      <p:bldP spid="8" grpId="0"/>
      <p:bldP spid="3" grpId="0"/>
      <p:bldP spid="10" grpId="0"/>
      <p:bldP spid="12" grpId="0"/>
      <p:bldP spid="14" grpId="0"/>
      <p:bldP spid="6"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ADB3-CA33-CD79-E8FA-C0103AD8A908}"/>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956BE7AC-DBB8-B3E6-226F-70E6664AB41B}"/>
              </a:ext>
            </a:extLst>
          </p:cNvPr>
          <p:cNvSpPr txBox="1"/>
          <p:nvPr/>
        </p:nvSpPr>
        <p:spPr>
          <a:xfrm>
            <a:off x="143219" y="68711"/>
            <a:ext cx="8857562" cy="584775"/>
          </a:xfrm>
          <a:prstGeom prst="rect">
            <a:avLst/>
          </a:prstGeom>
          <a:noFill/>
        </p:spPr>
        <p:txBody>
          <a:bodyPr wrap="square" rtlCol="0">
            <a:spAutoFit/>
          </a:bodyPr>
          <a:lstStyle/>
          <a:p>
            <a:pPr algn="ctr"/>
            <a:r>
              <a:rPr lang="nb-NO" sz="3200" kern="0" dirty="0">
                <a:solidFill>
                  <a:srgbClr val="C00000"/>
                </a:solidFill>
                <a:latin typeface="Arial" panose="020B0604020202020204" pitchFamily="34" charset="0"/>
              </a:rPr>
              <a:t>To måter å være i livsenergi på</a:t>
            </a:r>
          </a:p>
        </p:txBody>
      </p:sp>
      <p:sp>
        <p:nvSpPr>
          <p:cNvPr id="3" name="TekstSylinder 2">
            <a:extLst>
              <a:ext uri="{FF2B5EF4-FFF2-40B4-BE49-F238E27FC236}">
                <a16:creationId xmlns:a16="http://schemas.microsoft.com/office/drawing/2014/main" id="{45FE0927-D291-89FC-5033-C515209D04F7}"/>
              </a:ext>
            </a:extLst>
          </p:cNvPr>
          <p:cNvSpPr txBox="1"/>
          <p:nvPr/>
        </p:nvSpPr>
        <p:spPr>
          <a:xfrm>
            <a:off x="1333045" y="720818"/>
            <a:ext cx="6496506" cy="1800493"/>
          </a:xfrm>
          <a:prstGeom prst="rect">
            <a:avLst/>
          </a:prstGeom>
          <a:solidFill>
            <a:srgbClr val="E7F0F9"/>
          </a:solidFill>
        </p:spPr>
        <p:txBody>
          <a:bodyPr wrap="square" rtlCol="0">
            <a:spAutoFit/>
          </a:bodyPr>
          <a:lstStyle/>
          <a:p>
            <a:pPr algn="ctr"/>
            <a:r>
              <a:rPr lang="nb-NO" sz="2400" b="1" dirty="0">
                <a:cs typeface="Arial" panose="020B0604020202020204" pitchFamily="34" charset="0"/>
              </a:rPr>
              <a:t>Fri og bevisst livsutfoldelse – </a:t>
            </a:r>
            <a:r>
              <a:rPr lang="nb-NO" sz="2400" b="1" dirty="0">
                <a:solidFill>
                  <a:srgbClr val="C00000"/>
                </a:solidFill>
                <a:cs typeface="Arial" panose="020B0604020202020204" pitchFamily="34" charset="0"/>
              </a:rPr>
              <a:t>«Være-gjøren»</a:t>
            </a:r>
          </a:p>
          <a:p>
            <a:pPr algn="ctr">
              <a:spcBef>
                <a:spcPts val="600"/>
              </a:spcBef>
            </a:pPr>
            <a:r>
              <a:rPr lang="nb-NO" dirty="0">
                <a:cs typeface="Arial" panose="020B0604020202020204" pitchFamily="34" charset="0"/>
              </a:rPr>
              <a:t>Du er frigjort fra «autopilot» – Ubevisste, automatiske egomønstre.</a:t>
            </a:r>
            <a:endParaRPr lang="nb-NO" sz="500" dirty="0">
              <a:cs typeface="Arial" panose="020B0604020202020204" pitchFamily="34" charset="0"/>
            </a:endParaRPr>
          </a:p>
          <a:p>
            <a:pPr algn="ctr">
              <a:spcBef>
                <a:spcPts val="600"/>
              </a:spcBef>
            </a:pPr>
            <a:r>
              <a:rPr lang="nb-NO" b="1" dirty="0">
                <a:cs typeface="Arial" panose="020B0604020202020204" pitchFamily="34" charset="0"/>
              </a:rPr>
              <a:t>Du velger bevisst væremåte og handlinger.</a:t>
            </a:r>
            <a:r>
              <a:rPr lang="nb-NO" dirty="0">
                <a:cs typeface="Arial" panose="020B0604020202020204" pitchFamily="34" charset="0"/>
              </a:rPr>
              <a:t> </a:t>
            </a:r>
          </a:p>
          <a:p>
            <a:pPr algn="ctr">
              <a:spcBef>
                <a:spcPts val="600"/>
              </a:spcBef>
            </a:pPr>
            <a:r>
              <a:rPr lang="nb-NO" dirty="0">
                <a:cs typeface="Arial" panose="020B0604020202020204" pitchFamily="34" charset="0"/>
              </a:rPr>
              <a:t>Om du gjør dette av lyst/omsorg/intuisjon, ikke av plikt, </a:t>
            </a:r>
            <a:br>
              <a:rPr lang="nb-NO" dirty="0">
                <a:cs typeface="Arial" panose="020B0604020202020204" pitchFamily="34" charset="0"/>
              </a:rPr>
            </a:br>
            <a:r>
              <a:rPr lang="nb-NO" dirty="0">
                <a:cs typeface="Arial" panose="020B0604020202020204" pitchFamily="34" charset="0"/>
              </a:rPr>
              <a:t>og å leve i nuet er like viktig som resultatet, er det livsenergi. </a:t>
            </a:r>
          </a:p>
        </p:txBody>
      </p:sp>
      <p:sp>
        <p:nvSpPr>
          <p:cNvPr id="6" name="TekstSylinder 5">
            <a:extLst>
              <a:ext uri="{FF2B5EF4-FFF2-40B4-BE49-F238E27FC236}">
                <a16:creationId xmlns:a16="http://schemas.microsoft.com/office/drawing/2014/main" id="{AB3F25C9-AE0F-6D29-1483-D87B753B0B30}"/>
              </a:ext>
            </a:extLst>
          </p:cNvPr>
          <p:cNvSpPr txBox="1"/>
          <p:nvPr/>
        </p:nvSpPr>
        <p:spPr>
          <a:xfrm>
            <a:off x="1439400" y="2710193"/>
            <a:ext cx="5732925" cy="3639458"/>
          </a:xfrm>
          <a:prstGeom prst="rect">
            <a:avLst/>
          </a:prstGeom>
          <a:gradFill>
            <a:gsLst>
              <a:gs pos="0">
                <a:srgbClr val="E18BFF"/>
              </a:gs>
              <a:gs pos="45000">
                <a:schemeClr val="accent1"/>
              </a:gs>
              <a:gs pos="33000">
                <a:schemeClr val="accent5">
                  <a:lumMod val="40000"/>
                  <a:lumOff val="60000"/>
                </a:schemeClr>
              </a:gs>
              <a:gs pos="52000">
                <a:schemeClr val="accent6"/>
              </a:gs>
              <a:gs pos="93000">
                <a:srgbClr val="FF4B4B"/>
              </a:gs>
              <a:gs pos="77000">
                <a:srgbClr val="FF8000"/>
              </a:gs>
              <a:gs pos="59000">
                <a:srgbClr val="FFFF00"/>
              </a:gs>
            </a:gsLst>
            <a:lin ang="5400000" scaled="1"/>
          </a:gradFill>
        </p:spPr>
        <p:txBody>
          <a:bodyPr wrap="square">
            <a:spAutoFit/>
          </a:bodyPr>
          <a:lstStyle/>
          <a:p>
            <a:pPr marL="0" marR="0" indent="0" algn="ctr" defTabSz="914400" rtl="0" eaLnBrk="0" fontAlgn="base" latinLnBrk="0" hangingPunct="0">
              <a:spcBef>
                <a:spcPct val="0"/>
              </a:spcBef>
              <a:spcAft>
                <a:spcPts val="600"/>
              </a:spcAft>
              <a:buClrTx/>
              <a:buSzTx/>
              <a:buFontTx/>
              <a:buNone/>
              <a:tabLst/>
            </a:pPr>
            <a:r>
              <a:rPr lang="nb-NO" sz="2400" b="1" dirty="0">
                <a:cs typeface="Arial" panose="020B0604020202020204" pitchFamily="34" charset="0"/>
              </a:rPr>
              <a:t>Livs</a:t>
            </a:r>
            <a:r>
              <a:rPr kumimoji="0" lang="nb-NO" sz="2400" b="1" i="0" u="none" strike="noStrike" cap="none" normalizeH="0" baseline="0" dirty="0">
                <a:ln>
                  <a:noFill/>
                </a:ln>
                <a:solidFill>
                  <a:schemeClr val="tx1"/>
                </a:solidFill>
                <a:effectLst/>
                <a:cs typeface="Arial" panose="020B0604020202020204" pitchFamily="34" charset="0"/>
              </a:rPr>
              <a:t>energi – </a:t>
            </a:r>
            <a:r>
              <a:rPr kumimoji="0" lang="nb-NO" sz="2400" b="1" i="0" u="none" strike="noStrike" cap="none" normalizeH="0" baseline="0" dirty="0">
                <a:ln>
                  <a:noFill/>
                </a:ln>
                <a:solidFill>
                  <a:srgbClr val="C00000"/>
                </a:solidFill>
                <a:effectLst/>
                <a:cs typeface="Arial" panose="020B0604020202020204" pitchFamily="34" charset="0"/>
              </a:rPr>
              <a:t>Naturlig væren</a:t>
            </a:r>
            <a:endParaRPr kumimoji="0" lang="nb-NO" sz="2400" b="1" u="none" strike="noStrike" cap="none" normalizeH="0" dirty="0">
              <a:ln>
                <a:noFill/>
              </a:ln>
              <a:solidFill>
                <a:srgbClr val="C00000"/>
              </a:solidFill>
              <a:effectLst/>
              <a:cs typeface="Arial" panose="020B0604020202020204" pitchFamily="34" charset="0"/>
            </a:endParaRPr>
          </a:p>
          <a:p>
            <a:pPr defTabSz="914400" eaLnBrk="0" fontAlgn="base" hangingPunct="0">
              <a:spcBef>
                <a:spcPct val="0"/>
              </a:spcBef>
              <a:spcAft>
                <a:spcPct val="0"/>
              </a:spcAft>
            </a:pPr>
            <a:r>
              <a:rPr lang="nb-NO" sz="2000" b="1" dirty="0">
                <a:cs typeface="Arial" panose="020B0604020202020204" pitchFamily="34" charset="0"/>
              </a:rPr>
              <a:t>Livsenergi – naturlig væren – </a:t>
            </a:r>
            <a:r>
              <a:rPr lang="nb-NO" sz="2000" b="1" i="1" dirty="0">
                <a:solidFill>
                  <a:srgbClr val="00B050"/>
                </a:solidFill>
                <a:cs typeface="Arial" panose="020B0604020202020204" pitchFamily="34" charset="0"/>
              </a:rPr>
              <a:t>Når det er godt</a:t>
            </a:r>
            <a:r>
              <a:rPr lang="nb-NO" sz="2000" i="1" dirty="0">
                <a:solidFill>
                  <a:srgbClr val="00B050"/>
                </a:solidFill>
                <a:cs typeface="Arial" panose="020B0604020202020204" pitchFamily="34" charset="0"/>
              </a:rPr>
              <a:t>:</a:t>
            </a:r>
            <a:endParaRPr lang="nb-NO" sz="2000" i="1" dirty="0">
              <a:cs typeface="Arial" panose="020B0604020202020204" pitchFamily="34" charset="0"/>
            </a:endParaRP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7.  </a:t>
            </a:r>
            <a:r>
              <a:rPr lang="nb-NO" sz="1600" b="1" dirty="0">
                <a:latin typeface="Arial" panose="020B0604020202020204" pitchFamily="34" charset="0"/>
                <a:cs typeface="Arial" panose="020B0604020202020204" pitchFamily="34" charset="0"/>
              </a:rPr>
              <a:t>Krone: </a:t>
            </a:r>
            <a:r>
              <a:rPr lang="nb-NO" sz="1600" dirty="0">
                <a:latin typeface="Arial" panose="020B0604020202020204" pitchFamily="34" charset="0"/>
                <a:cs typeface="Arial" panose="020B0604020202020204" pitchFamily="34" charset="0"/>
              </a:rPr>
              <a:t>Væren, mindfulness. Guddommelig bevissthet.</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6.  </a:t>
            </a:r>
            <a:r>
              <a:rPr lang="nb-NO" sz="1600" b="1" dirty="0">
                <a:latin typeface="Arial" panose="020B0604020202020204" pitchFamily="34" charset="0"/>
                <a:cs typeface="Arial" panose="020B0604020202020204" pitchFamily="34" charset="0"/>
              </a:rPr>
              <a:t>Pineal: </a:t>
            </a:r>
            <a:r>
              <a:rPr lang="nb-NO" sz="1600" dirty="0">
                <a:latin typeface="Arial" panose="020B0604020202020204" pitchFamily="34" charset="0"/>
                <a:cs typeface="Arial" panose="020B0604020202020204" pitchFamily="34" charset="0"/>
              </a:rPr>
              <a:t>Føle guddommelig kjærlighet og kontakt, intuisjon</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5.  </a:t>
            </a:r>
            <a:r>
              <a:rPr lang="nb-NO" sz="1600" b="1" dirty="0">
                <a:latin typeface="Arial" panose="020B0604020202020204" pitchFamily="34" charset="0"/>
                <a:cs typeface="Arial" panose="020B0604020202020204" pitchFamily="34" charset="0"/>
              </a:rPr>
              <a:t>Hals: </a:t>
            </a:r>
            <a:r>
              <a:rPr lang="nb-NO" sz="1600" dirty="0">
                <a:latin typeface="Arial" panose="020B0604020202020204" pitchFamily="34" charset="0"/>
                <a:cs typeface="Arial" panose="020B0604020202020204" pitchFamily="34" charset="0"/>
              </a:rPr>
              <a:t>Entusiasme, kreativitet, oppleve dypere mening</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4.  </a:t>
            </a:r>
            <a:r>
              <a:rPr lang="nb-NO" sz="1600" b="1" dirty="0">
                <a:latin typeface="Arial" panose="020B0604020202020204" pitchFamily="34" charset="0"/>
                <a:cs typeface="Arial" panose="020B0604020202020204" pitchFamily="34" charset="0"/>
              </a:rPr>
              <a:t>Hjerte: </a:t>
            </a:r>
            <a:r>
              <a:rPr lang="nb-NO" sz="1600" dirty="0">
                <a:latin typeface="Arial" panose="020B0604020202020204" pitchFamily="34" charset="0"/>
                <a:cs typeface="Arial" panose="020B0604020202020204" pitchFamily="34" charset="0"/>
              </a:rPr>
              <a:t>Kjærlighet, være glad i, å elske, lyst til å gi omsorg </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3.  </a:t>
            </a:r>
            <a:r>
              <a:rPr lang="nb-NO" sz="1600" b="1" dirty="0">
                <a:latin typeface="Arial" panose="020B0604020202020204" pitchFamily="34" charset="0"/>
                <a:cs typeface="Arial" panose="020B0604020202020204" pitchFamily="34" charset="0"/>
              </a:rPr>
              <a:t>Solar Plexus: </a:t>
            </a:r>
            <a:r>
              <a:rPr lang="nb-NO" sz="1600" dirty="0" err="1">
                <a:latin typeface="Arial" panose="020B0604020202020204" pitchFamily="34" charset="0"/>
                <a:cs typeface="Arial" panose="020B0604020202020204" pitchFamily="34" charset="0"/>
              </a:rPr>
              <a:t>Gledesfyllt</a:t>
            </a:r>
            <a:r>
              <a:rPr lang="nb-NO" sz="1600" dirty="0">
                <a:latin typeface="Arial" panose="020B0604020202020204" pitchFamily="34" charset="0"/>
                <a:cs typeface="Arial" panose="020B0604020202020204" pitchFamily="34" charset="0"/>
              </a:rPr>
              <a:t> innsikt og erkjennelse. Aha!!</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2.  </a:t>
            </a:r>
            <a:r>
              <a:rPr lang="nb-NO" sz="1600" b="1" dirty="0" err="1">
                <a:latin typeface="Arial" panose="020B0604020202020204" pitchFamily="34" charset="0"/>
                <a:cs typeface="Arial" panose="020B0604020202020204" pitchFamily="34" charset="0"/>
              </a:rPr>
              <a:t>Hara</a:t>
            </a:r>
            <a:r>
              <a:rPr lang="nb-NO" sz="1600" b="1"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Lyst, boblende livsglede, sensualitet</a:t>
            </a:r>
          </a:p>
          <a:p>
            <a:pPr defTabSz="914400" eaLnBrk="0" fontAlgn="base" hangingPunct="0">
              <a:spcBef>
                <a:spcPts val="300"/>
              </a:spcBef>
              <a:spcAft>
                <a:spcPct val="0"/>
              </a:spcAft>
            </a:pPr>
            <a:r>
              <a:rPr lang="nb-NO" sz="1600" dirty="0">
                <a:latin typeface="Arial" panose="020B0604020202020204" pitchFamily="34" charset="0"/>
                <a:cs typeface="Arial" panose="020B0604020202020204" pitchFamily="34" charset="0"/>
              </a:rPr>
              <a:t>1.  </a:t>
            </a:r>
            <a:r>
              <a:rPr lang="nb-NO" sz="1600" b="1" dirty="0">
                <a:latin typeface="Arial" panose="020B0604020202020204" pitchFamily="34" charset="0"/>
                <a:cs typeface="Arial" panose="020B0604020202020204" pitchFamily="34" charset="0"/>
              </a:rPr>
              <a:t>Rot: </a:t>
            </a:r>
            <a:r>
              <a:rPr lang="nb-NO" sz="1600" dirty="0">
                <a:latin typeface="Arial" panose="020B0604020202020204" pitchFamily="34" charset="0"/>
                <a:cs typeface="Arial" panose="020B0604020202020204" pitchFamily="34" charset="0"/>
              </a:rPr>
              <a:t>Fysisk nytelse i kroppen og via sanseinntrykk </a:t>
            </a:r>
          </a:p>
          <a:p>
            <a:pPr marL="0" marR="0" indent="0" algn="l" defTabSz="914400" rtl="0" eaLnBrk="0" fontAlgn="base" latinLnBrk="0" hangingPunct="0">
              <a:lnSpc>
                <a:spcPct val="150000"/>
              </a:lnSpc>
              <a:spcBef>
                <a:spcPct val="0"/>
              </a:spcBef>
              <a:spcAft>
                <a:spcPct val="0"/>
              </a:spcAft>
              <a:buClrTx/>
              <a:buSzTx/>
              <a:buFontTx/>
              <a:buNone/>
              <a:tabLst/>
            </a:pPr>
            <a:r>
              <a:rPr lang="nb-NO" sz="2000" b="1" i="1" dirty="0">
                <a:solidFill>
                  <a:srgbClr val="FF0000"/>
                </a:solidFill>
                <a:cs typeface="Arial" panose="020B0604020202020204" pitchFamily="34" charset="0"/>
              </a:rPr>
              <a:t>Når det er vondt</a:t>
            </a:r>
            <a:r>
              <a:rPr lang="nb-NO" sz="2000" i="1" dirty="0">
                <a:solidFill>
                  <a:srgbClr val="FF0000"/>
                </a:solidFill>
                <a:cs typeface="Arial" panose="020B0604020202020204" pitchFamily="34" charset="0"/>
              </a:rPr>
              <a:t>:</a:t>
            </a:r>
          </a:p>
          <a:p>
            <a:pPr defTabSz="914400" eaLnBrk="0" fontAlgn="base" hangingPunct="0">
              <a:spcBef>
                <a:spcPct val="0"/>
              </a:spcBef>
              <a:spcAft>
                <a:spcPct val="0"/>
              </a:spcAft>
            </a:pPr>
            <a:r>
              <a:rPr lang="nb-NO" sz="1600" dirty="0">
                <a:latin typeface="Arial" panose="020B0604020202020204" pitchFamily="34" charset="0"/>
                <a:cs typeface="Arial" panose="020B0604020202020204" pitchFamily="34" charset="0"/>
              </a:rPr>
              <a:t>Å føle frykt, sorg, smerte eller kvalme</a:t>
            </a:r>
          </a:p>
        </p:txBody>
      </p:sp>
      <p:pic>
        <p:nvPicPr>
          <p:cNvPr id="4" name="Bilde 3">
            <a:extLst>
              <a:ext uri="{FF2B5EF4-FFF2-40B4-BE49-F238E27FC236}">
                <a16:creationId xmlns:a16="http://schemas.microsoft.com/office/drawing/2014/main" id="{8531D9BC-CBA1-DEBB-D724-F205BD4C1A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829857" y="4269705"/>
            <a:ext cx="2902878" cy="1136836"/>
          </a:xfrm>
          <a:prstGeom prst="rect">
            <a:avLst/>
          </a:prstGeom>
          <a:noFill/>
          <a:ln>
            <a:noFill/>
          </a:ln>
          <a:extLst>
            <a:ext uri="{53640926-AAD7-44D8-BBD7-CCE9431645EC}">
              <a14:shadowObscured xmlns:a14="http://schemas.microsoft.com/office/drawing/2010/main"/>
            </a:ext>
          </a:extLst>
        </p:spPr>
      </p:pic>
      <p:cxnSp>
        <p:nvCxnSpPr>
          <p:cNvPr id="5" name="Rett pilkobling 4">
            <a:extLst>
              <a:ext uri="{FF2B5EF4-FFF2-40B4-BE49-F238E27FC236}">
                <a16:creationId xmlns:a16="http://schemas.microsoft.com/office/drawing/2014/main" id="{B4504D18-78C0-4E8A-60D7-73B34B7914CE}"/>
              </a:ext>
            </a:extLst>
          </p:cNvPr>
          <p:cNvCxnSpPr>
            <a:cxnSpLocks/>
          </p:cNvCxnSpPr>
          <p:nvPr/>
        </p:nvCxnSpPr>
        <p:spPr>
          <a:xfrm flipH="1">
            <a:off x="714375" y="3657594"/>
            <a:ext cx="772650" cy="30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tt pilkobling 6">
            <a:extLst>
              <a:ext uri="{FF2B5EF4-FFF2-40B4-BE49-F238E27FC236}">
                <a16:creationId xmlns:a16="http://schemas.microsoft.com/office/drawing/2014/main" id="{6BBA6A56-4709-18A9-9391-462159504388}"/>
              </a:ext>
            </a:extLst>
          </p:cNvPr>
          <p:cNvCxnSpPr>
            <a:cxnSpLocks/>
          </p:cNvCxnSpPr>
          <p:nvPr/>
        </p:nvCxnSpPr>
        <p:spPr>
          <a:xfrm flipH="1">
            <a:off x="1012710" y="3947992"/>
            <a:ext cx="474315" cy="19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tt pilkobling 7">
            <a:extLst>
              <a:ext uri="{FF2B5EF4-FFF2-40B4-BE49-F238E27FC236}">
                <a16:creationId xmlns:a16="http://schemas.microsoft.com/office/drawing/2014/main" id="{6942CA3B-670C-DE18-2473-A92918CCF752}"/>
              </a:ext>
            </a:extLst>
          </p:cNvPr>
          <p:cNvCxnSpPr>
            <a:cxnSpLocks/>
          </p:cNvCxnSpPr>
          <p:nvPr/>
        </p:nvCxnSpPr>
        <p:spPr>
          <a:xfrm flipH="1">
            <a:off x="1012710" y="4182096"/>
            <a:ext cx="511290" cy="67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8FE0B40-2CD3-7372-4D22-F79966916EF8}"/>
              </a:ext>
            </a:extLst>
          </p:cNvPr>
          <p:cNvCxnSpPr>
            <a:cxnSpLocks/>
          </p:cNvCxnSpPr>
          <p:nvPr/>
        </p:nvCxnSpPr>
        <p:spPr>
          <a:xfrm flipH="1" flipV="1">
            <a:off x="1012710" y="4508863"/>
            <a:ext cx="474315" cy="2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CAB28127-7EF9-1E23-C66F-E66774193DC8}"/>
              </a:ext>
            </a:extLst>
          </p:cNvPr>
          <p:cNvCxnSpPr>
            <a:cxnSpLocks/>
          </p:cNvCxnSpPr>
          <p:nvPr/>
        </p:nvCxnSpPr>
        <p:spPr>
          <a:xfrm flipH="1" flipV="1">
            <a:off x="965085" y="4725282"/>
            <a:ext cx="558915" cy="99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6BD092AF-E2A1-1773-6CD0-EC4235CB4365}"/>
              </a:ext>
            </a:extLst>
          </p:cNvPr>
          <p:cNvCxnSpPr>
            <a:cxnSpLocks/>
          </p:cNvCxnSpPr>
          <p:nvPr/>
        </p:nvCxnSpPr>
        <p:spPr>
          <a:xfrm flipH="1" flipV="1">
            <a:off x="965085" y="4924643"/>
            <a:ext cx="558915" cy="162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E57024E1-B4B2-12E2-06B7-9313AC2A29BD}"/>
              </a:ext>
            </a:extLst>
          </p:cNvPr>
          <p:cNvCxnSpPr>
            <a:cxnSpLocks/>
          </p:cNvCxnSpPr>
          <p:nvPr/>
        </p:nvCxnSpPr>
        <p:spPr>
          <a:xfrm flipH="1" flipV="1">
            <a:off x="714375" y="5279170"/>
            <a:ext cx="809625" cy="87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kstSylinder 54">
            <a:extLst>
              <a:ext uri="{FF2B5EF4-FFF2-40B4-BE49-F238E27FC236}">
                <a16:creationId xmlns:a16="http://schemas.microsoft.com/office/drawing/2014/main" id="{E06603CF-B6F9-4383-0DD3-ECD52244708D}"/>
              </a:ext>
            </a:extLst>
          </p:cNvPr>
          <p:cNvSpPr txBox="1"/>
          <p:nvPr/>
        </p:nvSpPr>
        <p:spPr>
          <a:xfrm>
            <a:off x="7518517" y="3615387"/>
            <a:ext cx="1371600" cy="1661993"/>
          </a:xfrm>
          <a:prstGeom prst="rect">
            <a:avLst/>
          </a:prstGeom>
          <a:noFill/>
        </p:spPr>
        <p:txBody>
          <a:bodyPr wrap="square" rtlCol="0">
            <a:spAutoFit/>
          </a:bodyPr>
          <a:lstStyle/>
          <a:p>
            <a:r>
              <a:rPr lang="nb-NO" b="1" dirty="0">
                <a:solidFill>
                  <a:srgbClr val="CC00CC"/>
                </a:solidFill>
              </a:rPr>
              <a:t>Ånd</a:t>
            </a:r>
          </a:p>
          <a:p>
            <a:pPr>
              <a:spcBef>
                <a:spcPts val="1200"/>
              </a:spcBef>
            </a:pPr>
            <a:r>
              <a:rPr lang="nb-NO" b="1" dirty="0">
                <a:solidFill>
                  <a:srgbClr val="00B0F0"/>
                </a:solidFill>
              </a:rPr>
              <a:t>Sjel</a:t>
            </a:r>
          </a:p>
          <a:p>
            <a:r>
              <a:rPr lang="nb-NO" b="1" dirty="0">
                <a:solidFill>
                  <a:srgbClr val="01A31C"/>
                </a:solidFill>
              </a:rPr>
              <a:t>Hjerte</a:t>
            </a:r>
          </a:p>
          <a:p>
            <a:pPr>
              <a:spcBef>
                <a:spcPts val="2400"/>
              </a:spcBef>
            </a:pPr>
            <a:r>
              <a:rPr lang="nb-NO" b="1" dirty="0">
                <a:solidFill>
                  <a:srgbClr val="FF9900"/>
                </a:solidFill>
              </a:rPr>
              <a:t>Skaperkraft</a:t>
            </a:r>
          </a:p>
        </p:txBody>
      </p:sp>
      <p:sp>
        <p:nvSpPr>
          <p:cNvPr id="56" name="Venstre klammeparentes 55">
            <a:extLst>
              <a:ext uri="{FF2B5EF4-FFF2-40B4-BE49-F238E27FC236}">
                <a16:creationId xmlns:a16="http://schemas.microsoft.com/office/drawing/2014/main" id="{265C0275-95F7-A874-E437-A85F6FC11FFB}"/>
              </a:ext>
            </a:extLst>
          </p:cNvPr>
          <p:cNvSpPr/>
          <p:nvPr/>
        </p:nvSpPr>
        <p:spPr>
          <a:xfrm rot="10800000">
            <a:off x="7172324" y="3486666"/>
            <a:ext cx="375893" cy="5697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cxnSp>
        <p:nvCxnSpPr>
          <p:cNvPr id="58" name="Rett pilkobling 57">
            <a:extLst>
              <a:ext uri="{FF2B5EF4-FFF2-40B4-BE49-F238E27FC236}">
                <a16:creationId xmlns:a16="http://schemas.microsoft.com/office/drawing/2014/main" id="{B44279C9-E0C3-F9A8-4F78-263BCE6D10E8}"/>
              </a:ext>
            </a:extLst>
          </p:cNvPr>
          <p:cNvCxnSpPr>
            <a:cxnSpLocks/>
          </p:cNvCxnSpPr>
          <p:nvPr/>
        </p:nvCxnSpPr>
        <p:spPr>
          <a:xfrm>
            <a:off x="6838950" y="4249330"/>
            <a:ext cx="6381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ett pilkobling 58">
            <a:extLst>
              <a:ext uri="{FF2B5EF4-FFF2-40B4-BE49-F238E27FC236}">
                <a16:creationId xmlns:a16="http://schemas.microsoft.com/office/drawing/2014/main" id="{52F39F15-1FF7-B0CE-78C3-DDABE0C3AB17}"/>
              </a:ext>
            </a:extLst>
          </p:cNvPr>
          <p:cNvCxnSpPr>
            <a:cxnSpLocks/>
          </p:cNvCxnSpPr>
          <p:nvPr/>
        </p:nvCxnSpPr>
        <p:spPr>
          <a:xfrm>
            <a:off x="7081493" y="4512052"/>
            <a:ext cx="395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Venstre klammeparentes 60">
            <a:extLst>
              <a:ext uri="{FF2B5EF4-FFF2-40B4-BE49-F238E27FC236}">
                <a16:creationId xmlns:a16="http://schemas.microsoft.com/office/drawing/2014/main" id="{B4BC5344-AF57-9107-8CC6-C4AC9621D4D4}"/>
              </a:ext>
            </a:extLst>
          </p:cNvPr>
          <p:cNvSpPr/>
          <p:nvPr/>
        </p:nvSpPr>
        <p:spPr>
          <a:xfrm rot="10800000">
            <a:off x="7211103" y="4709408"/>
            <a:ext cx="337114" cy="815092"/>
          </a:xfrm>
          <a:prstGeom prst="leftBrace">
            <a:avLst>
              <a:gd name="adj1" fmla="val 8333"/>
              <a:gd name="adj2" fmla="val 5584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3" name="TekstSylinder 12">
            <a:extLst>
              <a:ext uri="{FF2B5EF4-FFF2-40B4-BE49-F238E27FC236}">
                <a16:creationId xmlns:a16="http://schemas.microsoft.com/office/drawing/2014/main" id="{AEA19373-2A3A-E8A5-50ED-67AB7977D801}"/>
              </a:ext>
            </a:extLst>
          </p:cNvPr>
          <p:cNvSpPr txBox="1"/>
          <p:nvPr/>
        </p:nvSpPr>
        <p:spPr>
          <a:xfrm>
            <a:off x="621582" y="6453824"/>
            <a:ext cx="7581901" cy="338554"/>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7. gang, Å være i livsenergi, i gratiskurset: </a:t>
            </a:r>
            <a:r>
              <a:rPr lang="nb-NO" sz="1600" b="1" dirty="0">
                <a:hlinkClick r:id="rId3"/>
              </a:rPr>
              <a:t>hjerterommet.no/livsveiledning/</a:t>
            </a:r>
            <a:r>
              <a:rPr lang="nb-NO" sz="1600" b="1" dirty="0"/>
              <a:t> </a:t>
            </a:r>
          </a:p>
        </p:txBody>
      </p:sp>
    </p:spTree>
    <p:extLst>
      <p:ext uri="{BB962C8B-B14F-4D97-AF65-F5344CB8AC3E}">
        <p14:creationId xmlns:p14="http://schemas.microsoft.com/office/powerpoint/2010/main" val="4344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p:bldP spid="56" grpId="0" animBg="1"/>
      <p:bldP spid="6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9330A42-CCE9-129C-503F-FB1A567C1794}"/>
              </a:ext>
            </a:extLst>
          </p:cNvPr>
          <p:cNvSpPr txBox="1"/>
          <p:nvPr/>
        </p:nvSpPr>
        <p:spPr>
          <a:xfrm>
            <a:off x="1334761" y="1194235"/>
            <a:ext cx="6474477" cy="5216813"/>
          </a:xfrm>
          <a:prstGeom prst="rect">
            <a:avLst/>
          </a:prstGeom>
          <a:noFill/>
        </p:spPr>
        <p:txBody>
          <a:bodyPr wrap="square">
            <a:spAutoFit/>
          </a:bodyPr>
          <a:lstStyle/>
          <a:p>
            <a:pPr algn="ctr">
              <a:spcAft>
                <a:spcPts val="1200"/>
              </a:spcAft>
            </a:pPr>
            <a:r>
              <a:rPr lang="nb-NO" sz="2400" b="1" kern="0" dirty="0">
                <a:ea typeface="Times New Roman" panose="02020603050405020304" pitchFamily="18" charset="0"/>
                <a:cs typeface="Arial" panose="020B0604020202020204" pitchFamily="34" charset="0"/>
              </a:rPr>
              <a:t>Å være i den positive ressursen til hvert av </a:t>
            </a:r>
            <a:br>
              <a:rPr lang="nb-NO" sz="2400" b="1" kern="0" dirty="0">
                <a:ea typeface="Times New Roman" panose="02020603050405020304" pitchFamily="18" charset="0"/>
                <a:cs typeface="Arial" panose="020B0604020202020204" pitchFamily="34" charset="0"/>
              </a:rPr>
            </a:br>
            <a:r>
              <a:rPr lang="nb-NO" sz="2400" b="1" kern="0" dirty="0">
                <a:ea typeface="Times New Roman" panose="02020603050405020304" pitchFamily="18" charset="0"/>
                <a:cs typeface="Arial" panose="020B0604020202020204" pitchFamily="34" charset="0"/>
              </a:rPr>
              <a:t>de seks egomønstrene, på en balansert måte</a:t>
            </a:r>
          </a:p>
          <a:p>
            <a:pPr marL="457200" indent="-457200">
              <a:spcAft>
                <a:spcPts val="1800"/>
              </a:spcAft>
              <a:buFont typeface="+mj-lt"/>
              <a:buAutoNum type="arabicPeriod"/>
            </a:pPr>
            <a:r>
              <a:rPr lang="nb-NO" sz="2000" kern="0" dirty="0">
                <a:ea typeface="Times New Roman" panose="02020603050405020304" pitchFamily="18" charset="0"/>
                <a:cs typeface="Arial" panose="020B0604020202020204" pitchFamily="34" charset="0"/>
              </a:rPr>
              <a:t>Være s</a:t>
            </a:r>
            <a:r>
              <a:rPr lang="nb-NO" sz="2000" kern="0" dirty="0">
                <a:effectLst/>
                <a:ea typeface="Times New Roman" panose="02020603050405020304" pitchFamily="18" charset="0"/>
                <a:cs typeface="Arial" panose="020B0604020202020204" pitchFamily="34" charset="0"/>
              </a:rPr>
              <a:t>pesielt begavet og samtidig en del av fellesskapet</a:t>
            </a:r>
          </a:p>
          <a:p>
            <a:pPr marL="457200" indent="-457200">
              <a:spcAft>
                <a:spcPts val="1800"/>
              </a:spcAft>
              <a:buFont typeface="+mj-lt"/>
              <a:buAutoNum type="arabicPeriod"/>
            </a:pPr>
            <a:r>
              <a:rPr lang="nb-NO" sz="2000" kern="0" dirty="0">
                <a:ea typeface="Times New Roman" panose="02020603050405020304" pitchFamily="18" charset="0"/>
                <a:cs typeface="Arial" panose="020B0604020202020204" pitchFamily="34" charset="0"/>
              </a:rPr>
              <a:t>Være levende, morsom, sosial og/eller kunstnerisk</a:t>
            </a:r>
            <a:br>
              <a:rPr lang="nb-NO" sz="2000" kern="0" dirty="0">
                <a:ea typeface="Times New Roman" panose="02020603050405020304" pitchFamily="18" charset="0"/>
                <a:cs typeface="Arial" panose="020B0604020202020204" pitchFamily="34" charset="0"/>
              </a:rPr>
            </a:br>
            <a:r>
              <a:rPr lang="nb-NO" sz="2000" kern="0" dirty="0">
                <a:ea typeface="Times New Roman" panose="02020603050405020304" pitchFamily="18" charset="0"/>
                <a:cs typeface="Arial" panose="020B0604020202020204" pitchFamily="34" charset="0"/>
              </a:rPr>
              <a:t>og samtidig ha omsorg og gi rom og plass for andre</a:t>
            </a:r>
            <a:endParaRPr lang="nb-NO" sz="2000" kern="0" dirty="0">
              <a:effectLst/>
              <a:ea typeface="Times New Roman" panose="02020603050405020304" pitchFamily="18" charset="0"/>
              <a:cs typeface="Arial" panose="020B0604020202020204" pitchFamily="34" charset="0"/>
            </a:endParaRPr>
          </a:p>
          <a:p>
            <a:pPr marL="457200" indent="-457200">
              <a:spcAft>
                <a:spcPts val="1800"/>
              </a:spcAft>
              <a:buFont typeface="+mj-lt"/>
              <a:buAutoNum type="arabicPeriod"/>
            </a:pPr>
            <a:r>
              <a:rPr lang="nb-NO" sz="2000" kern="0" dirty="0">
                <a:ea typeface="Times New Roman" panose="02020603050405020304" pitchFamily="18" charset="0"/>
                <a:cs typeface="Arial" panose="020B0604020202020204" pitchFamily="34" charset="0"/>
              </a:rPr>
              <a:t>Være m</a:t>
            </a:r>
            <a:r>
              <a:rPr lang="nb-NO" sz="2000" kern="0" dirty="0">
                <a:effectLst/>
                <a:ea typeface="Times New Roman" panose="02020603050405020304" pitchFamily="18" charset="0"/>
                <a:cs typeface="Arial" panose="020B0604020202020204" pitchFamily="34" charset="0"/>
              </a:rPr>
              <a:t>entalt sterk og samtidig følsom</a:t>
            </a:r>
          </a:p>
          <a:p>
            <a:pPr marL="457200" indent="-457200">
              <a:spcAft>
                <a:spcPts val="1800"/>
              </a:spcAft>
              <a:buFont typeface="+mj-lt"/>
              <a:buAutoNum type="arabicPeriod"/>
            </a:pPr>
            <a:r>
              <a:rPr lang="nb-NO" sz="2000" kern="0" dirty="0">
                <a:effectLst/>
                <a:ea typeface="Times New Roman" panose="02020603050405020304" pitchFamily="18" charset="0"/>
                <a:cs typeface="Arial" panose="020B0604020202020204" pitchFamily="34" charset="0"/>
              </a:rPr>
              <a:t>Være viljesterk og samtidig demokratisk og omsorgsfull,</a:t>
            </a:r>
            <a:br>
              <a:rPr lang="nb-NO" sz="2000" kern="0" dirty="0">
                <a:effectLst/>
                <a:ea typeface="Times New Roman" panose="02020603050405020304" pitchFamily="18" charset="0"/>
                <a:cs typeface="Arial" panose="020B0604020202020204" pitchFamily="34" charset="0"/>
              </a:rPr>
            </a:br>
            <a:r>
              <a:rPr lang="nb-NO" sz="2000" kern="0" dirty="0">
                <a:effectLst/>
                <a:ea typeface="Times New Roman" panose="02020603050405020304" pitchFamily="18" charset="0"/>
                <a:cs typeface="Arial" panose="020B0604020202020204" pitchFamily="34" charset="0"/>
              </a:rPr>
              <a:t>og </a:t>
            </a:r>
            <a:r>
              <a:rPr lang="nb-NO" sz="2000" kern="0" dirty="0">
                <a:ea typeface="Times New Roman" panose="02020603050405020304" pitchFamily="18" charset="0"/>
                <a:cs typeface="Arial" panose="020B0604020202020204" pitchFamily="34" charset="0"/>
              </a:rPr>
              <a:t>ha</a:t>
            </a:r>
            <a:r>
              <a:rPr lang="nb-NO" sz="2000" kern="0" dirty="0">
                <a:effectLst/>
                <a:ea typeface="Times New Roman" panose="02020603050405020304" pitchFamily="18" charset="0"/>
                <a:cs typeface="Arial" panose="020B0604020202020204" pitchFamily="34" charset="0"/>
              </a:rPr>
              <a:t> respekt for andres behov, meninger og grenser</a:t>
            </a:r>
            <a:endParaRPr lang="nb-NO" sz="2000" kern="0" dirty="0">
              <a:ea typeface="Times New Roman" panose="02020603050405020304" pitchFamily="18" charset="0"/>
              <a:cs typeface="Arial" panose="020B0604020202020204" pitchFamily="34" charset="0"/>
            </a:endParaRPr>
          </a:p>
          <a:p>
            <a:pPr marL="457200" indent="-457200">
              <a:spcAft>
                <a:spcPts val="1800"/>
              </a:spcAft>
              <a:buFont typeface="+mj-lt"/>
              <a:buAutoNum type="arabicPeriod"/>
            </a:pPr>
            <a:r>
              <a:rPr lang="nb-NO" sz="2000" kern="0" dirty="0">
                <a:ea typeface="Times New Roman" panose="02020603050405020304" pitchFamily="18" charset="0"/>
                <a:cs typeface="Arial" panose="020B0604020202020204" pitchFamily="34" charset="0"/>
              </a:rPr>
              <a:t>Være o</a:t>
            </a:r>
            <a:r>
              <a:rPr lang="nb-NO" sz="2000" kern="0" dirty="0">
                <a:effectLst/>
                <a:ea typeface="Times New Roman" panose="02020603050405020304" pitchFamily="18" charset="0"/>
                <a:cs typeface="Arial" panose="020B0604020202020204" pitchFamily="34" charset="0"/>
              </a:rPr>
              <a:t>msorgsfull og samtidig selvivaretakende, ta ledelsen og sette grenser når det trengs. </a:t>
            </a:r>
          </a:p>
          <a:p>
            <a:pPr marL="457200" indent="-457200">
              <a:spcAft>
                <a:spcPts val="1800"/>
              </a:spcAft>
              <a:buFont typeface="+mj-lt"/>
              <a:buAutoNum type="arabicPeriod"/>
            </a:pPr>
            <a:r>
              <a:rPr lang="nb-NO" sz="2000" kern="0" dirty="0">
                <a:ea typeface="Times New Roman" panose="02020603050405020304" pitchFamily="18" charset="0"/>
                <a:cs typeface="Arial" panose="020B0604020202020204" pitchFamily="34" charset="0"/>
              </a:rPr>
              <a:t>Være a</a:t>
            </a:r>
            <a:r>
              <a:rPr lang="nb-NO" sz="2000" kern="0" dirty="0">
                <a:effectLst/>
                <a:ea typeface="Times New Roman" panose="02020603050405020304" pitchFamily="18" charset="0"/>
                <a:cs typeface="Arial" panose="020B0604020202020204" pitchFamily="34" charset="0"/>
              </a:rPr>
              <a:t>nsvarsfull og samtidig åpen, følsom</a:t>
            </a:r>
            <a:r>
              <a:rPr lang="nb-NO" sz="2000" kern="0" dirty="0">
                <a:ea typeface="Times New Roman" panose="02020603050405020304" pitchFamily="18" charset="0"/>
                <a:cs typeface="Arial" panose="020B0604020202020204" pitchFamily="34" charset="0"/>
              </a:rPr>
              <a:t> og</a:t>
            </a:r>
            <a:r>
              <a:rPr lang="nb-NO" sz="2000" kern="0" dirty="0">
                <a:effectLst/>
                <a:ea typeface="Times New Roman" panose="02020603050405020304" pitchFamily="18" charset="0"/>
                <a:cs typeface="Arial" panose="020B0604020202020204" pitchFamily="34" charset="0"/>
              </a:rPr>
              <a:t> selvivaretakende, og også omsorgsfull overfor andre</a:t>
            </a:r>
            <a:endParaRPr lang="nb-NO" sz="2000" kern="0" dirty="0">
              <a:cs typeface="Arial" panose="020B0604020202020204" pitchFamily="34" charset="0"/>
            </a:endParaRPr>
          </a:p>
        </p:txBody>
      </p:sp>
      <p:sp>
        <p:nvSpPr>
          <p:cNvPr id="4" name="TekstSylinder 3">
            <a:extLst>
              <a:ext uri="{FF2B5EF4-FFF2-40B4-BE49-F238E27FC236}">
                <a16:creationId xmlns:a16="http://schemas.microsoft.com/office/drawing/2014/main" id="{470FFB64-2D17-DF2D-7993-027348590B6E}"/>
              </a:ext>
            </a:extLst>
          </p:cNvPr>
          <p:cNvSpPr txBox="1"/>
          <p:nvPr/>
        </p:nvSpPr>
        <p:spPr>
          <a:xfrm>
            <a:off x="143219" y="337814"/>
            <a:ext cx="8857562" cy="584775"/>
          </a:xfrm>
          <a:prstGeom prst="rect">
            <a:avLst/>
          </a:prstGeom>
          <a:noFill/>
        </p:spPr>
        <p:txBody>
          <a:bodyPr wrap="square" rtlCol="0">
            <a:spAutoFit/>
          </a:bodyPr>
          <a:lstStyle/>
          <a:p>
            <a:pPr algn="ctr"/>
            <a:r>
              <a:rPr lang="nb-NO" sz="3200" kern="0" dirty="0">
                <a:solidFill>
                  <a:srgbClr val="C00000"/>
                </a:solidFill>
                <a:latin typeface="Arial" panose="020B0604020202020204" pitchFamily="34" charset="0"/>
              </a:rPr>
              <a:t>Fri og bevisst livsutfoldelse – «Være-gjøren» </a:t>
            </a:r>
          </a:p>
        </p:txBody>
      </p:sp>
      <p:pic>
        <p:nvPicPr>
          <p:cNvPr id="2" name="Bilde 1">
            <a:extLst>
              <a:ext uri="{FF2B5EF4-FFF2-40B4-BE49-F238E27FC236}">
                <a16:creationId xmlns:a16="http://schemas.microsoft.com/office/drawing/2014/main" id="{B48DC4FC-FCF4-FC22-C7EB-00BFB0BA02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964" y="1940616"/>
            <a:ext cx="522868" cy="562224"/>
          </a:xfrm>
          <a:prstGeom prst="rect">
            <a:avLst/>
          </a:prstGeom>
        </p:spPr>
      </p:pic>
      <p:pic>
        <p:nvPicPr>
          <p:cNvPr id="5" name="Bilde 4">
            <a:extLst>
              <a:ext uri="{FF2B5EF4-FFF2-40B4-BE49-F238E27FC236}">
                <a16:creationId xmlns:a16="http://schemas.microsoft.com/office/drawing/2014/main" id="{5E493416-715D-3F5C-E782-572C8D3C1F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805" y="2552005"/>
            <a:ext cx="689603" cy="562224"/>
          </a:xfrm>
          <a:prstGeom prst="rect">
            <a:avLst/>
          </a:prstGeom>
        </p:spPr>
      </p:pic>
      <p:pic>
        <p:nvPicPr>
          <p:cNvPr id="6" name="Bilde 5">
            <a:extLst>
              <a:ext uri="{FF2B5EF4-FFF2-40B4-BE49-F238E27FC236}">
                <a16:creationId xmlns:a16="http://schemas.microsoft.com/office/drawing/2014/main" id="{B22AC2AB-5886-5BD0-9F22-3D8E0FC43B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308" y="3290521"/>
            <a:ext cx="432595" cy="592595"/>
          </a:xfrm>
          <a:prstGeom prst="rect">
            <a:avLst/>
          </a:prstGeom>
        </p:spPr>
      </p:pic>
      <p:pic>
        <p:nvPicPr>
          <p:cNvPr id="7" name="Bilde 6">
            <a:extLst>
              <a:ext uri="{FF2B5EF4-FFF2-40B4-BE49-F238E27FC236}">
                <a16:creationId xmlns:a16="http://schemas.microsoft.com/office/drawing/2014/main" id="{7E047C7A-CFE1-D602-8706-6513C791DD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4330" y="4047697"/>
            <a:ext cx="689603" cy="593059"/>
          </a:xfrm>
          <a:prstGeom prst="rect">
            <a:avLst/>
          </a:prstGeom>
        </p:spPr>
      </p:pic>
      <p:pic>
        <p:nvPicPr>
          <p:cNvPr id="8" name="Bilde 7">
            <a:extLst>
              <a:ext uri="{FF2B5EF4-FFF2-40B4-BE49-F238E27FC236}">
                <a16:creationId xmlns:a16="http://schemas.microsoft.com/office/drawing/2014/main" id="{14931A3A-4170-396D-F2C3-47E58BB8CE0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8947" y="4805337"/>
            <a:ext cx="726137" cy="588171"/>
          </a:xfrm>
          <a:prstGeom prst="rect">
            <a:avLst/>
          </a:prstGeom>
        </p:spPr>
      </p:pic>
      <p:pic>
        <p:nvPicPr>
          <p:cNvPr id="9" name="Bilde 8">
            <a:extLst>
              <a:ext uri="{FF2B5EF4-FFF2-40B4-BE49-F238E27FC236}">
                <a16:creationId xmlns:a16="http://schemas.microsoft.com/office/drawing/2014/main" id="{727B4CAB-666A-1CA0-079A-FE69C46EB7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582" y="5640943"/>
            <a:ext cx="441101" cy="622755"/>
          </a:xfrm>
          <a:prstGeom prst="rect">
            <a:avLst/>
          </a:prstGeom>
        </p:spPr>
      </p:pic>
      <p:sp>
        <p:nvSpPr>
          <p:cNvPr id="10" name="TekstSylinder 9">
            <a:extLst>
              <a:ext uri="{FF2B5EF4-FFF2-40B4-BE49-F238E27FC236}">
                <a16:creationId xmlns:a16="http://schemas.microsoft.com/office/drawing/2014/main" id="{F7E1ECA1-A750-6CAA-4959-437D778EFB0B}"/>
              </a:ext>
            </a:extLst>
          </p:cNvPr>
          <p:cNvSpPr txBox="1"/>
          <p:nvPr/>
        </p:nvSpPr>
        <p:spPr>
          <a:xfrm>
            <a:off x="2924175" y="6454234"/>
            <a:ext cx="3917233" cy="338554"/>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7. gang: Å være i livsenergi</a:t>
            </a:r>
            <a:endParaRPr lang="nb-NO" sz="1600" b="1" dirty="0"/>
          </a:p>
        </p:txBody>
      </p:sp>
    </p:spTree>
    <p:extLst>
      <p:ext uri="{BB962C8B-B14F-4D97-AF65-F5344CB8AC3E}">
        <p14:creationId xmlns:p14="http://schemas.microsoft.com/office/powerpoint/2010/main" val="36423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02EF635B-E5E7-2DD1-93A1-51DF3685EBE3}"/>
              </a:ext>
            </a:extLst>
          </p:cNvPr>
          <p:cNvSpPr txBox="1"/>
          <p:nvPr/>
        </p:nvSpPr>
        <p:spPr>
          <a:xfrm>
            <a:off x="978720" y="90174"/>
            <a:ext cx="5603157" cy="1077218"/>
          </a:xfrm>
          <a:prstGeom prst="rect">
            <a:avLst/>
          </a:prstGeom>
          <a:noFill/>
        </p:spPr>
        <p:txBody>
          <a:bodyPr wrap="square" rtlCol="0">
            <a:spAutoFit/>
          </a:bodyPr>
          <a:lstStyle/>
          <a:p>
            <a:pPr algn="ctr"/>
            <a:r>
              <a:rPr lang="nb-NO" sz="3200" kern="0" dirty="0">
                <a:solidFill>
                  <a:srgbClr val="C00000"/>
                </a:solidFill>
                <a:latin typeface="Arial" panose="020B0604020202020204" pitchFamily="34" charset="0"/>
              </a:rPr>
              <a:t>Å utvikle følsomheten og få kontakt med livsenergien</a:t>
            </a:r>
          </a:p>
        </p:txBody>
      </p:sp>
      <p:sp>
        <p:nvSpPr>
          <p:cNvPr id="2" name="TekstSylinder 1">
            <a:extLst>
              <a:ext uri="{FF2B5EF4-FFF2-40B4-BE49-F238E27FC236}">
                <a16:creationId xmlns:a16="http://schemas.microsoft.com/office/drawing/2014/main" id="{F645DDF8-4BD1-6609-DA37-DC3765B3908B}"/>
              </a:ext>
            </a:extLst>
          </p:cNvPr>
          <p:cNvSpPr txBox="1"/>
          <p:nvPr/>
        </p:nvSpPr>
        <p:spPr>
          <a:xfrm>
            <a:off x="766475" y="1210890"/>
            <a:ext cx="7342095" cy="5324535"/>
          </a:xfrm>
          <a:prstGeom prst="rect">
            <a:avLst/>
          </a:prstGeom>
          <a:noFill/>
        </p:spPr>
        <p:txBody>
          <a:bodyPr wrap="square" rtlCol="0">
            <a:spAutoFit/>
          </a:bodyPr>
          <a:lstStyle/>
          <a:p>
            <a:r>
              <a:rPr lang="nb-NO" sz="2000" b="1" dirty="0"/>
              <a:t>Å bevege kroppen </a:t>
            </a:r>
            <a:r>
              <a:rPr lang="nb-NO" sz="2000" dirty="0"/>
              <a:t>gjør at spenninger slipper taket slik at</a:t>
            </a:r>
            <a:br>
              <a:rPr lang="nb-NO" sz="2000" dirty="0"/>
            </a:br>
            <a:r>
              <a:rPr lang="nb-NO" sz="2000" dirty="0"/>
              <a:t>følelser slipper løs og kan merkes med bevisstheten:</a:t>
            </a:r>
          </a:p>
          <a:p>
            <a:pPr marL="627063" lvl="1" indent="-268288">
              <a:buFont typeface="Arial" panose="020B0604020202020204" pitchFamily="34" charset="0"/>
              <a:buChar char="•"/>
            </a:pPr>
            <a:r>
              <a:rPr lang="nb-NO" sz="2000" dirty="0"/>
              <a:t>Gå tur, rolig og avslappet og la tankene vandre fritt</a:t>
            </a:r>
          </a:p>
          <a:p>
            <a:pPr marL="627063" lvl="1" indent="-268288">
              <a:buFont typeface="Arial" panose="020B0604020202020204" pitchFamily="34" charset="0"/>
              <a:buChar char="•"/>
            </a:pPr>
            <a:r>
              <a:rPr lang="nb-NO" sz="2000" dirty="0"/>
              <a:t>Frie bevegelser og dans til musikk der du sørger for å bevege </a:t>
            </a:r>
            <a:br>
              <a:rPr lang="nb-NO" sz="2000" dirty="0"/>
            </a:br>
            <a:r>
              <a:rPr lang="nb-NO" sz="2000" dirty="0"/>
              <a:t>alle deler av kroppen, og så setter deg og lytter innover</a:t>
            </a:r>
          </a:p>
          <a:p>
            <a:pPr marL="627063" lvl="1" indent="-268288">
              <a:buFont typeface="Arial" panose="020B0604020202020204" pitchFamily="34" charset="0"/>
              <a:buChar char="•"/>
            </a:pPr>
            <a:r>
              <a:rPr lang="nb-NO" sz="2000" dirty="0"/>
              <a:t>Yoga, kroppsorientert terapi, pusteterapi, mv.</a:t>
            </a:r>
          </a:p>
          <a:p>
            <a:pPr>
              <a:spcBef>
                <a:spcPts val="1200"/>
              </a:spcBef>
            </a:pPr>
            <a:r>
              <a:rPr lang="nb-NO" sz="2000" b="1" dirty="0"/>
              <a:t>Samtale om personlige ting</a:t>
            </a:r>
            <a:r>
              <a:rPr lang="nb-NO" sz="2000" dirty="0"/>
              <a:t>; </a:t>
            </a:r>
          </a:p>
          <a:p>
            <a:pPr marL="627063" lvl="1" indent="-252413">
              <a:buFont typeface="Arial" panose="020B0604020202020204" pitchFamily="34" charset="0"/>
              <a:buChar char="•"/>
            </a:pPr>
            <a:r>
              <a:rPr lang="nb-NO" sz="2000" dirty="0"/>
              <a:t>Hva opplever og føler jeg? Hva kan ligge bak disse følelsene?</a:t>
            </a:r>
          </a:p>
          <a:p>
            <a:pPr marL="627063" lvl="1" indent="-252413">
              <a:buFont typeface="Arial" panose="020B0604020202020204" pitchFamily="34" charset="0"/>
              <a:buChar char="•"/>
            </a:pPr>
            <a:r>
              <a:rPr lang="nb-NO" sz="2000" dirty="0"/>
              <a:t>Hva føler jeg </a:t>
            </a:r>
            <a:r>
              <a:rPr lang="nb-NO" sz="2000" i="1" dirty="0"/>
              <a:t>egentlig</a:t>
            </a:r>
            <a:r>
              <a:rPr lang="nb-NO" sz="2000" dirty="0"/>
              <a:t>?</a:t>
            </a:r>
          </a:p>
          <a:p>
            <a:pPr>
              <a:spcBef>
                <a:spcPts val="1200"/>
              </a:spcBef>
            </a:pPr>
            <a:r>
              <a:rPr lang="nb-NO" sz="2000" b="1" dirty="0"/>
              <a:t>Meditasjon og vitnende bevissthet – Mindfulness </a:t>
            </a:r>
          </a:p>
          <a:p>
            <a:pPr marL="627063" lvl="1" indent="-252413">
              <a:buFont typeface="Arial" panose="020B0604020202020204" pitchFamily="34" charset="0"/>
              <a:buChar char="•"/>
            </a:pPr>
            <a:r>
              <a:rPr lang="nb-NO" sz="2000" dirty="0"/>
              <a:t>Føle, føle, føle. Hva føler jeg?</a:t>
            </a:r>
          </a:p>
          <a:p>
            <a:pPr marL="627063" lvl="1" indent="-252413">
              <a:buFont typeface="Arial" panose="020B0604020202020204" pitchFamily="34" charset="0"/>
              <a:buChar char="•"/>
            </a:pPr>
            <a:r>
              <a:rPr lang="nb-NO" sz="2000" dirty="0"/>
              <a:t>Meditere og stilne tankene, så du kan merke følelsene</a:t>
            </a:r>
          </a:p>
          <a:p>
            <a:pPr marL="627063" lvl="1" indent="-252413">
              <a:buFont typeface="Arial" panose="020B0604020202020204" pitchFamily="34" charset="0"/>
              <a:buChar char="•"/>
            </a:pPr>
            <a:r>
              <a:rPr lang="nb-NO" sz="2000" dirty="0"/>
              <a:t>Vitnende bevissthet; årvåkent tilstede i nuet</a:t>
            </a:r>
          </a:p>
          <a:p>
            <a:pPr marL="627063" lvl="1" indent="-252413">
              <a:buFont typeface="Arial" panose="020B0604020202020204" pitchFamily="34" charset="0"/>
              <a:buChar char="•"/>
            </a:pPr>
            <a:r>
              <a:rPr lang="nb-NO" sz="2000" dirty="0"/>
              <a:t>Stille spørsmål og be om svar: Hva ønsker du, lengter etter </a:t>
            </a:r>
            <a:br>
              <a:rPr lang="nb-NO" sz="2000" dirty="0"/>
            </a:br>
            <a:r>
              <a:rPr lang="nb-NO" sz="2000" dirty="0"/>
              <a:t>og ber om? = det hjertet og sjelen vil. Bruke visdomskort, </a:t>
            </a:r>
            <a:r>
              <a:rPr lang="nb-NO" sz="2000" dirty="0" err="1"/>
              <a:t>tarot</a:t>
            </a:r>
            <a:r>
              <a:rPr lang="nb-NO" sz="2000" dirty="0"/>
              <a:t>.</a:t>
            </a:r>
          </a:p>
          <a:p>
            <a:pPr marL="627063" lvl="1" indent="-252413">
              <a:buFont typeface="Arial" panose="020B0604020202020204" pitchFamily="34" charset="0"/>
              <a:buChar char="•"/>
            </a:pPr>
            <a:r>
              <a:rPr lang="nb-NO" sz="2000" dirty="0"/>
              <a:t>Sove på det. Retreat. Terapi. </a:t>
            </a:r>
            <a:endParaRPr lang="nb-NO" dirty="0"/>
          </a:p>
        </p:txBody>
      </p:sp>
      <p:grpSp>
        <p:nvGrpSpPr>
          <p:cNvPr id="6" name="Gruppe 5">
            <a:extLst>
              <a:ext uri="{FF2B5EF4-FFF2-40B4-BE49-F238E27FC236}">
                <a16:creationId xmlns:a16="http://schemas.microsoft.com/office/drawing/2014/main" id="{C027E2BB-C607-7075-2093-2043DBF7770B}"/>
              </a:ext>
            </a:extLst>
          </p:cNvPr>
          <p:cNvGrpSpPr/>
          <p:nvPr/>
        </p:nvGrpSpPr>
        <p:grpSpPr>
          <a:xfrm>
            <a:off x="7028325" y="720699"/>
            <a:ext cx="1586753" cy="1389529"/>
            <a:chOff x="6956609" y="403412"/>
            <a:chExt cx="1586753" cy="1389529"/>
          </a:xfrm>
        </p:grpSpPr>
        <p:sp>
          <p:nvSpPr>
            <p:cNvPr id="7" name="Sekskant 6">
              <a:extLst>
                <a:ext uri="{FF2B5EF4-FFF2-40B4-BE49-F238E27FC236}">
                  <a16:creationId xmlns:a16="http://schemas.microsoft.com/office/drawing/2014/main" id="{AE4038C5-FBE5-3A0A-AB47-454D970FF8F9}"/>
                </a:ext>
              </a:extLst>
            </p:cNvPr>
            <p:cNvSpPr/>
            <p:nvPr/>
          </p:nvSpPr>
          <p:spPr>
            <a:xfrm>
              <a:off x="6956609" y="403412"/>
              <a:ext cx="1586753" cy="1389529"/>
            </a:xfrm>
            <a:prstGeom prst="hexagon">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21E2A07F-E01B-81D8-F162-C86D0153798E}"/>
                </a:ext>
              </a:extLst>
            </p:cNvPr>
            <p:cNvSpPr txBox="1"/>
            <p:nvPr/>
          </p:nvSpPr>
          <p:spPr>
            <a:xfrm>
              <a:off x="7064190" y="537084"/>
              <a:ext cx="1425388" cy="1077218"/>
            </a:xfrm>
            <a:prstGeom prst="rect">
              <a:avLst/>
            </a:prstGeom>
            <a:noFill/>
          </p:spPr>
          <p:txBody>
            <a:bodyPr wrap="square" rtlCol="0">
              <a:spAutoFit/>
            </a:bodyPr>
            <a:lstStyle/>
            <a:p>
              <a:pPr algn="ctr"/>
              <a:r>
                <a:rPr lang="nb-NO" sz="1600" dirty="0" err="1"/>
                <a:t>Where</a:t>
              </a:r>
              <a:r>
                <a:rPr lang="nb-NO" sz="1600" dirty="0"/>
                <a:t> </a:t>
              </a:r>
              <a:r>
                <a:rPr lang="nb-NO" sz="1600" dirty="0" err="1"/>
                <a:t>attention</a:t>
              </a:r>
              <a:r>
                <a:rPr lang="nb-NO" sz="1600" dirty="0"/>
                <a:t> </a:t>
              </a:r>
              <a:r>
                <a:rPr lang="nb-NO" sz="1600" dirty="0" err="1"/>
                <a:t>goes</a:t>
              </a:r>
              <a:r>
                <a:rPr lang="nb-NO" sz="1600" dirty="0"/>
                <a:t>, </a:t>
              </a:r>
              <a:r>
                <a:rPr lang="nb-NO" sz="1600" dirty="0" err="1"/>
                <a:t>energy</a:t>
              </a:r>
              <a:r>
                <a:rPr lang="nb-NO" sz="1600" dirty="0"/>
                <a:t> </a:t>
              </a:r>
              <a:r>
                <a:rPr lang="nb-NO" sz="1600" dirty="0" err="1"/>
                <a:t>flows</a:t>
              </a:r>
              <a:r>
                <a:rPr lang="nb-NO" sz="1600" dirty="0"/>
                <a:t>, so it </a:t>
              </a:r>
              <a:r>
                <a:rPr lang="nb-NO" sz="1600" dirty="0" err="1"/>
                <a:t>grows</a:t>
              </a:r>
              <a:r>
                <a:rPr lang="nb-NO" sz="1600" dirty="0"/>
                <a:t>!</a:t>
              </a:r>
            </a:p>
          </p:txBody>
        </p:sp>
      </p:grpSp>
      <p:sp>
        <p:nvSpPr>
          <p:cNvPr id="3" name="TekstSylinder 2">
            <a:extLst>
              <a:ext uri="{FF2B5EF4-FFF2-40B4-BE49-F238E27FC236}">
                <a16:creationId xmlns:a16="http://schemas.microsoft.com/office/drawing/2014/main" id="{1DF25D40-95D0-66AF-3F4E-6A173E0C47BD}"/>
              </a:ext>
            </a:extLst>
          </p:cNvPr>
          <p:cNvSpPr txBox="1"/>
          <p:nvPr/>
        </p:nvSpPr>
        <p:spPr>
          <a:xfrm>
            <a:off x="342900" y="6448322"/>
            <a:ext cx="8696325" cy="338554"/>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7. gang, Å være i livsenergi, og 8. gang, Å utvikle følsomhet og empati og leve fra hjertet.</a:t>
            </a:r>
            <a:endParaRPr lang="nb-NO" sz="1600" b="1" dirty="0"/>
          </a:p>
        </p:txBody>
      </p:sp>
    </p:spTree>
    <p:extLst>
      <p:ext uri="{BB962C8B-B14F-4D97-AF65-F5344CB8AC3E}">
        <p14:creationId xmlns:p14="http://schemas.microsoft.com/office/powerpoint/2010/main" val="7901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A28E4-D834-53CD-F2CC-86986656893D}"/>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23455308-8623-1596-C075-128AAA9C93E1}"/>
              </a:ext>
            </a:extLst>
          </p:cNvPr>
          <p:cNvSpPr txBox="1"/>
          <p:nvPr/>
        </p:nvSpPr>
        <p:spPr>
          <a:xfrm>
            <a:off x="3861296" y="1095125"/>
            <a:ext cx="5085477" cy="5539978"/>
          </a:xfrm>
          <a:prstGeom prst="rect">
            <a:avLst/>
          </a:prstGeom>
          <a:noFill/>
        </p:spPr>
        <p:txBody>
          <a:bodyPr wrap="square">
            <a:spAutoFit/>
          </a:bodyPr>
          <a:lstStyle/>
          <a:p>
            <a:pPr algn="ctr"/>
            <a:r>
              <a:rPr lang="nb-NO" sz="1800" b="1" dirty="0">
                <a:effectLst/>
                <a:ea typeface="Times New Roman" panose="02020603050405020304" pitchFamily="18" charset="0"/>
              </a:rPr>
              <a:t>Mennesket har tre åndelige energisentre; </a:t>
            </a:r>
            <a:r>
              <a:rPr lang="nb-NO" sz="1800" dirty="0">
                <a:effectLst/>
                <a:ea typeface="Times New Roman" panose="02020603050405020304" pitchFamily="18" charset="0"/>
              </a:rPr>
              <a:t>halssenteret (sjel) og </a:t>
            </a:r>
            <a:r>
              <a:rPr lang="nb-NO" sz="1800" dirty="0" err="1">
                <a:effectLst/>
                <a:ea typeface="Times New Roman" panose="02020603050405020304" pitchFamily="18" charset="0"/>
              </a:rPr>
              <a:t>pineal</a:t>
            </a:r>
            <a:r>
              <a:rPr lang="nb-NO" sz="1800" dirty="0">
                <a:effectLst/>
                <a:ea typeface="Times New Roman" panose="02020603050405020304" pitchFamily="18" charset="0"/>
              </a:rPr>
              <a:t>- og kronesenteret (ånd). </a:t>
            </a:r>
          </a:p>
          <a:p>
            <a:endParaRPr lang="nb-NO" dirty="0">
              <a:ea typeface="Times New Roman" panose="02020603050405020304" pitchFamily="18" charset="0"/>
            </a:endParaRPr>
          </a:p>
          <a:p>
            <a:pPr algn="ctr"/>
            <a:r>
              <a:rPr lang="nb-NO" sz="1800" b="1" dirty="0">
                <a:effectLst/>
                <a:ea typeface="Times New Roman" panose="02020603050405020304" pitchFamily="18" charset="0"/>
              </a:rPr>
              <a:t>Hjertesentret er broen mellom </a:t>
            </a:r>
            <a:br>
              <a:rPr lang="nb-NO" sz="1800" b="1" dirty="0">
                <a:effectLst/>
                <a:ea typeface="Times New Roman" panose="02020603050405020304" pitchFamily="18" charset="0"/>
              </a:rPr>
            </a:br>
            <a:r>
              <a:rPr lang="nb-NO" sz="1800" b="1" dirty="0">
                <a:effectLst/>
                <a:ea typeface="Times New Roman" panose="02020603050405020304" pitchFamily="18" charset="0"/>
              </a:rPr>
              <a:t>det jordiske og det åndelige</a:t>
            </a:r>
            <a:endParaRPr lang="nb-NO" b="1" dirty="0">
              <a:ea typeface="Times New Roman" panose="02020603050405020304" pitchFamily="18" charset="0"/>
            </a:endParaRPr>
          </a:p>
          <a:p>
            <a:pPr>
              <a:spcBef>
                <a:spcPts val="1200"/>
              </a:spcBef>
            </a:pPr>
            <a:r>
              <a:rPr lang="nb-NO" b="1" dirty="0">
                <a:ea typeface="Times New Roman" panose="02020603050405020304" pitchFamily="18" charset="0"/>
              </a:rPr>
              <a:t>Hjertet er veien inn til sjelen</a:t>
            </a:r>
            <a:endParaRPr lang="nb-NO" dirty="0">
              <a:ea typeface="Times New Roman" panose="02020603050405020304" pitchFamily="18" charset="0"/>
            </a:endParaRPr>
          </a:p>
          <a:p>
            <a:pPr marL="446088" lvl="1" indent="-285750">
              <a:spcBef>
                <a:spcPts val="400"/>
              </a:spcBef>
              <a:buFont typeface="Courier New" panose="02070309020205020404" pitchFamily="49" charset="0"/>
              <a:buChar char="o"/>
            </a:pPr>
            <a:r>
              <a:rPr lang="nb-NO" i="1" dirty="0">
                <a:ea typeface="Times New Roman" panose="02020603050405020304" pitchFamily="18" charset="0"/>
              </a:rPr>
              <a:t>Hjertet</a:t>
            </a:r>
            <a:r>
              <a:rPr lang="nb-NO" dirty="0">
                <a:ea typeface="Times New Roman" panose="02020603050405020304" pitchFamily="18" charset="0"/>
              </a:rPr>
              <a:t> forteller deg hva du føler for i hverdagen gjennom at du spør deg hva du </a:t>
            </a:r>
            <a:r>
              <a:rPr lang="nb-NO" i="1" dirty="0">
                <a:ea typeface="Times New Roman" panose="02020603050405020304" pitchFamily="18" charset="0"/>
              </a:rPr>
              <a:t>ønsker, har behov for, lengter etter og ber om.</a:t>
            </a:r>
          </a:p>
          <a:p>
            <a:pPr marL="446088" lvl="1" indent="-285750">
              <a:spcBef>
                <a:spcPts val="400"/>
              </a:spcBef>
              <a:buFont typeface="Courier New" panose="02070309020205020404" pitchFamily="49" charset="0"/>
              <a:buChar char="o"/>
            </a:pPr>
            <a:r>
              <a:rPr lang="nb-NO" i="1" dirty="0">
                <a:ea typeface="Times New Roman" panose="02020603050405020304" pitchFamily="18" charset="0"/>
              </a:rPr>
              <a:t>Sjelen </a:t>
            </a:r>
            <a:r>
              <a:rPr lang="nb-NO" dirty="0">
                <a:ea typeface="Times New Roman" panose="02020603050405020304" pitchFamily="18" charset="0"/>
              </a:rPr>
              <a:t>snakker til deg gjennom hjertets dypeste ønsker og lengsler ved at du spør om </a:t>
            </a:r>
            <a:r>
              <a:rPr lang="nb-NO" i="1" dirty="0">
                <a:ea typeface="Times New Roman" panose="02020603050405020304" pitchFamily="18" charset="0"/>
              </a:rPr>
              <a:t>hva du </a:t>
            </a:r>
            <a:r>
              <a:rPr lang="nb-NO" i="1" u="sng" dirty="0">
                <a:ea typeface="Times New Roman" panose="02020603050405020304" pitchFamily="18" charset="0"/>
              </a:rPr>
              <a:t>egentlig</a:t>
            </a:r>
            <a:r>
              <a:rPr lang="nb-NO" i="1" dirty="0">
                <a:ea typeface="Times New Roman" panose="02020603050405020304" pitchFamily="18" charset="0"/>
              </a:rPr>
              <a:t> ønsker, lengter etter, trenger og ber om</a:t>
            </a:r>
            <a:r>
              <a:rPr lang="nb-NO" dirty="0">
                <a:ea typeface="Times New Roman" panose="02020603050405020304" pitchFamily="18" charset="0"/>
              </a:rPr>
              <a:t>, og hva du </a:t>
            </a:r>
            <a:r>
              <a:rPr lang="nb-NO" i="1" u="sng" dirty="0">
                <a:ea typeface="Times New Roman" panose="02020603050405020304" pitchFamily="18" charset="0"/>
              </a:rPr>
              <a:t>egentlig</a:t>
            </a:r>
            <a:r>
              <a:rPr lang="nb-NO" i="1" dirty="0">
                <a:ea typeface="Times New Roman" panose="02020603050405020304" pitchFamily="18" charset="0"/>
              </a:rPr>
              <a:t> ønsker å gjøre og utrette her i verden. </a:t>
            </a:r>
          </a:p>
          <a:p>
            <a:pPr marL="285750" indent="-285750">
              <a:spcBef>
                <a:spcPts val="1200"/>
              </a:spcBef>
              <a:buFont typeface="Arial" panose="020B0604020202020204" pitchFamily="34" charset="0"/>
              <a:buChar char="•"/>
            </a:pPr>
            <a:r>
              <a:rPr lang="nb-NO" b="1" dirty="0">
                <a:ea typeface="Times New Roman" panose="02020603050405020304" pitchFamily="18" charset="0"/>
              </a:rPr>
              <a:t>Sjelen er veien inn til det åndelige</a:t>
            </a:r>
            <a:br>
              <a:rPr lang="nb-NO" dirty="0">
                <a:ea typeface="Times New Roman" panose="02020603050405020304" pitchFamily="18" charset="0"/>
              </a:rPr>
            </a:br>
            <a:r>
              <a:rPr lang="nb-NO" dirty="0">
                <a:ea typeface="Times New Roman" panose="02020603050405020304" pitchFamily="18" charset="0"/>
              </a:rPr>
              <a:t>Med økt sjelelig kontakt (</a:t>
            </a:r>
            <a:r>
              <a:rPr lang="nb-NO" dirty="0" err="1">
                <a:ea typeface="Times New Roman" panose="02020603050405020304" pitchFamily="18" charset="0"/>
              </a:rPr>
              <a:t>halschakraet</a:t>
            </a:r>
            <a:r>
              <a:rPr lang="nb-NO" dirty="0">
                <a:ea typeface="Times New Roman" panose="02020603050405020304" pitchFamily="18" charset="0"/>
              </a:rPr>
              <a:t>) vil din åndskraft øke, og du kan få </a:t>
            </a:r>
            <a:r>
              <a:rPr lang="nb-NO" sz="1800" dirty="0">
                <a:effectLst/>
                <a:ea typeface="Times New Roman" panose="02020603050405020304" pitchFamily="18" charset="0"/>
              </a:rPr>
              <a:t>økt kontakt med den åndelige verden (</a:t>
            </a:r>
            <a:r>
              <a:rPr lang="nb-NO" dirty="0" err="1">
                <a:ea typeface="Times New Roman" panose="02020603050405020304" pitchFamily="18" charset="0"/>
              </a:rPr>
              <a:t>p</a:t>
            </a:r>
            <a:r>
              <a:rPr lang="nb-NO" sz="1800" dirty="0" err="1">
                <a:effectLst/>
                <a:ea typeface="Times New Roman" panose="02020603050405020304" pitchFamily="18" charset="0"/>
              </a:rPr>
              <a:t>ineal</a:t>
            </a:r>
            <a:r>
              <a:rPr lang="nb-NO" sz="1800" dirty="0">
                <a:effectLst/>
                <a:ea typeface="Times New Roman" panose="02020603050405020304" pitchFamily="18" charset="0"/>
              </a:rPr>
              <a:t>- og kronechakra). </a:t>
            </a:r>
            <a:endParaRPr lang="nb-NO" sz="2000" dirty="0">
              <a:ea typeface="Times New Roman" panose="02020603050405020304" pitchFamily="18" charset="0"/>
            </a:endParaRPr>
          </a:p>
        </p:txBody>
      </p:sp>
      <p:pic>
        <p:nvPicPr>
          <p:cNvPr id="5" name="Bilde 4">
            <a:extLst>
              <a:ext uri="{FF2B5EF4-FFF2-40B4-BE49-F238E27FC236}">
                <a16:creationId xmlns:a16="http://schemas.microsoft.com/office/drawing/2014/main" id="{07C1BC7F-752D-FF8D-5433-C8F5B2C4E0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1227955" y="2382016"/>
            <a:ext cx="3784560" cy="1482123"/>
          </a:xfrm>
          <a:prstGeom prst="rect">
            <a:avLst/>
          </a:prstGeom>
          <a:noFill/>
          <a:ln>
            <a:noFill/>
          </a:ln>
          <a:extLst>
            <a:ext uri="{53640926-AAD7-44D8-BBD7-CCE9431645EC}">
              <a14:shadowObscured xmlns:a14="http://schemas.microsoft.com/office/drawing/2010/main"/>
            </a:ext>
          </a:extLst>
        </p:spPr>
      </p:pic>
      <p:pic>
        <p:nvPicPr>
          <p:cNvPr id="6" name="Bilde 5">
            <a:extLst>
              <a:ext uri="{FF2B5EF4-FFF2-40B4-BE49-F238E27FC236}">
                <a16:creationId xmlns:a16="http://schemas.microsoft.com/office/drawing/2014/main" id="{4904296D-550A-243F-DE22-F9F80A2BB2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50450" y="1990513"/>
            <a:ext cx="3480996" cy="2185642"/>
          </a:xfrm>
          <a:prstGeom prst="rect">
            <a:avLst/>
          </a:prstGeom>
          <a:noFill/>
          <a:ln>
            <a:noFill/>
          </a:ln>
          <a:extLst>
            <a:ext uri="{53640926-AAD7-44D8-BBD7-CCE9431645EC}">
              <a14:shadowObscured xmlns:a14="http://schemas.microsoft.com/office/drawing/2010/main"/>
            </a:ext>
          </a:extLst>
        </p:spPr>
      </p:pic>
      <p:sp>
        <p:nvSpPr>
          <p:cNvPr id="7" name="TekstSylinder 6">
            <a:extLst>
              <a:ext uri="{FF2B5EF4-FFF2-40B4-BE49-F238E27FC236}">
                <a16:creationId xmlns:a16="http://schemas.microsoft.com/office/drawing/2014/main" id="{1F080CED-992E-D2C9-2926-8CE7CDDE675D}"/>
              </a:ext>
            </a:extLst>
          </p:cNvPr>
          <p:cNvSpPr txBox="1"/>
          <p:nvPr/>
        </p:nvSpPr>
        <p:spPr>
          <a:xfrm>
            <a:off x="579899" y="5006393"/>
            <a:ext cx="3107005" cy="830997"/>
          </a:xfrm>
          <a:prstGeom prst="rect">
            <a:avLst/>
          </a:prstGeom>
          <a:noFill/>
        </p:spPr>
        <p:txBody>
          <a:bodyPr wrap="square" rtlCol="0">
            <a:spAutoFit/>
          </a:bodyPr>
          <a:lstStyle/>
          <a:p>
            <a:pPr algn="ctr"/>
            <a:r>
              <a:rPr lang="nb-NO" sz="1600" dirty="0"/>
              <a:t>Det menneskelige energisystemet. </a:t>
            </a:r>
            <a:br>
              <a:rPr lang="nb-NO" sz="1600" dirty="0"/>
            </a:br>
            <a:r>
              <a:rPr lang="nb-NO" sz="1600" dirty="0"/>
              <a:t>Kilde: Barbara Ann Brennan: </a:t>
            </a:r>
            <a:r>
              <a:rPr lang="nb-NO" sz="1600" i="1" dirty="0"/>
              <a:t>Healing </a:t>
            </a:r>
            <a:r>
              <a:rPr lang="nb-NO" sz="1600" i="1" dirty="0" err="1"/>
              <a:t>från</a:t>
            </a:r>
            <a:r>
              <a:rPr lang="nb-NO" sz="1600" i="1" dirty="0"/>
              <a:t> det </a:t>
            </a:r>
            <a:r>
              <a:rPr lang="nb-NO" sz="1600" i="1" dirty="0" err="1"/>
              <a:t>inre</a:t>
            </a:r>
            <a:r>
              <a:rPr lang="nb-NO" sz="1600" i="1" dirty="0"/>
              <a:t> </a:t>
            </a:r>
            <a:r>
              <a:rPr lang="nb-NO" sz="1600" i="1" dirty="0" err="1"/>
              <a:t>ljuset</a:t>
            </a:r>
            <a:endParaRPr lang="nb-NO" sz="1600" i="1" dirty="0"/>
          </a:p>
        </p:txBody>
      </p:sp>
      <p:grpSp>
        <p:nvGrpSpPr>
          <p:cNvPr id="3" name="Gruppe 2">
            <a:extLst>
              <a:ext uri="{FF2B5EF4-FFF2-40B4-BE49-F238E27FC236}">
                <a16:creationId xmlns:a16="http://schemas.microsoft.com/office/drawing/2014/main" id="{BD30A9D3-4FCD-88CA-E000-02BF02C0802E}"/>
              </a:ext>
            </a:extLst>
          </p:cNvPr>
          <p:cNvGrpSpPr/>
          <p:nvPr/>
        </p:nvGrpSpPr>
        <p:grpSpPr>
          <a:xfrm>
            <a:off x="129723" y="148513"/>
            <a:ext cx="2061027" cy="694222"/>
            <a:chOff x="82098" y="100888"/>
            <a:chExt cx="2061027" cy="694222"/>
          </a:xfrm>
        </p:grpSpPr>
        <p:sp>
          <p:nvSpPr>
            <p:cNvPr id="8" name="TekstSylinder 7">
              <a:extLst>
                <a:ext uri="{FF2B5EF4-FFF2-40B4-BE49-F238E27FC236}">
                  <a16:creationId xmlns:a16="http://schemas.microsoft.com/office/drawing/2014/main" id="{E1BFC432-A8C7-AF4A-ECDD-D7CB2F0D4495}"/>
                </a:ext>
              </a:extLst>
            </p:cNvPr>
            <p:cNvSpPr txBox="1"/>
            <p:nvPr/>
          </p:nvSpPr>
          <p:spPr>
            <a:xfrm>
              <a:off x="686268" y="241112"/>
              <a:ext cx="1456857" cy="553998"/>
            </a:xfrm>
            <a:prstGeom prst="rect">
              <a:avLst/>
            </a:prstGeom>
            <a:solidFill>
              <a:srgbClr val="FFFF00"/>
            </a:solidFill>
            <a:ln>
              <a:solidFill>
                <a:schemeClr val="tx1"/>
              </a:solidFill>
            </a:ln>
          </p:spPr>
          <p:txBody>
            <a:bodyPr wrap="square" rtlCol="0">
              <a:spAutoFit/>
            </a:bodyPr>
            <a:lstStyle/>
            <a:p>
              <a:r>
                <a:rPr lang="nb-NO" sz="3000" b="1" dirty="0"/>
                <a:t>  Nøkkel</a:t>
              </a:r>
            </a:p>
          </p:txBody>
        </p:sp>
        <p:sp>
          <p:nvSpPr>
            <p:cNvPr id="9" name="Sjukant 8">
              <a:extLst>
                <a:ext uri="{FF2B5EF4-FFF2-40B4-BE49-F238E27FC236}">
                  <a16:creationId xmlns:a16="http://schemas.microsoft.com/office/drawing/2014/main" id="{0CF6DEAB-1B12-A8ED-C613-4520DDA5BD4E}"/>
                </a:ext>
              </a:extLst>
            </p:cNvPr>
            <p:cNvSpPr/>
            <p:nvPr/>
          </p:nvSpPr>
          <p:spPr>
            <a:xfrm>
              <a:off x="82098" y="100888"/>
              <a:ext cx="788563" cy="693701"/>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b="1" dirty="0">
                  <a:solidFill>
                    <a:schemeClr val="tx1"/>
                  </a:solidFill>
                </a:rPr>
                <a:t>4.</a:t>
              </a:r>
            </a:p>
          </p:txBody>
        </p:sp>
      </p:grpSp>
      <p:sp>
        <p:nvSpPr>
          <p:cNvPr id="10" name="TekstSylinder 9">
            <a:extLst>
              <a:ext uri="{FF2B5EF4-FFF2-40B4-BE49-F238E27FC236}">
                <a16:creationId xmlns:a16="http://schemas.microsoft.com/office/drawing/2014/main" id="{9C4A798D-C63A-F90D-781C-3F7A64FFC432}"/>
              </a:ext>
            </a:extLst>
          </p:cNvPr>
          <p:cNvSpPr txBox="1"/>
          <p:nvPr/>
        </p:nvSpPr>
        <p:spPr>
          <a:xfrm>
            <a:off x="2190750" y="286521"/>
            <a:ext cx="6877050" cy="553998"/>
          </a:xfrm>
          <a:prstGeom prst="rect">
            <a:avLst/>
          </a:prstGeom>
          <a:solidFill>
            <a:srgbClr val="FFFF00"/>
          </a:solidFill>
          <a:ln>
            <a:solidFill>
              <a:schemeClr val="tx1"/>
            </a:solidFill>
          </a:ln>
        </p:spPr>
        <p:txBody>
          <a:bodyPr wrap="square" rtlCol="0">
            <a:spAutoFit/>
          </a:bodyPr>
          <a:lstStyle/>
          <a:p>
            <a:pPr algn="ctr"/>
            <a:r>
              <a:rPr lang="nb-NO" sz="2900" dirty="0"/>
              <a:t>Å få økende kontakt med hjerte, sjel og ånd </a:t>
            </a:r>
          </a:p>
        </p:txBody>
      </p:sp>
      <p:sp>
        <p:nvSpPr>
          <p:cNvPr id="2" name="TekstSylinder 1">
            <a:extLst>
              <a:ext uri="{FF2B5EF4-FFF2-40B4-BE49-F238E27FC236}">
                <a16:creationId xmlns:a16="http://schemas.microsoft.com/office/drawing/2014/main" id="{2CD0C541-BADD-E0BD-70A5-979F262312AF}"/>
              </a:ext>
            </a:extLst>
          </p:cNvPr>
          <p:cNvSpPr txBox="1"/>
          <p:nvPr/>
        </p:nvSpPr>
        <p:spPr>
          <a:xfrm>
            <a:off x="781049" y="6519446"/>
            <a:ext cx="7581901" cy="338554"/>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8. gang, Å være i livsenergi, i gratiskurset: </a:t>
            </a:r>
            <a:r>
              <a:rPr lang="nb-NO" sz="1600" b="1" dirty="0">
                <a:hlinkClick r:id="rId4"/>
              </a:rPr>
              <a:t>hjerterommet.no/livsveiledning/</a:t>
            </a:r>
            <a:r>
              <a:rPr lang="nb-NO" sz="1600" b="1" dirty="0"/>
              <a:t> </a:t>
            </a:r>
          </a:p>
        </p:txBody>
      </p:sp>
    </p:spTree>
    <p:extLst>
      <p:ext uri="{BB962C8B-B14F-4D97-AF65-F5344CB8AC3E}">
        <p14:creationId xmlns:p14="http://schemas.microsoft.com/office/powerpoint/2010/main" val="19551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3C05825-DD49-76F0-B69B-3B3E8AFDF94F}"/>
              </a:ext>
            </a:extLst>
          </p:cNvPr>
          <p:cNvSpPr txBox="1"/>
          <p:nvPr/>
        </p:nvSpPr>
        <p:spPr>
          <a:xfrm>
            <a:off x="1324145" y="42115"/>
            <a:ext cx="7081301" cy="954107"/>
          </a:xfrm>
          <a:prstGeom prst="rect">
            <a:avLst/>
          </a:prstGeom>
          <a:noFill/>
        </p:spPr>
        <p:txBody>
          <a:bodyPr wrap="square" rtlCol="0">
            <a:spAutoFit/>
          </a:bodyPr>
          <a:lstStyle/>
          <a:p>
            <a:pPr algn="ctr"/>
            <a:r>
              <a:rPr lang="nb-NO" sz="2800" kern="0" dirty="0">
                <a:solidFill>
                  <a:srgbClr val="C00000"/>
                </a:solidFill>
                <a:latin typeface="Arial" panose="020B0604020202020204" pitchFamily="34" charset="0"/>
              </a:rPr>
              <a:t>Helheten i selvutviklingsprosessen for å få økende kontakt med hjerte, sjel og ånd</a:t>
            </a:r>
          </a:p>
        </p:txBody>
      </p:sp>
      <p:sp>
        <p:nvSpPr>
          <p:cNvPr id="2" name="TekstSylinder 1">
            <a:extLst>
              <a:ext uri="{FF2B5EF4-FFF2-40B4-BE49-F238E27FC236}">
                <a16:creationId xmlns:a16="http://schemas.microsoft.com/office/drawing/2014/main" id="{1DDF7B7E-0FF9-E706-C7FD-0AD02793F970}"/>
              </a:ext>
            </a:extLst>
          </p:cNvPr>
          <p:cNvSpPr txBox="1"/>
          <p:nvPr/>
        </p:nvSpPr>
        <p:spPr>
          <a:xfrm>
            <a:off x="920562" y="1117132"/>
            <a:ext cx="8071038" cy="52937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nb-NO" b="1" dirty="0"/>
              <a:t>Å gå gjennom en terapi- og selvutviklingsprosess </a:t>
            </a:r>
            <a:br>
              <a:rPr lang="nb-NO" dirty="0"/>
            </a:br>
            <a:r>
              <a:rPr lang="nb-NO" sz="1600" dirty="0"/>
              <a:t>for å bevisstgjøre og løse opp i energiblokkeringer fra negative, fortrengte følelsesminner.</a:t>
            </a:r>
          </a:p>
          <a:p>
            <a:pPr marL="285750" indent="-285750">
              <a:spcAft>
                <a:spcPts val="600"/>
              </a:spcAft>
              <a:buFont typeface="Arial" panose="020B0604020202020204" pitchFamily="34" charset="0"/>
              <a:buChar char="•"/>
            </a:pPr>
            <a:r>
              <a:rPr lang="nb-NO" b="1" dirty="0"/>
              <a:t>Å legge bak deg negative egomønstre på 2. og 1. trinn </a:t>
            </a:r>
            <a:br>
              <a:rPr lang="nb-NO" b="1" dirty="0"/>
            </a:br>
            <a:r>
              <a:rPr lang="nb-NO" b="1" dirty="0"/>
              <a:t>og bli et stadig mer positivt og konstruktivt menneske på 3. trinn</a:t>
            </a:r>
            <a:br>
              <a:rPr lang="nb-NO" dirty="0"/>
            </a:br>
            <a:r>
              <a:rPr lang="nb-NO" sz="1600" dirty="0"/>
              <a:t>for å komme ut av flokkmentalitet (fokus på hva andre tenker om deg), offermentalitet, kravmentalitet, uselvstendighet og emosjonalitet og leve et proaktivt liv der du tar ansvar for ditt eget liv, samliv, samarbeid, egen helse, hvordan du kommuniserer og fungerer som menneske og utvikler de positive ressursene til de seks egomønstrene. </a:t>
            </a:r>
          </a:p>
          <a:p>
            <a:pPr marL="285750" indent="-285750">
              <a:spcAft>
                <a:spcPts val="600"/>
              </a:spcAft>
              <a:buFont typeface="Arial" panose="020B0604020202020204" pitchFamily="34" charset="0"/>
              <a:buChar char="•"/>
            </a:pPr>
            <a:r>
              <a:rPr lang="nb-NO" b="1" dirty="0"/>
              <a:t>Å ha en åndelig praksis </a:t>
            </a:r>
            <a:br>
              <a:rPr lang="nb-NO" dirty="0"/>
            </a:br>
            <a:r>
              <a:rPr lang="nb-NO" sz="1600" dirty="0"/>
              <a:t>gjennom meditasjon, yoga og bønn, takknemlighet og affirmasjon, </a:t>
            </a:r>
            <a:br>
              <a:rPr lang="nb-NO" sz="1600" dirty="0"/>
            </a:br>
            <a:r>
              <a:rPr lang="nb-NO" sz="1600" dirty="0"/>
              <a:t>og i økende grad evne å være i mindfulness og vitnende bevissthet i hverdagen.</a:t>
            </a:r>
          </a:p>
          <a:p>
            <a:pPr marL="285750" indent="-285750">
              <a:spcAft>
                <a:spcPts val="600"/>
              </a:spcAft>
              <a:buFont typeface="Arial" panose="020B0604020202020204" pitchFamily="34" charset="0"/>
              <a:buChar char="•"/>
            </a:pPr>
            <a:r>
              <a:rPr lang="nb-NO" b="1" dirty="0"/>
              <a:t>Å være i livsenergi og i økende grad fungere fra hjerte, sjel og ånd</a:t>
            </a:r>
            <a:br>
              <a:rPr lang="nb-NO" dirty="0"/>
            </a:br>
            <a:r>
              <a:rPr lang="nb-NO" sz="1600" dirty="0"/>
              <a:t>Å lære deg å være i og gjenkjenne livsenergi på de syv livsplan, for å nære </a:t>
            </a:r>
            <a:br>
              <a:rPr lang="nb-NO" sz="1600" dirty="0"/>
            </a:br>
            <a:r>
              <a:rPr lang="nb-NO" sz="1600" dirty="0"/>
              <a:t>kroppen, hjertet, sjelen og ånden, og å hente deg inn igjen etter å ha vært i mestringsenergi/maskeenergi. Å ha omsorg for dine medmennesker.</a:t>
            </a:r>
          </a:p>
          <a:p>
            <a:pPr marL="285750" indent="-285750">
              <a:spcAft>
                <a:spcPts val="600"/>
              </a:spcAft>
              <a:buFont typeface="Arial" panose="020B0604020202020204" pitchFamily="34" charset="0"/>
              <a:buChar char="•"/>
            </a:pPr>
            <a:r>
              <a:rPr lang="nb-NO" b="1" dirty="0"/>
              <a:t>Å leve fra livskjernen og ta ansvar for </a:t>
            </a:r>
            <a:br>
              <a:rPr lang="nb-NO" b="1" dirty="0"/>
            </a:br>
            <a:r>
              <a:rPr lang="nb-NO" b="1" dirty="0"/>
              <a:t>og gjennomføre din indre og ytre livsoppgave</a:t>
            </a:r>
            <a:br>
              <a:rPr lang="nb-NO" dirty="0"/>
            </a:br>
            <a:r>
              <a:rPr lang="nb-NO" sz="1600" dirty="0"/>
              <a:t>Å gjøre din </a:t>
            </a:r>
            <a:r>
              <a:rPr lang="nb-NO" sz="1600" i="1" dirty="0"/>
              <a:t>indre livsoppgave </a:t>
            </a:r>
            <a:r>
              <a:rPr lang="nb-NO" sz="1600" dirty="0"/>
              <a:t>(å utvikle deg selv) og komme i gang med </a:t>
            </a:r>
            <a:br>
              <a:rPr lang="nb-NO" sz="1600" dirty="0"/>
            </a:br>
            <a:r>
              <a:rPr lang="nb-NO" sz="1600" dirty="0"/>
              <a:t>din </a:t>
            </a:r>
            <a:r>
              <a:rPr lang="nb-NO" sz="1600" i="1" dirty="0"/>
              <a:t>ytre livsoppgave </a:t>
            </a:r>
            <a:r>
              <a:rPr lang="nb-NO" sz="1600" dirty="0"/>
              <a:t>(det du har inkarnert på jorda for å bli, være og gjøre).</a:t>
            </a:r>
            <a:endParaRPr lang="nb-NO" dirty="0"/>
          </a:p>
        </p:txBody>
      </p:sp>
      <p:sp>
        <p:nvSpPr>
          <p:cNvPr id="3" name="TekstSylinder 2">
            <a:extLst>
              <a:ext uri="{FF2B5EF4-FFF2-40B4-BE49-F238E27FC236}">
                <a16:creationId xmlns:a16="http://schemas.microsoft.com/office/drawing/2014/main" id="{8D42E579-F667-AD8A-2F2F-8C875708B38B}"/>
              </a:ext>
            </a:extLst>
          </p:cNvPr>
          <p:cNvSpPr txBox="1"/>
          <p:nvPr/>
        </p:nvSpPr>
        <p:spPr>
          <a:xfrm>
            <a:off x="6617576" y="1716026"/>
            <a:ext cx="1605862" cy="369332"/>
          </a:xfrm>
          <a:prstGeom prst="rect">
            <a:avLst/>
          </a:prstGeom>
          <a:noFill/>
        </p:spPr>
        <p:txBody>
          <a:bodyPr wrap="square" rtlCol="0">
            <a:spAutoFit/>
          </a:bodyPr>
          <a:lstStyle/>
          <a:p>
            <a:r>
              <a:rPr lang="nb-NO" b="1" dirty="0">
                <a:solidFill>
                  <a:srgbClr val="0070C0"/>
                </a:solidFill>
              </a:rPr>
              <a:t>Modul 1 og 2</a:t>
            </a:r>
          </a:p>
        </p:txBody>
      </p:sp>
      <p:sp>
        <p:nvSpPr>
          <p:cNvPr id="5" name="TekstSylinder 4">
            <a:extLst>
              <a:ext uri="{FF2B5EF4-FFF2-40B4-BE49-F238E27FC236}">
                <a16:creationId xmlns:a16="http://schemas.microsoft.com/office/drawing/2014/main" id="{DB49AF23-557F-02B2-A49A-03B1184CF55D}"/>
              </a:ext>
            </a:extLst>
          </p:cNvPr>
          <p:cNvSpPr txBox="1"/>
          <p:nvPr/>
        </p:nvSpPr>
        <p:spPr>
          <a:xfrm>
            <a:off x="7986959" y="4362782"/>
            <a:ext cx="1090783" cy="369332"/>
          </a:xfrm>
          <a:prstGeom prst="rect">
            <a:avLst/>
          </a:prstGeom>
          <a:noFill/>
        </p:spPr>
        <p:txBody>
          <a:bodyPr wrap="square" rtlCol="0">
            <a:spAutoFit/>
          </a:bodyPr>
          <a:lstStyle/>
          <a:p>
            <a:r>
              <a:rPr lang="nb-NO" b="1" dirty="0">
                <a:solidFill>
                  <a:srgbClr val="0070C0"/>
                </a:solidFill>
              </a:rPr>
              <a:t>Modul 3</a:t>
            </a:r>
          </a:p>
        </p:txBody>
      </p:sp>
      <p:sp>
        <p:nvSpPr>
          <p:cNvPr id="6" name="Venstre klammeparentes 5">
            <a:extLst>
              <a:ext uri="{FF2B5EF4-FFF2-40B4-BE49-F238E27FC236}">
                <a16:creationId xmlns:a16="http://schemas.microsoft.com/office/drawing/2014/main" id="{0FB3EF10-9B23-63AC-878D-710DF5A28F0F}"/>
              </a:ext>
            </a:extLst>
          </p:cNvPr>
          <p:cNvSpPr/>
          <p:nvPr/>
        </p:nvSpPr>
        <p:spPr>
          <a:xfrm rot="10800000">
            <a:off x="7628162" y="3672703"/>
            <a:ext cx="444939" cy="17494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TekstSylinder 6">
            <a:extLst>
              <a:ext uri="{FF2B5EF4-FFF2-40B4-BE49-F238E27FC236}">
                <a16:creationId xmlns:a16="http://schemas.microsoft.com/office/drawing/2014/main" id="{02788162-BB9B-D720-818D-1290C692BDB1}"/>
              </a:ext>
            </a:extLst>
          </p:cNvPr>
          <p:cNvSpPr txBox="1"/>
          <p:nvPr/>
        </p:nvSpPr>
        <p:spPr>
          <a:xfrm>
            <a:off x="7628163" y="5731875"/>
            <a:ext cx="1190550" cy="369332"/>
          </a:xfrm>
          <a:prstGeom prst="rect">
            <a:avLst/>
          </a:prstGeom>
          <a:noFill/>
        </p:spPr>
        <p:txBody>
          <a:bodyPr wrap="square" rtlCol="0">
            <a:spAutoFit/>
          </a:bodyPr>
          <a:lstStyle/>
          <a:p>
            <a:r>
              <a:rPr lang="nb-NO" b="1" dirty="0">
                <a:solidFill>
                  <a:srgbClr val="0070C0"/>
                </a:solidFill>
              </a:rPr>
              <a:t>Modul 4</a:t>
            </a:r>
          </a:p>
        </p:txBody>
      </p:sp>
      <p:sp>
        <p:nvSpPr>
          <p:cNvPr id="8" name="TekstSylinder 7">
            <a:extLst>
              <a:ext uri="{FF2B5EF4-FFF2-40B4-BE49-F238E27FC236}">
                <a16:creationId xmlns:a16="http://schemas.microsoft.com/office/drawing/2014/main" id="{BF8652F7-22D4-6CEA-E5D9-E100F3A8A890}"/>
              </a:ext>
            </a:extLst>
          </p:cNvPr>
          <p:cNvSpPr txBox="1"/>
          <p:nvPr/>
        </p:nvSpPr>
        <p:spPr>
          <a:xfrm>
            <a:off x="352768" y="6429939"/>
            <a:ext cx="8638831" cy="369332"/>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i gratiskurset </a:t>
            </a:r>
            <a:r>
              <a:rPr lang="nb-NO" b="1" dirty="0">
                <a:solidFill>
                  <a:srgbClr val="0070C0"/>
                </a:solidFill>
              </a:rPr>
              <a:t>Livsveiledning for vår tid: </a:t>
            </a:r>
            <a:r>
              <a:rPr lang="nb-NO" sz="1600" b="1" dirty="0">
                <a:solidFill>
                  <a:srgbClr val="FF0000"/>
                </a:solidFill>
                <a:hlinkClick r:id="rId2">
                  <a:extLst>
                    <a:ext uri="{A12FA001-AC4F-418D-AE19-62706E023703}">
                      <ahyp:hlinkClr xmlns:ahyp="http://schemas.microsoft.com/office/drawing/2018/hyperlinkcolor" val="tx"/>
                    </a:ext>
                  </a:extLst>
                </a:hlinkClick>
              </a:rPr>
              <a:t>hjerterommet.no/livsveiledning/</a:t>
            </a:r>
            <a:r>
              <a:rPr lang="nb-NO" sz="1600" b="1" dirty="0">
                <a:solidFill>
                  <a:srgbClr val="FF0000"/>
                </a:solidFill>
              </a:rPr>
              <a:t> </a:t>
            </a:r>
          </a:p>
        </p:txBody>
      </p:sp>
      <p:sp>
        <p:nvSpPr>
          <p:cNvPr id="9" name="TekstSylinder 8">
            <a:extLst>
              <a:ext uri="{FF2B5EF4-FFF2-40B4-BE49-F238E27FC236}">
                <a16:creationId xmlns:a16="http://schemas.microsoft.com/office/drawing/2014/main" id="{DAE32889-089A-B15B-B85C-D2075259112C}"/>
              </a:ext>
            </a:extLst>
          </p:cNvPr>
          <p:cNvSpPr txBox="1"/>
          <p:nvPr/>
        </p:nvSpPr>
        <p:spPr>
          <a:xfrm>
            <a:off x="6013928" y="880014"/>
            <a:ext cx="2804786" cy="646331"/>
          </a:xfrm>
          <a:prstGeom prst="rect">
            <a:avLst/>
          </a:prstGeom>
          <a:noFill/>
        </p:spPr>
        <p:txBody>
          <a:bodyPr wrap="square" rtlCol="0">
            <a:spAutoFit/>
          </a:bodyPr>
          <a:lstStyle/>
          <a:p>
            <a:r>
              <a:rPr lang="nb-NO" b="1" dirty="0">
                <a:solidFill>
                  <a:srgbClr val="FF0000"/>
                </a:solidFill>
              </a:rPr>
              <a:t>Psykoterapi, gruppeterapi, </a:t>
            </a:r>
            <a:br>
              <a:rPr lang="nb-NO" b="1" dirty="0">
                <a:solidFill>
                  <a:srgbClr val="FF0000"/>
                </a:solidFill>
              </a:rPr>
            </a:br>
            <a:r>
              <a:rPr lang="nb-NO" b="1" dirty="0">
                <a:solidFill>
                  <a:srgbClr val="FF0000"/>
                </a:solidFill>
              </a:rPr>
              <a:t>yoga, dans, retreat, mv.</a:t>
            </a:r>
          </a:p>
        </p:txBody>
      </p:sp>
    </p:spTree>
    <p:extLst>
      <p:ext uri="{BB962C8B-B14F-4D97-AF65-F5344CB8AC3E}">
        <p14:creationId xmlns:p14="http://schemas.microsoft.com/office/powerpoint/2010/main" val="8582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2DC5-36FE-B0C3-B3A6-0766D21C9479}"/>
            </a:ext>
          </a:extLst>
        </p:cNvPr>
        <p:cNvGrpSpPr/>
        <p:nvPr/>
      </p:nvGrpSpPr>
      <p:grpSpPr>
        <a:xfrm>
          <a:off x="0" y="0"/>
          <a:ext cx="0" cy="0"/>
          <a:chOff x="0" y="0"/>
          <a:chExt cx="0" cy="0"/>
        </a:xfrm>
      </p:grpSpPr>
      <p:sp>
        <p:nvSpPr>
          <p:cNvPr id="6" name="TekstSylinder 5">
            <a:extLst>
              <a:ext uri="{FF2B5EF4-FFF2-40B4-BE49-F238E27FC236}">
                <a16:creationId xmlns:a16="http://schemas.microsoft.com/office/drawing/2014/main" id="{CDA2D55C-40F6-F9D0-B1A1-3ADE07CAF7BF}"/>
              </a:ext>
            </a:extLst>
          </p:cNvPr>
          <p:cNvSpPr txBox="1"/>
          <p:nvPr/>
        </p:nvSpPr>
        <p:spPr>
          <a:xfrm>
            <a:off x="704080" y="5802345"/>
            <a:ext cx="7168537" cy="646331"/>
          </a:xfrm>
          <a:prstGeom prst="rect">
            <a:avLst/>
          </a:prstGeom>
          <a:solidFill>
            <a:srgbClr val="FFFEE7"/>
          </a:solidFill>
          <a:ln>
            <a:solidFill>
              <a:schemeClr val="tx1"/>
            </a:solidFill>
          </a:ln>
        </p:spPr>
        <p:txBody>
          <a:bodyPr wrap="square" rtlCol="0">
            <a:spAutoFit/>
          </a:bodyPr>
          <a:lstStyle/>
          <a:p>
            <a:pPr marL="452438" indent="-285750">
              <a:buFontTx/>
              <a:buChar char="-"/>
            </a:pPr>
            <a:r>
              <a:rPr lang="nb-NO" dirty="0" err="1"/>
              <a:t>Iflg</a:t>
            </a:r>
            <a:r>
              <a:rPr lang="nb-NO" dirty="0"/>
              <a:t>. Newton er ¾ av menneskene sjeler på et tidlig utviklingsnivå. </a:t>
            </a:r>
          </a:p>
          <a:p>
            <a:pPr marL="452438" indent="-285750">
              <a:buFontTx/>
              <a:buChar char="-"/>
            </a:pPr>
            <a:r>
              <a:rPr lang="nb-NO" dirty="0"/>
              <a:t>Antall inkarnasjoner avgjør ikke modenhet, men om man gjør jobben.</a:t>
            </a:r>
          </a:p>
        </p:txBody>
      </p:sp>
      <p:sp>
        <p:nvSpPr>
          <p:cNvPr id="7" name="TekstSylinder 6">
            <a:extLst>
              <a:ext uri="{FF2B5EF4-FFF2-40B4-BE49-F238E27FC236}">
                <a16:creationId xmlns:a16="http://schemas.microsoft.com/office/drawing/2014/main" id="{B111E61F-D1C9-8DF9-79F2-B5901ECCAB7E}"/>
              </a:ext>
            </a:extLst>
          </p:cNvPr>
          <p:cNvSpPr txBox="1"/>
          <p:nvPr/>
        </p:nvSpPr>
        <p:spPr>
          <a:xfrm>
            <a:off x="551681" y="5144677"/>
            <a:ext cx="6096000" cy="369332"/>
          </a:xfrm>
          <a:prstGeom prst="rect">
            <a:avLst/>
          </a:prstGeom>
          <a:noFill/>
        </p:spPr>
        <p:txBody>
          <a:bodyPr wrap="square">
            <a:spAutoFit/>
          </a:bodyPr>
          <a:lstStyle/>
          <a:p>
            <a:r>
              <a:rPr lang="nb-NO" dirty="0"/>
              <a:t> Kilde: Michael Newtons bok </a:t>
            </a:r>
            <a:r>
              <a:rPr lang="nb-NO" i="1" dirty="0"/>
              <a:t>Sjelereiser, </a:t>
            </a:r>
            <a:r>
              <a:rPr lang="nb-NO" dirty="0"/>
              <a:t>Cappelen Damm 2016.</a:t>
            </a:r>
          </a:p>
        </p:txBody>
      </p:sp>
      <p:sp>
        <p:nvSpPr>
          <p:cNvPr id="3" name="TekstSylinder 2">
            <a:extLst>
              <a:ext uri="{FF2B5EF4-FFF2-40B4-BE49-F238E27FC236}">
                <a16:creationId xmlns:a16="http://schemas.microsoft.com/office/drawing/2014/main" id="{14CDD73C-344B-3D63-2744-FAE94C44B9CA}"/>
              </a:ext>
            </a:extLst>
          </p:cNvPr>
          <p:cNvSpPr txBox="1"/>
          <p:nvPr/>
        </p:nvSpPr>
        <p:spPr>
          <a:xfrm>
            <a:off x="551680" y="5419719"/>
            <a:ext cx="6983507" cy="369332"/>
          </a:xfrm>
          <a:prstGeom prst="rect">
            <a:avLst/>
          </a:prstGeom>
          <a:noFill/>
        </p:spPr>
        <p:txBody>
          <a:bodyPr wrap="square">
            <a:spAutoFit/>
          </a:bodyPr>
          <a:lstStyle/>
          <a:p>
            <a:r>
              <a:rPr lang="nb-NO" dirty="0"/>
              <a:t> Kilde: Barbara Ann Brennan: </a:t>
            </a:r>
            <a:r>
              <a:rPr lang="nb-NO" i="1" dirty="0" err="1"/>
              <a:t>Light</a:t>
            </a:r>
            <a:r>
              <a:rPr lang="nb-NO" i="1" dirty="0"/>
              <a:t> </a:t>
            </a:r>
            <a:r>
              <a:rPr lang="nb-NO" i="1" dirty="0" err="1"/>
              <a:t>emerging</a:t>
            </a:r>
            <a:r>
              <a:rPr lang="nb-NO" dirty="0"/>
              <a:t>. </a:t>
            </a:r>
            <a:r>
              <a:rPr lang="nb-NO" sz="1800" i="1" dirty="0"/>
              <a:t>Healing </a:t>
            </a:r>
            <a:r>
              <a:rPr lang="nb-NO" sz="1800" i="1" dirty="0" err="1"/>
              <a:t>från</a:t>
            </a:r>
            <a:r>
              <a:rPr lang="nb-NO" sz="1800" i="1" dirty="0"/>
              <a:t> det </a:t>
            </a:r>
            <a:r>
              <a:rPr lang="nb-NO" sz="1800" i="1" dirty="0" err="1"/>
              <a:t>inre</a:t>
            </a:r>
            <a:r>
              <a:rPr lang="nb-NO" sz="1800" i="1" dirty="0"/>
              <a:t> </a:t>
            </a:r>
            <a:r>
              <a:rPr lang="nb-NO" sz="1800" i="1" dirty="0" err="1"/>
              <a:t>ljuset</a:t>
            </a:r>
            <a:r>
              <a:rPr lang="nb-NO" sz="1800" i="1" dirty="0"/>
              <a:t>.</a:t>
            </a:r>
            <a:r>
              <a:rPr lang="nb-NO" dirty="0"/>
              <a:t> </a:t>
            </a:r>
          </a:p>
        </p:txBody>
      </p:sp>
      <p:grpSp>
        <p:nvGrpSpPr>
          <p:cNvPr id="8" name="Gruppe 7">
            <a:extLst>
              <a:ext uri="{FF2B5EF4-FFF2-40B4-BE49-F238E27FC236}">
                <a16:creationId xmlns:a16="http://schemas.microsoft.com/office/drawing/2014/main" id="{F140B156-A947-DAF7-B60C-16C80DDE6968}"/>
              </a:ext>
            </a:extLst>
          </p:cNvPr>
          <p:cNvGrpSpPr/>
          <p:nvPr/>
        </p:nvGrpSpPr>
        <p:grpSpPr>
          <a:xfrm>
            <a:off x="129723" y="73046"/>
            <a:ext cx="2061027" cy="694222"/>
            <a:chOff x="82098" y="100888"/>
            <a:chExt cx="2061027" cy="694222"/>
          </a:xfrm>
        </p:grpSpPr>
        <p:sp>
          <p:nvSpPr>
            <p:cNvPr id="9" name="TekstSylinder 8">
              <a:extLst>
                <a:ext uri="{FF2B5EF4-FFF2-40B4-BE49-F238E27FC236}">
                  <a16:creationId xmlns:a16="http://schemas.microsoft.com/office/drawing/2014/main" id="{CFB2ADD6-1B2C-EC2B-B91E-A9EA8CC05C22}"/>
                </a:ext>
              </a:extLst>
            </p:cNvPr>
            <p:cNvSpPr txBox="1"/>
            <p:nvPr/>
          </p:nvSpPr>
          <p:spPr>
            <a:xfrm>
              <a:off x="686268" y="241112"/>
              <a:ext cx="1456857" cy="553998"/>
            </a:xfrm>
            <a:prstGeom prst="rect">
              <a:avLst/>
            </a:prstGeom>
            <a:solidFill>
              <a:srgbClr val="FFFF00"/>
            </a:solidFill>
            <a:ln>
              <a:solidFill>
                <a:schemeClr val="tx1"/>
              </a:solidFill>
            </a:ln>
          </p:spPr>
          <p:txBody>
            <a:bodyPr wrap="square" rtlCol="0">
              <a:spAutoFit/>
            </a:bodyPr>
            <a:lstStyle/>
            <a:p>
              <a:r>
                <a:rPr lang="nb-NO" sz="3000" b="1" dirty="0"/>
                <a:t>  Nøkkel</a:t>
              </a:r>
            </a:p>
          </p:txBody>
        </p:sp>
        <p:sp>
          <p:nvSpPr>
            <p:cNvPr id="10" name="Sjukant 9">
              <a:extLst>
                <a:ext uri="{FF2B5EF4-FFF2-40B4-BE49-F238E27FC236}">
                  <a16:creationId xmlns:a16="http://schemas.microsoft.com/office/drawing/2014/main" id="{11B65F6E-BA39-D8B0-1AD4-0DC7D232DB78}"/>
                </a:ext>
              </a:extLst>
            </p:cNvPr>
            <p:cNvSpPr/>
            <p:nvPr/>
          </p:nvSpPr>
          <p:spPr>
            <a:xfrm>
              <a:off x="82098" y="100888"/>
              <a:ext cx="788563" cy="693701"/>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b="1" dirty="0">
                  <a:solidFill>
                    <a:schemeClr val="tx1"/>
                  </a:solidFill>
                </a:rPr>
                <a:t>5.</a:t>
              </a:r>
            </a:p>
          </p:txBody>
        </p:sp>
      </p:grpSp>
      <p:sp>
        <p:nvSpPr>
          <p:cNvPr id="11" name="TekstSylinder 10">
            <a:extLst>
              <a:ext uri="{FF2B5EF4-FFF2-40B4-BE49-F238E27FC236}">
                <a16:creationId xmlns:a16="http://schemas.microsoft.com/office/drawing/2014/main" id="{115AEB80-3BB7-276D-23FB-9647689E1812}"/>
              </a:ext>
            </a:extLst>
          </p:cNvPr>
          <p:cNvSpPr txBox="1"/>
          <p:nvPr/>
        </p:nvSpPr>
        <p:spPr>
          <a:xfrm>
            <a:off x="2190750" y="218026"/>
            <a:ext cx="6823527" cy="550800"/>
          </a:xfrm>
          <a:prstGeom prst="rect">
            <a:avLst/>
          </a:prstGeom>
          <a:solidFill>
            <a:srgbClr val="FFFF00"/>
          </a:solidFill>
          <a:ln>
            <a:solidFill>
              <a:schemeClr val="tx1"/>
            </a:solidFill>
          </a:ln>
        </p:spPr>
        <p:txBody>
          <a:bodyPr wrap="square" rtlCol="0">
            <a:spAutoFit/>
          </a:bodyPr>
          <a:lstStyle/>
          <a:p>
            <a:pPr algn="ctr"/>
            <a:r>
              <a:rPr lang="nb-NO" sz="2800" dirty="0"/>
              <a:t>Verdensbildet og selvoppfattelsen endrer seg</a:t>
            </a:r>
          </a:p>
        </p:txBody>
      </p:sp>
      <p:pic>
        <p:nvPicPr>
          <p:cNvPr id="4" name="Bilde 3">
            <a:extLst>
              <a:ext uri="{FF2B5EF4-FFF2-40B4-BE49-F238E27FC236}">
                <a16:creationId xmlns:a16="http://schemas.microsoft.com/office/drawing/2014/main" id="{6E460C4A-E6EC-F16A-9A22-C4407F670415}"/>
              </a:ext>
            </a:extLst>
          </p:cNvPr>
          <p:cNvPicPr>
            <a:picLocks noChangeAspect="1"/>
          </p:cNvPicPr>
          <p:nvPr/>
        </p:nvPicPr>
        <p:blipFill>
          <a:blip r:embed="rId2" cstate="screen">
            <a:extLst>
              <a:ext uri="{28A0092B-C50C-407E-A947-70E740481C1C}">
                <a14:useLocalDpi xmlns:a14="http://schemas.microsoft.com/office/drawing/2010/main"/>
              </a:ext>
            </a:extLst>
          </a:blip>
          <a:srcRect r="23280"/>
          <a:stretch/>
        </p:blipFill>
        <p:spPr>
          <a:xfrm>
            <a:off x="704081" y="1560771"/>
            <a:ext cx="4829214" cy="3583906"/>
          </a:xfrm>
          <a:prstGeom prst="rect">
            <a:avLst/>
          </a:prstGeom>
        </p:spPr>
      </p:pic>
      <p:sp>
        <p:nvSpPr>
          <p:cNvPr id="12" name="TekstSylinder 11">
            <a:extLst>
              <a:ext uri="{FF2B5EF4-FFF2-40B4-BE49-F238E27FC236}">
                <a16:creationId xmlns:a16="http://schemas.microsoft.com/office/drawing/2014/main" id="{A00ECB65-AC7B-BE6C-E9C4-88E2C28DE03E}"/>
              </a:ext>
            </a:extLst>
          </p:cNvPr>
          <p:cNvSpPr txBox="1"/>
          <p:nvPr/>
        </p:nvSpPr>
        <p:spPr>
          <a:xfrm>
            <a:off x="704080" y="931539"/>
            <a:ext cx="6294605" cy="646331"/>
          </a:xfrm>
          <a:prstGeom prst="rect">
            <a:avLst/>
          </a:prstGeom>
          <a:noFill/>
          <a:ln>
            <a:solidFill>
              <a:schemeClr val="tx1"/>
            </a:solidFill>
          </a:ln>
        </p:spPr>
        <p:txBody>
          <a:bodyPr wrap="square" rtlCol="0">
            <a:spAutoFit/>
          </a:bodyPr>
          <a:lstStyle/>
          <a:p>
            <a:pPr algn="ctr"/>
            <a:r>
              <a:rPr lang="nb-NO" b="1" dirty="0"/>
              <a:t>Vi er sjeler med evig liv på en utviklingsvei der vi inkarnerer gjentatte ganger på jorda for å utvikle oss som sjeler.</a:t>
            </a:r>
          </a:p>
        </p:txBody>
      </p:sp>
      <p:pic>
        <p:nvPicPr>
          <p:cNvPr id="28" name="Bilde 27">
            <a:extLst>
              <a:ext uri="{FF2B5EF4-FFF2-40B4-BE49-F238E27FC236}">
                <a16:creationId xmlns:a16="http://schemas.microsoft.com/office/drawing/2014/main" id="{64347A24-2432-8A6E-8BC5-3FB99315C380}"/>
              </a:ext>
            </a:extLst>
          </p:cNvPr>
          <p:cNvPicPr>
            <a:picLocks noChangeAspect="1"/>
          </p:cNvPicPr>
          <p:nvPr/>
        </p:nvPicPr>
        <p:blipFill>
          <a:blip r:embed="rId3" cstate="screen">
            <a:extLst>
              <a:ext uri="{28A0092B-C50C-407E-A947-70E740481C1C}">
                <a14:useLocalDpi xmlns:a14="http://schemas.microsoft.com/office/drawing/2010/main"/>
              </a:ext>
            </a:extLst>
          </a:blip>
          <a:srcRect r="-1385"/>
          <a:stretch/>
        </p:blipFill>
        <p:spPr>
          <a:xfrm>
            <a:off x="5533295" y="1547477"/>
            <a:ext cx="1465389" cy="3583906"/>
          </a:xfrm>
          <a:prstGeom prst="rect">
            <a:avLst/>
          </a:prstGeom>
        </p:spPr>
      </p:pic>
      <p:grpSp>
        <p:nvGrpSpPr>
          <p:cNvPr id="27" name="Gruppe 26">
            <a:extLst>
              <a:ext uri="{FF2B5EF4-FFF2-40B4-BE49-F238E27FC236}">
                <a16:creationId xmlns:a16="http://schemas.microsoft.com/office/drawing/2014/main" id="{5992E38F-1A81-AB7D-CA27-7577CC1D7E11}"/>
              </a:ext>
            </a:extLst>
          </p:cNvPr>
          <p:cNvGrpSpPr/>
          <p:nvPr/>
        </p:nvGrpSpPr>
        <p:grpSpPr>
          <a:xfrm>
            <a:off x="6772153" y="2554113"/>
            <a:ext cx="2125664" cy="2315522"/>
            <a:chOff x="7055231" y="2573001"/>
            <a:chExt cx="2125664" cy="2315522"/>
          </a:xfrm>
        </p:grpSpPr>
        <p:cxnSp>
          <p:nvCxnSpPr>
            <p:cNvPr id="15" name="Rett pilkobling 14">
              <a:extLst>
                <a:ext uri="{FF2B5EF4-FFF2-40B4-BE49-F238E27FC236}">
                  <a16:creationId xmlns:a16="http://schemas.microsoft.com/office/drawing/2014/main" id="{C6D833A1-CB94-BA34-B328-B6DD3A552E86}"/>
                </a:ext>
              </a:extLst>
            </p:cNvPr>
            <p:cNvCxnSpPr>
              <a:cxnSpLocks/>
            </p:cNvCxnSpPr>
            <p:nvPr/>
          </p:nvCxnSpPr>
          <p:spPr>
            <a:xfrm flipH="1" flipV="1">
              <a:off x="7055231" y="2573001"/>
              <a:ext cx="553046" cy="4398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Rett pilkobling 15">
              <a:extLst>
                <a:ext uri="{FF2B5EF4-FFF2-40B4-BE49-F238E27FC236}">
                  <a16:creationId xmlns:a16="http://schemas.microsoft.com/office/drawing/2014/main" id="{6980601A-4490-7F75-0839-2C6E1631DA1E}"/>
                </a:ext>
              </a:extLst>
            </p:cNvPr>
            <p:cNvCxnSpPr>
              <a:cxnSpLocks/>
            </p:cNvCxnSpPr>
            <p:nvPr/>
          </p:nvCxnSpPr>
          <p:spPr>
            <a:xfrm flipH="1">
              <a:off x="7055231" y="3012831"/>
              <a:ext cx="53304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Rett pilkobling 19">
              <a:extLst>
                <a:ext uri="{FF2B5EF4-FFF2-40B4-BE49-F238E27FC236}">
                  <a16:creationId xmlns:a16="http://schemas.microsoft.com/office/drawing/2014/main" id="{8F30E276-A404-D4D8-5E55-94768BB86D9A}"/>
                </a:ext>
              </a:extLst>
            </p:cNvPr>
            <p:cNvCxnSpPr>
              <a:cxnSpLocks/>
            </p:cNvCxnSpPr>
            <p:nvPr/>
          </p:nvCxnSpPr>
          <p:spPr>
            <a:xfrm flipH="1">
              <a:off x="7162800" y="3012831"/>
              <a:ext cx="425480" cy="9378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Rett pilkobling 22">
              <a:extLst>
                <a:ext uri="{FF2B5EF4-FFF2-40B4-BE49-F238E27FC236}">
                  <a16:creationId xmlns:a16="http://schemas.microsoft.com/office/drawing/2014/main" id="{2AAD4271-8C18-0EF0-16ED-0E86F99826A8}"/>
                </a:ext>
              </a:extLst>
            </p:cNvPr>
            <p:cNvCxnSpPr>
              <a:cxnSpLocks/>
            </p:cNvCxnSpPr>
            <p:nvPr/>
          </p:nvCxnSpPr>
          <p:spPr>
            <a:xfrm flipH="1">
              <a:off x="7162800" y="3012831"/>
              <a:ext cx="445477" cy="18756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TekstSylinder 12">
              <a:extLst>
                <a:ext uri="{FF2B5EF4-FFF2-40B4-BE49-F238E27FC236}">
                  <a16:creationId xmlns:a16="http://schemas.microsoft.com/office/drawing/2014/main" id="{E5804E26-8330-779C-477A-BF23C6606547}"/>
                </a:ext>
              </a:extLst>
            </p:cNvPr>
            <p:cNvSpPr txBox="1"/>
            <p:nvPr/>
          </p:nvSpPr>
          <p:spPr>
            <a:xfrm>
              <a:off x="7588280" y="2787443"/>
              <a:ext cx="1592615" cy="1815882"/>
            </a:xfrm>
            <a:prstGeom prst="rect">
              <a:avLst/>
            </a:prstGeom>
            <a:noFill/>
          </p:spPr>
          <p:txBody>
            <a:bodyPr wrap="square" rtlCol="0">
              <a:spAutoFit/>
            </a:bodyPr>
            <a:lstStyle/>
            <a:p>
              <a:r>
                <a:rPr lang="nb-NO" sz="1600" dirty="0"/>
                <a:t>Struktur-chakraene</a:t>
              </a:r>
            </a:p>
            <a:p>
              <a:endParaRPr lang="nb-NO" sz="1600" dirty="0"/>
            </a:p>
            <a:p>
              <a:r>
                <a:rPr lang="nb-NO" sz="1600" dirty="0"/>
                <a:t>De tre øvrige chakraene er flytende følelseschakraer</a:t>
              </a:r>
            </a:p>
          </p:txBody>
        </p:sp>
      </p:grpSp>
      <p:grpSp>
        <p:nvGrpSpPr>
          <p:cNvPr id="31" name="Gruppe 30">
            <a:extLst>
              <a:ext uri="{FF2B5EF4-FFF2-40B4-BE49-F238E27FC236}">
                <a16:creationId xmlns:a16="http://schemas.microsoft.com/office/drawing/2014/main" id="{B7505D25-4E28-2D7D-7708-B04A9D43B312}"/>
              </a:ext>
            </a:extLst>
          </p:cNvPr>
          <p:cNvGrpSpPr/>
          <p:nvPr/>
        </p:nvGrpSpPr>
        <p:grpSpPr>
          <a:xfrm>
            <a:off x="7151085" y="1068790"/>
            <a:ext cx="1863962" cy="1575792"/>
            <a:chOff x="7151085" y="1068790"/>
            <a:chExt cx="1863962" cy="1575792"/>
          </a:xfrm>
        </p:grpSpPr>
        <p:sp>
          <p:nvSpPr>
            <p:cNvPr id="29" name="Femkant 28">
              <a:extLst>
                <a:ext uri="{FF2B5EF4-FFF2-40B4-BE49-F238E27FC236}">
                  <a16:creationId xmlns:a16="http://schemas.microsoft.com/office/drawing/2014/main" id="{1E73AFA3-BC06-2910-943D-27765B328EB5}"/>
                </a:ext>
              </a:extLst>
            </p:cNvPr>
            <p:cNvSpPr/>
            <p:nvPr/>
          </p:nvSpPr>
          <p:spPr>
            <a:xfrm>
              <a:off x="7151085" y="1068790"/>
              <a:ext cx="1863962" cy="1575792"/>
            </a:xfrm>
            <a:prstGeom prst="pentagon">
              <a:avLst/>
            </a:prstGeom>
            <a:solidFill>
              <a:srgbClr val="FFD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0000"/>
                </a:solidFill>
              </a:endParaRPr>
            </a:p>
          </p:txBody>
        </p:sp>
        <p:sp>
          <p:nvSpPr>
            <p:cNvPr id="30" name="TekstSylinder 29">
              <a:extLst>
                <a:ext uri="{FF2B5EF4-FFF2-40B4-BE49-F238E27FC236}">
                  <a16:creationId xmlns:a16="http://schemas.microsoft.com/office/drawing/2014/main" id="{E8CB1715-6C4C-FB36-92CE-0990C41D2DDF}"/>
                </a:ext>
              </a:extLst>
            </p:cNvPr>
            <p:cNvSpPr txBox="1"/>
            <p:nvPr/>
          </p:nvSpPr>
          <p:spPr>
            <a:xfrm>
              <a:off x="7357866" y="1424058"/>
              <a:ext cx="1539951" cy="1200329"/>
            </a:xfrm>
            <a:prstGeom prst="rect">
              <a:avLst/>
            </a:prstGeom>
            <a:noFill/>
          </p:spPr>
          <p:txBody>
            <a:bodyPr wrap="square" rtlCol="0">
              <a:spAutoFit/>
            </a:bodyPr>
            <a:lstStyle/>
            <a:p>
              <a:pPr algn="ctr"/>
              <a:r>
                <a:rPr lang="nb-NO" dirty="0">
                  <a:solidFill>
                    <a:srgbClr val="FF0000"/>
                  </a:solidFill>
                </a:rPr>
                <a:t>Med dette slutter du å være redd for å dø! </a:t>
              </a:r>
              <a:r>
                <a:rPr lang="nb-NO" dirty="0">
                  <a:sym typeface="Segoe UI Emoji" panose="020B0502040204020203" pitchFamily="34" charset="0"/>
                </a:rPr>
                <a:t>😊</a:t>
              </a:r>
              <a:endParaRPr lang="nb-NO" dirty="0">
                <a:solidFill>
                  <a:srgbClr val="FF0000"/>
                </a:solidFill>
              </a:endParaRPr>
            </a:p>
          </p:txBody>
        </p:sp>
      </p:grpSp>
      <p:sp>
        <p:nvSpPr>
          <p:cNvPr id="2" name="TekstSylinder 1">
            <a:extLst>
              <a:ext uri="{FF2B5EF4-FFF2-40B4-BE49-F238E27FC236}">
                <a16:creationId xmlns:a16="http://schemas.microsoft.com/office/drawing/2014/main" id="{53996AC1-4109-382E-B98A-F563ADB86C56}"/>
              </a:ext>
            </a:extLst>
          </p:cNvPr>
          <p:cNvSpPr txBox="1"/>
          <p:nvPr/>
        </p:nvSpPr>
        <p:spPr>
          <a:xfrm>
            <a:off x="929418" y="6508058"/>
            <a:ext cx="6717859" cy="338554"/>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9. gang: Å få økende sjelelig og åndelig kontakt og leve fra sjelen</a:t>
            </a:r>
            <a:endParaRPr lang="nb-NO" sz="1600" b="1" dirty="0">
              <a:solidFill>
                <a:srgbClr val="FF0000"/>
              </a:solidFill>
            </a:endParaRPr>
          </a:p>
        </p:txBody>
      </p:sp>
    </p:spTree>
    <p:extLst>
      <p:ext uri="{BB962C8B-B14F-4D97-AF65-F5344CB8AC3E}">
        <p14:creationId xmlns:p14="http://schemas.microsoft.com/office/powerpoint/2010/main" val="12355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 calcmode="lin" valueType="num">
                                      <p:cBhvr>
                                        <p:cTn id="31" dur="1000" fill="hold"/>
                                        <p:tgtEl>
                                          <p:spTgt spid="31"/>
                                        </p:tgtEl>
                                        <p:attrNameLst>
                                          <p:attrName>style.rotation</p:attrName>
                                        </p:attrNameLst>
                                      </p:cBhvr>
                                      <p:tavLst>
                                        <p:tav tm="0">
                                          <p:val>
                                            <p:fltVal val="90"/>
                                          </p:val>
                                        </p:tav>
                                        <p:tav tm="100000">
                                          <p:val>
                                            <p:fltVal val="0"/>
                                          </p:val>
                                        </p:tav>
                                      </p:tavLst>
                                    </p:anim>
                                    <p:animEffect transition="in" filter="fade">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09FFC765-E0BD-6693-0197-B61A459CEF41}"/>
              </a:ext>
            </a:extLst>
          </p:cNvPr>
          <p:cNvGrpSpPr/>
          <p:nvPr/>
        </p:nvGrpSpPr>
        <p:grpSpPr>
          <a:xfrm>
            <a:off x="5813520" y="574286"/>
            <a:ext cx="3135577" cy="3211553"/>
            <a:chOff x="5811930" y="574286"/>
            <a:chExt cx="3137166" cy="3211553"/>
          </a:xfrm>
        </p:grpSpPr>
        <p:sp>
          <p:nvSpPr>
            <p:cNvPr id="6" name="Høyre klammeparentes 5">
              <a:extLst>
                <a:ext uri="{FF2B5EF4-FFF2-40B4-BE49-F238E27FC236}">
                  <a16:creationId xmlns:a16="http://schemas.microsoft.com/office/drawing/2014/main" id="{3E46A83A-F609-F54C-1FA1-CB9A0BB6EC50}"/>
                </a:ext>
              </a:extLst>
            </p:cNvPr>
            <p:cNvSpPr/>
            <p:nvPr/>
          </p:nvSpPr>
          <p:spPr>
            <a:xfrm>
              <a:off x="5811930" y="2147001"/>
              <a:ext cx="252871" cy="163883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18000" rtlCol="0" anchor="ctr"/>
            <a:lstStyle/>
            <a:p>
              <a:pPr algn="ctr"/>
              <a:endParaRPr lang="nb-NO"/>
            </a:p>
          </p:txBody>
        </p:sp>
        <p:sp>
          <p:nvSpPr>
            <p:cNvPr id="7" name="Snakkeboble: rektangel med avrundede hjørner 6">
              <a:extLst>
                <a:ext uri="{FF2B5EF4-FFF2-40B4-BE49-F238E27FC236}">
                  <a16:creationId xmlns:a16="http://schemas.microsoft.com/office/drawing/2014/main" id="{6085E9F0-D425-2C1F-2AB5-D2B35D1419D0}"/>
                </a:ext>
              </a:extLst>
            </p:cNvPr>
            <p:cNvSpPr/>
            <p:nvPr/>
          </p:nvSpPr>
          <p:spPr>
            <a:xfrm>
              <a:off x="6533391" y="574286"/>
              <a:ext cx="2415705" cy="2497874"/>
            </a:xfrm>
            <a:prstGeom prst="wedgeRoundRectCallout">
              <a:avLst>
                <a:gd name="adj1" fmla="val -70201"/>
                <a:gd name="adj2" fmla="val 4213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lIns="54000" rIns="54000" rtlCol="0" anchor="ctr"/>
            <a:lstStyle/>
            <a:p>
              <a:r>
                <a:rPr lang="nb-NO" sz="2000" b="1" kern="150" dirty="0">
                  <a:solidFill>
                    <a:srgbClr val="008E40"/>
                  </a:solidFill>
                  <a:ea typeface="Times New Roman" panose="02020603050405020304" pitchFamily="18" charset="0"/>
                </a:rPr>
                <a:t>Positiv motivasjon</a:t>
              </a:r>
              <a:br>
                <a:rPr lang="nb-NO" b="1" kern="150" dirty="0">
                  <a:solidFill>
                    <a:schemeClr val="tx1"/>
                  </a:solidFill>
                  <a:ea typeface="Times New Roman" panose="02020603050405020304" pitchFamily="18" charset="0"/>
                </a:rPr>
              </a:br>
              <a:r>
                <a:rPr lang="nb-NO" kern="150" dirty="0">
                  <a:solidFill>
                    <a:schemeClr val="tx1"/>
                  </a:solidFill>
                </a:rPr>
                <a:t>På de tre øverste trinnene er </a:t>
              </a:r>
              <a:r>
                <a:rPr lang="nb-NO" kern="150" dirty="0">
                  <a:solidFill>
                    <a:schemeClr val="tx1"/>
                  </a:solidFill>
                  <a:ea typeface="Times New Roman" panose="02020603050405020304" pitchFamily="18" charset="0"/>
                </a:rPr>
                <a:t>det </a:t>
              </a:r>
              <a:r>
                <a:rPr lang="nb-NO" i="1" kern="150" dirty="0">
                  <a:solidFill>
                    <a:srgbClr val="008E40"/>
                  </a:solidFill>
                  <a:ea typeface="Times New Roman" panose="02020603050405020304" pitchFamily="18" charset="0"/>
                </a:rPr>
                <a:t>trygghet, tillit og omsorgsvilje</a:t>
              </a:r>
              <a:r>
                <a:rPr lang="nb-NO" kern="150" dirty="0">
                  <a:solidFill>
                    <a:srgbClr val="008E40"/>
                  </a:solidFill>
                  <a:ea typeface="Times New Roman" panose="02020603050405020304" pitchFamily="18" charset="0"/>
                </a:rPr>
                <a:t> </a:t>
              </a:r>
              <a:r>
                <a:rPr lang="nb-NO" kern="150" dirty="0">
                  <a:solidFill>
                    <a:schemeClr val="tx1"/>
                  </a:solidFill>
                  <a:ea typeface="Times New Roman" panose="02020603050405020304" pitchFamily="18" charset="0"/>
                </a:rPr>
                <a:t>som styrer følelser, tanker og handlinger. </a:t>
              </a:r>
              <a:br>
                <a:rPr lang="nb-NO" kern="150" dirty="0">
                  <a:solidFill>
                    <a:schemeClr val="tx1"/>
                  </a:solidFill>
                  <a:ea typeface="Times New Roman" panose="02020603050405020304" pitchFamily="18" charset="0"/>
                </a:rPr>
              </a:br>
              <a:r>
                <a:rPr lang="nb-NO" kern="150" dirty="0">
                  <a:solidFill>
                    <a:srgbClr val="008E40"/>
                  </a:solidFill>
                  <a:ea typeface="Times New Roman" panose="02020603050405020304" pitchFamily="18" charset="0"/>
                  <a:sym typeface="Wingdings" panose="05000000000000000000" pitchFamily="2" charset="2"/>
                </a:rPr>
                <a:t></a:t>
              </a:r>
              <a:r>
                <a:rPr lang="nb-NO" b="1" kern="150" dirty="0">
                  <a:solidFill>
                    <a:srgbClr val="008E40"/>
                  </a:solidFill>
                  <a:ea typeface="Times New Roman" panose="02020603050405020304" pitchFamily="18" charset="0"/>
                  <a:sym typeface="Wingdings" panose="05000000000000000000" pitchFamily="2" charset="2"/>
                </a:rPr>
                <a:t> Skape noe positivt</a:t>
              </a:r>
              <a:endParaRPr lang="nb-NO" b="1" kern="150" dirty="0">
                <a:solidFill>
                  <a:srgbClr val="008E40"/>
                </a:solidFill>
                <a:ea typeface="Times New Roman" panose="02020603050405020304" pitchFamily="18" charset="0"/>
              </a:endParaRPr>
            </a:p>
          </p:txBody>
        </p:sp>
      </p:grpSp>
      <p:pic>
        <p:nvPicPr>
          <p:cNvPr id="8" name="Bilde 7">
            <a:extLst>
              <a:ext uri="{FF2B5EF4-FFF2-40B4-BE49-F238E27FC236}">
                <a16:creationId xmlns:a16="http://schemas.microsoft.com/office/drawing/2014/main" id="{353F9938-6F98-D6E8-5FF0-F9B49514AC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390" y="4027822"/>
            <a:ext cx="5154893" cy="1023679"/>
          </a:xfrm>
          <a:prstGeom prst="rect">
            <a:avLst/>
          </a:prstGeom>
        </p:spPr>
      </p:pic>
      <p:pic>
        <p:nvPicPr>
          <p:cNvPr id="11" name="Bilde 10">
            <a:extLst>
              <a:ext uri="{FF2B5EF4-FFF2-40B4-BE49-F238E27FC236}">
                <a16:creationId xmlns:a16="http://schemas.microsoft.com/office/drawing/2014/main" id="{9D7D0AFA-B7C7-EA17-C162-D9915C79A8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09" r="-1671"/>
          <a:stretch/>
        </p:blipFill>
        <p:spPr>
          <a:xfrm>
            <a:off x="394448" y="2152969"/>
            <a:ext cx="5671814" cy="1632870"/>
          </a:xfrm>
          <a:prstGeom prst="rect">
            <a:avLst/>
          </a:prstGeom>
        </p:spPr>
      </p:pic>
      <p:grpSp>
        <p:nvGrpSpPr>
          <p:cNvPr id="13" name="Gruppe 12">
            <a:extLst>
              <a:ext uri="{FF2B5EF4-FFF2-40B4-BE49-F238E27FC236}">
                <a16:creationId xmlns:a16="http://schemas.microsoft.com/office/drawing/2014/main" id="{AC6DA1A6-2930-8FD7-0FA9-F61349C0662F}"/>
              </a:ext>
            </a:extLst>
          </p:cNvPr>
          <p:cNvGrpSpPr/>
          <p:nvPr/>
        </p:nvGrpSpPr>
        <p:grpSpPr>
          <a:xfrm>
            <a:off x="5330283" y="3785839"/>
            <a:ext cx="3618812" cy="2497874"/>
            <a:chOff x="5252226" y="3785839"/>
            <a:chExt cx="3696869" cy="2497874"/>
          </a:xfrm>
        </p:grpSpPr>
        <p:sp>
          <p:nvSpPr>
            <p:cNvPr id="10" name="Snakkeboble: rektangel med avrundede hjørner 9">
              <a:extLst>
                <a:ext uri="{FF2B5EF4-FFF2-40B4-BE49-F238E27FC236}">
                  <a16:creationId xmlns:a16="http://schemas.microsoft.com/office/drawing/2014/main" id="{9E8CB8AD-F733-40B1-2333-D4191271CFD6}"/>
                </a:ext>
              </a:extLst>
            </p:cNvPr>
            <p:cNvSpPr/>
            <p:nvPr/>
          </p:nvSpPr>
          <p:spPr>
            <a:xfrm>
              <a:off x="6400799" y="3785839"/>
              <a:ext cx="2548296" cy="2497874"/>
            </a:xfrm>
            <a:prstGeom prst="wedgeRoundRectCallout">
              <a:avLst>
                <a:gd name="adj1" fmla="val -84534"/>
                <a:gd name="adj2" fmla="val -2048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Ins="18000" rtlCol="0" anchor="ctr"/>
            <a:lstStyle/>
            <a:p>
              <a:pPr>
                <a:spcBef>
                  <a:spcPts val="600"/>
                </a:spcBef>
                <a:spcAft>
                  <a:spcPts val="1200"/>
                </a:spcAft>
              </a:pPr>
              <a:r>
                <a:rPr lang="nb-NO" sz="2000" b="1" kern="150" dirty="0">
                  <a:solidFill>
                    <a:srgbClr val="FF0000"/>
                  </a:solidFill>
                  <a:ea typeface="Times New Roman" panose="02020603050405020304" pitchFamily="18" charset="0"/>
                </a:rPr>
                <a:t>Negativ motivasjon</a:t>
              </a:r>
              <a:r>
                <a:rPr lang="nb-NO" sz="2000" kern="150" dirty="0">
                  <a:solidFill>
                    <a:srgbClr val="FF0000"/>
                  </a:solidFill>
                  <a:ea typeface="Times New Roman" panose="02020603050405020304" pitchFamily="18" charset="0"/>
                </a:rPr>
                <a:t> </a:t>
              </a:r>
              <a:br>
                <a:rPr lang="nb-NO" kern="150" dirty="0">
                  <a:solidFill>
                    <a:schemeClr val="tx1"/>
                  </a:solidFill>
                  <a:ea typeface="Times New Roman" panose="02020603050405020304" pitchFamily="18" charset="0"/>
                </a:rPr>
              </a:br>
              <a:r>
                <a:rPr lang="nb-NO" kern="150" dirty="0">
                  <a:solidFill>
                    <a:schemeClr val="tx1"/>
                  </a:solidFill>
                  <a:ea typeface="Times New Roman" panose="02020603050405020304" pitchFamily="18" charset="0"/>
                </a:rPr>
                <a:t>På de to laveste trinnene er det </a:t>
              </a:r>
              <a:r>
                <a:rPr lang="nb-NO" i="1" kern="150" dirty="0">
                  <a:solidFill>
                    <a:srgbClr val="FF0000"/>
                  </a:solidFill>
                  <a:ea typeface="Times New Roman" panose="02020603050405020304" pitchFamily="18" charset="0"/>
                </a:rPr>
                <a:t>frykt, mistillit og grådighet</a:t>
              </a:r>
              <a:r>
                <a:rPr lang="nb-NO" kern="150" dirty="0">
                  <a:solidFill>
                    <a:srgbClr val="FF0000"/>
                  </a:solidFill>
                  <a:ea typeface="Times New Roman" panose="02020603050405020304" pitchFamily="18" charset="0"/>
                </a:rPr>
                <a:t> </a:t>
              </a:r>
              <a:r>
                <a:rPr lang="nb-NO" kern="150" dirty="0">
                  <a:solidFill>
                    <a:schemeClr val="tx1"/>
                  </a:solidFill>
                  <a:ea typeface="Times New Roman" panose="02020603050405020304" pitchFamily="18" charset="0"/>
                </a:rPr>
                <a:t>(egoisme)</a:t>
              </a:r>
              <a:r>
                <a:rPr lang="nb-NO" i="1" kern="150" dirty="0">
                  <a:solidFill>
                    <a:schemeClr val="tx1"/>
                  </a:solidFill>
                  <a:ea typeface="Times New Roman" panose="02020603050405020304" pitchFamily="18" charset="0"/>
                </a:rPr>
                <a:t> </a:t>
              </a:r>
              <a:r>
                <a:rPr lang="nb-NO" kern="150" dirty="0">
                  <a:solidFill>
                    <a:schemeClr val="tx1"/>
                  </a:solidFill>
                  <a:ea typeface="Times New Roman" panose="02020603050405020304" pitchFamily="18" charset="0"/>
                </a:rPr>
                <a:t>som styrer følelser, tanker og handlinger. </a:t>
              </a:r>
              <a:br>
                <a:rPr lang="nb-NO" kern="150" dirty="0">
                  <a:solidFill>
                    <a:schemeClr val="tx1"/>
                  </a:solidFill>
                  <a:ea typeface="Times New Roman" panose="02020603050405020304" pitchFamily="18" charset="0"/>
                </a:rPr>
              </a:br>
              <a:r>
                <a:rPr lang="nb-NO" kern="150" dirty="0">
                  <a:solidFill>
                    <a:srgbClr val="FF0000"/>
                  </a:solidFill>
                  <a:ea typeface="Times New Roman" panose="02020603050405020304" pitchFamily="18" charset="0"/>
                  <a:sym typeface="Wingdings" panose="05000000000000000000" pitchFamily="2" charset="2"/>
                </a:rPr>
                <a:t> </a:t>
              </a:r>
              <a:r>
                <a:rPr lang="nb-NO" b="1" kern="150" dirty="0">
                  <a:solidFill>
                    <a:srgbClr val="FF0000"/>
                  </a:solidFill>
                  <a:ea typeface="Times New Roman" panose="02020603050405020304" pitchFamily="18" charset="0"/>
                  <a:sym typeface="Wingdings" panose="05000000000000000000" pitchFamily="2" charset="2"/>
                </a:rPr>
                <a:t>Skape noe negativt</a:t>
              </a:r>
              <a:endParaRPr lang="nb-NO" b="1" kern="150" dirty="0">
                <a:solidFill>
                  <a:srgbClr val="FF0000"/>
                </a:solidFill>
                <a:ea typeface="Times New Roman" panose="02020603050405020304" pitchFamily="18" charset="0"/>
              </a:endParaRPr>
            </a:p>
          </p:txBody>
        </p:sp>
        <p:sp>
          <p:nvSpPr>
            <p:cNvPr id="12" name="Høyre klammeparentes 11">
              <a:extLst>
                <a:ext uri="{FF2B5EF4-FFF2-40B4-BE49-F238E27FC236}">
                  <a16:creationId xmlns:a16="http://schemas.microsoft.com/office/drawing/2014/main" id="{A6BE47EE-7F22-702F-C2B0-1593B2512FF6}"/>
                </a:ext>
              </a:extLst>
            </p:cNvPr>
            <p:cNvSpPr/>
            <p:nvPr/>
          </p:nvSpPr>
          <p:spPr>
            <a:xfrm>
              <a:off x="5252226" y="4027822"/>
              <a:ext cx="278779" cy="102367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pic>
        <p:nvPicPr>
          <p:cNvPr id="16" name="Bilde 15">
            <a:extLst>
              <a:ext uri="{FF2B5EF4-FFF2-40B4-BE49-F238E27FC236}">
                <a16:creationId xmlns:a16="http://schemas.microsoft.com/office/drawing/2014/main" id="{3A3CEAF2-EE80-06F3-2B85-7E02F5CC2A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5854" r="17380" b="4987"/>
          <a:stretch/>
        </p:blipFill>
        <p:spPr>
          <a:xfrm>
            <a:off x="175390" y="5287517"/>
            <a:ext cx="4910479" cy="648766"/>
          </a:xfrm>
          <a:prstGeom prst="rect">
            <a:avLst/>
          </a:prstGeom>
        </p:spPr>
      </p:pic>
      <p:sp>
        <p:nvSpPr>
          <p:cNvPr id="2" name="TekstSylinder 1">
            <a:extLst>
              <a:ext uri="{FF2B5EF4-FFF2-40B4-BE49-F238E27FC236}">
                <a16:creationId xmlns:a16="http://schemas.microsoft.com/office/drawing/2014/main" id="{CAB68B46-54AC-B21B-3BF5-5984FD98E41D}"/>
              </a:ext>
            </a:extLst>
          </p:cNvPr>
          <p:cNvSpPr txBox="1"/>
          <p:nvPr/>
        </p:nvSpPr>
        <p:spPr>
          <a:xfrm>
            <a:off x="658626" y="213087"/>
            <a:ext cx="5154894" cy="1569660"/>
          </a:xfrm>
          <a:prstGeom prst="rect">
            <a:avLst/>
          </a:prstGeom>
          <a:noFill/>
        </p:spPr>
        <p:txBody>
          <a:bodyPr wrap="square">
            <a:spAutoFit/>
          </a:bodyPr>
          <a:lstStyle/>
          <a:p>
            <a:pPr lvl="0" algn="ctr"/>
            <a:r>
              <a:rPr lang="nb-NO" sz="3200" dirty="0">
                <a:solidFill>
                  <a:srgbClr val="C00000"/>
                </a:solidFill>
              </a:rPr>
              <a:t>Å utvikle vår modenhet </a:t>
            </a:r>
            <a:br>
              <a:rPr lang="nb-NO" sz="3200" dirty="0">
                <a:solidFill>
                  <a:srgbClr val="C00000"/>
                </a:solidFill>
              </a:rPr>
            </a:br>
            <a:r>
              <a:rPr lang="nb-NO" sz="3200" dirty="0">
                <a:solidFill>
                  <a:srgbClr val="C00000"/>
                </a:solidFill>
              </a:rPr>
              <a:t>som sjel </a:t>
            </a:r>
            <a:r>
              <a:rPr lang="nb-NO" sz="3200" dirty="0">
                <a:solidFill>
                  <a:srgbClr val="C00000"/>
                </a:solidFill>
                <a:sym typeface="Symbol" panose="05050102010706020507" pitchFamily="18" charset="2"/>
              </a:rPr>
              <a:t></a:t>
            </a:r>
            <a:r>
              <a:rPr lang="nb-NO" sz="3200" dirty="0">
                <a:solidFill>
                  <a:srgbClr val="C00000"/>
                </a:solidFill>
              </a:rPr>
              <a:t> Det samme som å løfte oss  i utviklingsstigen</a:t>
            </a:r>
            <a:endParaRPr lang="nb-NO" sz="2400" dirty="0">
              <a:solidFill>
                <a:srgbClr val="C00000"/>
              </a:solidFill>
            </a:endParaRPr>
          </a:p>
        </p:txBody>
      </p:sp>
    </p:spTree>
    <p:extLst>
      <p:ext uri="{BB962C8B-B14F-4D97-AF65-F5344CB8AC3E}">
        <p14:creationId xmlns:p14="http://schemas.microsoft.com/office/powerpoint/2010/main" val="2924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53BA3884-ACCE-9478-D418-5E36550D4B51}"/>
              </a:ext>
            </a:extLst>
          </p:cNvPr>
          <p:cNvSpPr txBox="1"/>
          <p:nvPr/>
        </p:nvSpPr>
        <p:spPr>
          <a:xfrm>
            <a:off x="886862" y="2968145"/>
            <a:ext cx="8088173" cy="3093154"/>
          </a:xfrm>
          <a:prstGeom prst="rect">
            <a:avLst/>
          </a:prstGeom>
          <a:noFill/>
        </p:spPr>
        <p:txBody>
          <a:bodyPr wrap="square" rtlCol="0">
            <a:spAutoFit/>
          </a:bodyPr>
          <a:lstStyle/>
          <a:p>
            <a:pPr marL="285750" indent="-285750">
              <a:buFont typeface="Wingdings" panose="05000000000000000000" pitchFamily="2" charset="2"/>
              <a:buChar char="è"/>
            </a:pPr>
            <a:r>
              <a:rPr lang="nb-NO" sz="2000" b="1" dirty="0">
                <a:sym typeface="Wingdings" panose="05000000000000000000" pitchFamily="2" charset="2"/>
              </a:rPr>
              <a:t>Først må du finne ut hvor den nye stien skal gå</a:t>
            </a:r>
            <a:br>
              <a:rPr lang="nb-NO" sz="2000" dirty="0">
                <a:sym typeface="Wingdings" panose="05000000000000000000" pitchFamily="2" charset="2"/>
              </a:rPr>
            </a:br>
            <a:r>
              <a:rPr lang="nb-NO" sz="2000" dirty="0">
                <a:sym typeface="Wingdings" panose="05000000000000000000" pitchFamily="2" charset="2"/>
              </a:rPr>
              <a:t>   </a:t>
            </a:r>
            <a:br>
              <a:rPr lang="nb-NO" sz="2000" dirty="0">
                <a:sym typeface="Wingdings" panose="05000000000000000000" pitchFamily="2" charset="2"/>
              </a:rPr>
            </a:br>
            <a:r>
              <a:rPr lang="nb-NO" sz="2000" dirty="0">
                <a:sym typeface="Wingdings" panose="05000000000000000000" pitchFamily="2" charset="2"/>
              </a:rPr>
              <a:t>     </a:t>
            </a:r>
          </a:p>
          <a:p>
            <a:pPr marL="285750" indent="-285750">
              <a:spcBef>
                <a:spcPts val="600"/>
              </a:spcBef>
              <a:buFont typeface="Wingdings" panose="05000000000000000000" pitchFamily="2" charset="2"/>
              <a:buChar char="è"/>
            </a:pPr>
            <a:r>
              <a:rPr lang="nb-NO" sz="2000" b="1" dirty="0">
                <a:sym typeface="Wingdings" panose="05000000000000000000" pitchFamily="2" charset="2"/>
              </a:rPr>
              <a:t>Så må du lage stien og tråkke og tråkke for at det skal bli en sti </a:t>
            </a:r>
            <a:br>
              <a:rPr lang="nb-NO" sz="2000" dirty="0">
                <a:sym typeface="Wingdings" panose="05000000000000000000" pitchFamily="2" charset="2"/>
              </a:rPr>
            </a:br>
            <a:r>
              <a:rPr lang="nb-NO" sz="2000" dirty="0">
                <a:sym typeface="Wingdings" panose="05000000000000000000" pitchFamily="2" charset="2"/>
              </a:rPr>
              <a:t>  </a:t>
            </a:r>
          </a:p>
          <a:p>
            <a:pPr marL="285750" indent="-285750">
              <a:spcBef>
                <a:spcPts val="600"/>
              </a:spcBef>
              <a:buFont typeface="Wingdings" panose="05000000000000000000" pitchFamily="2" charset="2"/>
              <a:buChar char="è"/>
            </a:pPr>
            <a:r>
              <a:rPr lang="nb-NO" sz="2000" b="1" dirty="0">
                <a:sym typeface="Wingdings" panose="05000000000000000000" pitchFamily="2" charset="2"/>
              </a:rPr>
              <a:t>Så gror den gamle stien sakte igjen fordi du ikke bruker den </a:t>
            </a:r>
            <a:br>
              <a:rPr lang="nb-NO" sz="2000" dirty="0">
                <a:sym typeface="Wingdings" panose="05000000000000000000" pitchFamily="2" charset="2"/>
              </a:rPr>
            </a:br>
            <a:r>
              <a:rPr lang="nb-NO" sz="2000" dirty="0">
                <a:sym typeface="Wingdings" panose="05000000000000000000" pitchFamily="2" charset="2"/>
              </a:rPr>
              <a:t>  </a:t>
            </a:r>
          </a:p>
          <a:p>
            <a:pPr marL="285750" indent="-285750">
              <a:spcBef>
                <a:spcPts val="600"/>
              </a:spcBef>
              <a:buFont typeface="Wingdings" panose="05000000000000000000" pitchFamily="2" charset="2"/>
              <a:buChar char="è"/>
            </a:pPr>
            <a:r>
              <a:rPr lang="nb-NO" sz="2000" b="1" dirty="0">
                <a:sym typeface="Wingdings" panose="05000000000000000000" pitchFamily="2" charset="2"/>
              </a:rPr>
              <a:t>…. Og til slutt er den nye stien blitt lett å gå </a:t>
            </a:r>
            <a:br>
              <a:rPr lang="nb-NO" sz="2000" dirty="0">
                <a:sym typeface="Wingdings" panose="05000000000000000000" pitchFamily="2" charset="2"/>
              </a:rPr>
            </a:br>
            <a:r>
              <a:rPr lang="nb-NO" sz="2000" dirty="0">
                <a:sym typeface="Wingdings" panose="05000000000000000000" pitchFamily="2" charset="2"/>
              </a:rPr>
              <a:t>   </a:t>
            </a:r>
            <a:endParaRPr lang="nb-NO" sz="2000" dirty="0"/>
          </a:p>
        </p:txBody>
      </p:sp>
      <p:sp>
        <p:nvSpPr>
          <p:cNvPr id="2" name="Plassholder for lysbildenummer 1">
            <a:extLst>
              <a:ext uri="{FF2B5EF4-FFF2-40B4-BE49-F238E27FC236}">
                <a16:creationId xmlns:a16="http://schemas.microsoft.com/office/drawing/2014/main" id="{87EE89FA-A138-780E-EC9A-8260D33A2A7E}"/>
              </a:ext>
            </a:extLst>
          </p:cNvPr>
          <p:cNvSpPr>
            <a:spLocks noGrp="1"/>
          </p:cNvSpPr>
          <p:nvPr>
            <p:ph type="sldNum" sz="quarter" idx="12"/>
          </p:nvPr>
        </p:nvSpPr>
        <p:spPr>
          <a:xfrm>
            <a:off x="6457950" y="6275668"/>
            <a:ext cx="2057400" cy="365125"/>
          </a:xfrm>
        </p:spPr>
        <p:txBody>
          <a:bodyPr/>
          <a:lstStyle/>
          <a:p>
            <a:fld id="{CD4B10EB-5889-4CB3-982E-38A74B47C7AC}" type="slidenum">
              <a:rPr lang="nb-NO" smtClean="0"/>
              <a:t>19</a:t>
            </a:fld>
            <a:endParaRPr lang="nb-NO" dirty="0"/>
          </a:p>
        </p:txBody>
      </p:sp>
      <p:pic>
        <p:nvPicPr>
          <p:cNvPr id="1026" name="Picture 2" descr="Eduardo Calixto on X: &quot;Tener un cerebro inteligente: tiene MENOS conexiones  neuronales en la corteza cerebral, pero son MÁS EFICIENTES que las del  resto, resuelven más rápido los problemas, más inteligencia garantiza">
            <a:extLst>
              <a:ext uri="{FF2B5EF4-FFF2-40B4-BE49-F238E27FC236}">
                <a16:creationId xmlns:a16="http://schemas.microsoft.com/office/drawing/2014/main" id="{F94403E8-DF15-20B8-A1B4-B4BFB9D7B7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57950" y="265613"/>
            <a:ext cx="2303704" cy="2106706"/>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6359167D-A69D-A81B-533D-3B0CF300553C}"/>
              </a:ext>
            </a:extLst>
          </p:cNvPr>
          <p:cNvSpPr txBox="1"/>
          <p:nvPr/>
        </p:nvSpPr>
        <p:spPr>
          <a:xfrm>
            <a:off x="1280652" y="2008947"/>
            <a:ext cx="4712644" cy="923330"/>
          </a:xfrm>
          <a:prstGeom prst="rect">
            <a:avLst/>
          </a:prstGeom>
          <a:solidFill>
            <a:srgbClr val="FFFFCC"/>
          </a:solidFill>
        </p:spPr>
        <p:txBody>
          <a:bodyPr wrap="square" rtlCol="0">
            <a:spAutoFit/>
          </a:bodyPr>
          <a:lstStyle/>
          <a:p>
            <a:pPr algn="ctr"/>
            <a:r>
              <a:rPr lang="nb-NO" dirty="0"/>
              <a:t>Det vi gjør i praksis er «å tråkke opp» nye, </a:t>
            </a:r>
            <a:br>
              <a:rPr lang="nb-NO" dirty="0"/>
            </a:br>
            <a:r>
              <a:rPr lang="nb-NO" dirty="0"/>
              <a:t>velfungerende hjernebaner og å la gamle, uhensiktsmessige hjernebaner svekkes og dø ut.</a:t>
            </a:r>
          </a:p>
        </p:txBody>
      </p:sp>
      <p:sp>
        <p:nvSpPr>
          <p:cNvPr id="6" name="TekstSylinder 5">
            <a:extLst>
              <a:ext uri="{FF2B5EF4-FFF2-40B4-BE49-F238E27FC236}">
                <a16:creationId xmlns:a16="http://schemas.microsoft.com/office/drawing/2014/main" id="{4E75DCD7-EE6C-5721-A37E-8649BC8E3CE1}"/>
              </a:ext>
            </a:extLst>
          </p:cNvPr>
          <p:cNvSpPr txBox="1"/>
          <p:nvPr/>
        </p:nvSpPr>
        <p:spPr>
          <a:xfrm>
            <a:off x="612287" y="1172714"/>
            <a:ext cx="5536096" cy="830997"/>
          </a:xfrm>
          <a:prstGeom prst="rect">
            <a:avLst/>
          </a:prstGeom>
          <a:noFill/>
        </p:spPr>
        <p:txBody>
          <a:bodyPr wrap="square" rtlCol="0">
            <a:spAutoFit/>
          </a:bodyPr>
          <a:lstStyle/>
          <a:p>
            <a:pPr algn="ctr"/>
            <a:r>
              <a:rPr lang="nb-NO" sz="2400" b="1" dirty="0"/>
              <a:t>Å utvikle deg som menneske er </a:t>
            </a:r>
            <a:br>
              <a:rPr lang="nb-NO" sz="2400" b="1" dirty="0"/>
            </a:br>
            <a:r>
              <a:rPr lang="nb-NO" sz="2400" b="1" dirty="0"/>
              <a:t>som å tråkke en ny sti i skogen</a:t>
            </a:r>
          </a:p>
        </p:txBody>
      </p:sp>
      <p:sp>
        <p:nvSpPr>
          <p:cNvPr id="9" name="TekstSylinder 8">
            <a:extLst>
              <a:ext uri="{FF2B5EF4-FFF2-40B4-BE49-F238E27FC236}">
                <a16:creationId xmlns:a16="http://schemas.microsoft.com/office/drawing/2014/main" id="{7DAF0F24-2DA1-7DCC-0AA8-6D875D7BBE62}"/>
              </a:ext>
            </a:extLst>
          </p:cNvPr>
          <p:cNvSpPr txBox="1"/>
          <p:nvPr/>
        </p:nvSpPr>
        <p:spPr>
          <a:xfrm>
            <a:off x="2098863" y="6088202"/>
            <a:ext cx="3961278" cy="677108"/>
          </a:xfrm>
          <a:prstGeom prst="rect">
            <a:avLst/>
          </a:prstGeom>
          <a:solidFill>
            <a:srgbClr val="FFFFCC"/>
          </a:solidFill>
          <a:ln>
            <a:solidFill>
              <a:schemeClr val="tx1"/>
            </a:solidFill>
          </a:ln>
        </p:spPr>
        <p:txBody>
          <a:bodyPr wrap="square" rtlCol="0">
            <a:spAutoFit/>
          </a:bodyPr>
          <a:lstStyle/>
          <a:p>
            <a:pPr algn="ctr"/>
            <a:r>
              <a:rPr lang="nb-NO" sz="2000" b="1" dirty="0"/>
              <a:t>Gratiskurs: </a:t>
            </a:r>
            <a:r>
              <a:rPr lang="nb-NO" sz="2000" b="1" dirty="0">
                <a:solidFill>
                  <a:srgbClr val="0070C0"/>
                </a:solidFill>
              </a:rPr>
              <a:t>Livsveiledning for vår tid</a:t>
            </a:r>
            <a:r>
              <a:rPr lang="nb-NO" sz="2000" b="1" dirty="0"/>
              <a:t> </a:t>
            </a:r>
          </a:p>
          <a:p>
            <a:pPr algn="ctr"/>
            <a:r>
              <a:rPr lang="nb-NO" b="1" dirty="0">
                <a:solidFill>
                  <a:srgbClr val="FF0000"/>
                </a:solidFill>
                <a:hlinkClick r:id="rId3">
                  <a:extLst>
                    <a:ext uri="{A12FA001-AC4F-418D-AE19-62706E023703}">
                      <ahyp:hlinkClr xmlns:ahyp="http://schemas.microsoft.com/office/drawing/2018/hyperlinkcolor" val="tx"/>
                    </a:ext>
                  </a:extLst>
                </a:hlinkClick>
              </a:rPr>
              <a:t>hjerterommet.no/livsveiledning/</a:t>
            </a:r>
            <a:r>
              <a:rPr lang="nb-NO" b="1" dirty="0">
                <a:solidFill>
                  <a:srgbClr val="FF0000"/>
                </a:solidFill>
              </a:rPr>
              <a:t> </a:t>
            </a:r>
          </a:p>
        </p:txBody>
      </p:sp>
      <p:sp>
        <p:nvSpPr>
          <p:cNvPr id="7" name="TekstSylinder 6">
            <a:extLst>
              <a:ext uri="{FF2B5EF4-FFF2-40B4-BE49-F238E27FC236}">
                <a16:creationId xmlns:a16="http://schemas.microsoft.com/office/drawing/2014/main" id="{BADAB761-C5DC-85A7-1AFE-627C90F91E17}"/>
              </a:ext>
            </a:extLst>
          </p:cNvPr>
          <p:cNvSpPr txBox="1"/>
          <p:nvPr/>
        </p:nvSpPr>
        <p:spPr>
          <a:xfrm>
            <a:off x="1178410" y="2959180"/>
            <a:ext cx="7816504" cy="3093154"/>
          </a:xfrm>
          <a:prstGeom prst="rect">
            <a:avLst/>
          </a:prstGeom>
          <a:noFill/>
        </p:spPr>
        <p:txBody>
          <a:bodyPr wrap="square" rtlCol="0">
            <a:spAutoFit/>
          </a:bodyPr>
          <a:lstStyle/>
          <a:p>
            <a:r>
              <a:rPr lang="nb-NO" sz="2000" b="1" dirty="0">
                <a:sym typeface="Wingdings" panose="05000000000000000000" pitchFamily="2" charset="2"/>
              </a:rPr>
              <a:t>    </a:t>
            </a:r>
            <a:br>
              <a:rPr lang="nb-NO" sz="2000" dirty="0">
                <a:sym typeface="Wingdings" panose="05000000000000000000" pitchFamily="2" charset="2"/>
              </a:rPr>
            </a:br>
            <a:r>
              <a:rPr lang="nb-NO" sz="2000" dirty="0">
                <a:solidFill>
                  <a:srgbClr val="C00000"/>
                </a:solidFill>
                <a:sym typeface="Wingdings" panose="05000000000000000000" pitchFamily="2" charset="2"/>
              </a:rPr>
              <a:t>= Å finne en et godt handlingsalternativ i stedet for det uønskede, </a:t>
            </a:r>
            <a:br>
              <a:rPr lang="nb-NO" sz="2000" dirty="0">
                <a:solidFill>
                  <a:srgbClr val="C00000"/>
                </a:solidFill>
                <a:sym typeface="Wingdings" panose="05000000000000000000" pitchFamily="2" charset="2"/>
              </a:rPr>
            </a:br>
            <a:r>
              <a:rPr lang="nb-NO" sz="2000" dirty="0">
                <a:solidFill>
                  <a:srgbClr val="C00000"/>
                </a:solidFill>
                <a:sym typeface="Wingdings" panose="05000000000000000000" pitchFamily="2" charset="2"/>
              </a:rPr>
              <a:t>   f.eks. å kommunisere rolig og saklig, ikke emosjonelt.</a:t>
            </a:r>
          </a:p>
          <a:p>
            <a:pPr>
              <a:spcBef>
                <a:spcPts val="600"/>
              </a:spcBef>
            </a:pPr>
            <a:r>
              <a:rPr lang="nb-NO" sz="2000" b="1" dirty="0">
                <a:sym typeface="Wingdings" panose="05000000000000000000" pitchFamily="2" charset="2"/>
              </a:rPr>
              <a:t>    </a:t>
            </a:r>
            <a:br>
              <a:rPr lang="nb-NO" sz="2000" dirty="0">
                <a:sym typeface="Wingdings" panose="05000000000000000000" pitchFamily="2" charset="2"/>
              </a:rPr>
            </a:br>
            <a:r>
              <a:rPr lang="nb-NO" sz="2000" dirty="0">
                <a:solidFill>
                  <a:srgbClr val="C00000"/>
                </a:solidFill>
                <a:sym typeface="Wingdings" panose="05000000000000000000" pitchFamily="2" charset="2"/>
              </a:rPr>
              <a:t>= Øve og øve å puste litt før du sier noe, så sier du det rolig og saklig. </a:t>
            </a:r>
          </a:p>
          <a:p>
            <a:pPr>
              <a:spcBef>
                <a:spcPts val="600"/>
              </a:spcBef>
            </a:pPr>
            <a:r>
              <a:rPr lang="nb-NO" sz="2000" b="1" dirty="0">
                <a:sym typeface="Wingdings" panose="05000000000000000000" pitchFamily="2" charset="2"/>
              </a:rPr>
              <a:t>     </a:t>
            </a:r>
            <a:br>
              <a:rPr lang="nb-NO" sz="2000" dirty="0">
                <a:sym typeface="Wingdings" panose="05000000000000000000" pitchFamily="2" charset="2"/>
              </a:rPr>
            </a:br>
            <a:r>
              <a:rPr lang="nb-NO" sz="2000" dirty="0">
                <a:solidFill>
                  <a:srgbClr val="C00000"/>
                </a:solidFill>
                <a:sym typeface="Wingdings" panose="05000000000000000000" pitchFamily="2" charset="2"/>
              </a:rPr>
              <a:t>= du kommer ikke lenger inn i det gamle og blir emosjonell.</a:t>
            </a:r>
          </a:p>
          <a:p>
            <a:pPr>
              <a:spcBef>
                <a:spcPts val="600"/>
              </a:spcBef>
            </a:pPr>
            <a:r>
              <a:rPr lang="nb-NO" sz="2000" b="1" dirty="0">
                <a:sym typeface="Wingdings" panose="05000000000000000000" pitchFamily="2" charset="2"/>
              </a:rPr>
              <a:t>      </a:t>
            </a:r>
            <a:br>
              <a:rPr lang="nb-NO" sz="2000" dirty="0">
                <a:sym typeface="Wingdings" panose="05000000000000000000" pitchFamily="2" charset="2"/>
              </a:rPr>
            </a:br>
            <a:r>
              <a:rPr lang="nb-NO" sz="2000" dirty="0">
                <a:solidFill>
                  <a:srgbClr val="C00000"/>
                </a:solidFill>
                <a:sym typeface="Wingdings" panose="05000000000000000000" pitchFamily="2" charset="2"/>
              </a:rPr>
              <a:t>= det nye og bedre er blitt automatisert; rolig og saklig kommunikasjon.</a:t>
            </a:r>
            <a:endParaRPr lang="nb-NO" sz="2000" dirty="0">
              <a:solidFill>
                <a:srgbClr val="C00000"/>
              </a:solidFill>
            </a:endParaRPr>
          </a:p>
        </p:txBody>
      </p:sp>
      <p:sp>
        <p:nvSpPr>
          <p:cNvPr id="8" name="TekstSylinder 7">
            <a:extLst>
              <a:ext uri="{FF2B5EF4-FFF2-40B4-BE49-F238E27FC236}">
                <a16:creationId xmlns:a16="http://schemas.microsoft.com/office/drawing/2014/main" id="{D22B31F1-804E-1557-DAAC-8E10AE104F6A}"/>
              </a:ext>
            </a:extLst>
          </p:cNvPr>
          <p:cNvSpPr txBox="1"/>
          <p:nvPr/>
        </p:nvSpPr>
        <p:spPr>
          <a:xfrm>
            <a:off x="1280652" y="36346"/>
            <a:ext cx="4572000" cy="1077218"/>
          </a:xfrm>
          <a:prstGeom prst="rect">
            <a:avLst/>
          </a:prstGeom>
          <a:noFill/>
        </p:spPr>
        <p:txBody>
          <a:bodyPr wrap="square">
            <a:spAutoFit/>
          </a:bodyPr>
          <a:lstStyle/>
          <a:p>
            <a:pPr algn="ctr"/>
            <a:r>
              <a:rPr lang="nb-NO" sz="3200" dirty="0">
                <a:solidFill>
                  <a:srgbClr val="C00000"/>
                </a:solidFill>
              </a:rPr>
              <a:t>Selvutvikling er som å tråkke en ny sti i skogen</a:t>
            </a:r>
          </a:p>
        </p:txBody>
      </p:sp>
    </p:spTree>
    <p:extLst>
      <p:ext uri="{BB962C8B-B14F-4D97-AF65-F5344CB8AC3E}">
        <p14:creationId xmlns:p14="http://schemas.microsoft.com/office/powerpoint/2010/main" val="19427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2110493"/>
            <a:ext cx="85725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0" y="2548643"/>
            <a:ext cx="8572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750" y="4059943"/>
            <a:ext cx="8572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5750" y="5250568"/>
            <a:ext cx="8572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8" name="Line 8"/>
          <p:cNvSpPr>
            <a:spLocks noChangeShapeType="1"/>
          </p:cNvSpPr>
          <p:nvPr/>
        </p:nvSpPr>
        <p:spPr bwMode="auto">
          <a:xfrm>
            <a:off x="323850" y="2116843"/>
            <a:ext cx="8496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1455" y="4326221"/>
            <a:ext cx="150223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a:extLst>
              <a:ext uri="{FF2B5EF4-FFF2-40B4-BE49-F238E27FC236}">
                <a16:creationId xmlns:a16="http://schemas.microsoft.com/office/drawing/2014/main" id="{3702A924-E854-733A-3F0B-F079C8083214}"/>
              </a:ext>
            </a:extLst>
          </p:cNvPr>
          <p:cNvSpPr txBox="1"/>
          <p:nvPr/>
        </p:nvSpPr>
        <p:spPr>
          <a:xfrm>
            <a:off x="317195" y="990966"/>
            <a:ext cx="6102655" cy="1015663"/>
          </a:xfrm>
          <a:prstGeom prst="rect">
            <a:avLst/>
          </a:prstGeom>
          <a:solidFill>
            <a:schemeClr val="accent1">
              <a:lumMod val="20000"/>
              <a:lumOff val="80000"/>
            </a:schemeClr>
          </a:solidFill>
        </p:spPr>
        <p:txBody>
          <a:bodyPr wrap="square" rtlCol="0">
            <a:spAutoFit/>
          </a:bodyPr>
          <a:lstStyle/>
          <a:p>
            <a:pPr algn="ctr"/>
            <a:endParaRPr lang="nb-NO" sz="2000" dirty="0"/>
          </a:p>
          <a:p>
            <a:pPr algn="ctr"/>
            <a:endParaRPr lang="nb-NO" sz="2000" dirty="0"/>
          </a:p>
          <a:p>
            <a:pPr algn="ctr"/>
            <a:endParaRPr lang="nb-NO" sz="2000" dirty="0"/>
          </a:p>
        </p:txBody>
      </p:sp>
      <p:sp>
        <p:nvSpPr>
          <p:cNvPr id="5" name="TekstSylinder 4">
            <a:extLst>
              <a:ext uri="{FF2B5EF4-FFF2-40B4-BE49-F238E27FC236}">
                <a16:creationId xmlns:a16="http://schemas.microsoft.com/office/drawing/2014/main" id="{3486B2E9-E11C-C3F4-F6DC-1DAE7D859C23}"/>
              </a:ext>
            </a:extLst>
          </p:cNvPr>
          <p:cNvSpPr txBox="1"/>
          <p:nvPr/>
        </p:nvSpPr>
        <p:spPr>
          <a:xfrm>
            <a:off x="1763688" y="5298263"/>
            <a:ext cx="4683512" cy="1107996"/>
          </a:xfrm>
          <a:prstGeom prst="rect">
            <a:avLst/>
          </a:prstGeom>
          <a:solidFill>
            <a:schemeClr val="bg1"/>
          </a:solidFill>
        </p:spPr>
        <p:txBody>
          <a:bodyPr wrap="square" tIns="0" bIns="0" rtlCol="0">
            <a:spAutoFit/>
          </a:bodyPr>
          <a:lstStyle/>
          <a:p>
            <a:r>
              <a:rPr lang="nb-NO" dirty="0">
                <a:solidFill>
                  <a:srgbClr val="3C257D"/>
                </a:solidFill>
              </a:rPr>
              <a:t>Varer og tjenester som:</a:t>
            </a:r>
          </a:p>
          <a:p>
            <a:r>
              <a:rPr lang="nb-NO" dirty="0">
                <a:solidFill>
                  <a:srgbClr val="3C257D"/>
                </a:solidFill>
              </a:rPr>
              <a:t>- Sørger for fysisk overlevelse</a:t>
            </a:r>
          </a:p>
          <a:p>
            <a:r>
              <a:rPr lang="nb-NO" dirty="0">
                <a:solidFill>
                  <a:srgbClr val="3C257D"/>
                </a:solidFill>
              </a:rPr>
              <a:t>- Gjør livet behagelig, spennende, etc.</a:t>
            </a:r>
          </a:p>
          <a:p>
            <a:r>
              <a:rPr lang="nb-NO" dirty="0">
                <a:solidFill>
                  <a:srgbClr val="3C257D"/>
                </a:solidFill>
              </a:rPr>
              <a:t>- Gir status, selvverd, etc.</a:t>
            </a:r>
          </a:p>
        </p:txBody>
      </p:sp>
      <p:sp>
        <p:nvSpPr>
          <p:cNvPr id="7" name="TekstSylinder 6">
            <a:extLst>
              <a:ext uri="{FF2B5EF4-FFF2-40B4-BE49-F238E27FC236}">
                <a16:creationId xmlns:a16="http://schemas.microsoft.com/office/drawing/2014/main" id="{FD019353-1E9E-539D-E863-F95FCFE9F0B5}"/>
              </a:ext>
            </a:extLst>
          </p:cNvPr>
          <p:cNvSpPr txBox="1"/>
          <p:nvPr/>
        </p:nvSpPr>
        <p:spPr>
          <a:xfrm>
            <a:off x="432511" y="1010067"/>
            <a:ext cx="5341434" cy="369332"/>
          </a:xfrm>
          <a:prstGeom prst="rect">
            <a:avLst/>
          </a:prstGeom>
          <a:noFill/>
        </p:spPr>
        <p:txBody>
          <a:bodyPr wrap="square">
            <a:spAutoFit/>
          </a:bodyPr>
          <a:lstStyle/>
          <a:p>
            <a:r>
              <a:rPr lang="nb-NO" sz="1800" dirty="0"/>
              <a:t>Alle tre behovsområder må være ok for å ha det godt.</a:t>
            </a:r>
            <a:endParaRPr lang="nb-NO" dirty="0"/>
          </a:p>
        </p:txBody>
      </p:sp>
      <p:sp>
        <p:nvSpPr>
          <p:cNvPr id="9" name="TekstSylinder 8">
            <a:extLst>
              <a:ext uri="{FF2B5EF4-FFF2-40B4-BE49-F238E27FC236}">
                <a16:creationId xmlns:a16="http://schemas.microsoft.com/office/drawing/2014/main" id="{363B5E4D-20A6-B362-76AE-A2BF6D6582C6}"/>
              </a:ext>
            </a:extLst>
          </p:cNvPr>
          <p:cNvSpPr txBox="1"/>
          <p:nvPr/>
        </p:nvSpPr>
        <p:spPr>
          <a:xfrm>
            <a:off x="432511" y="1315116"/>
            <a:ext cx="5987339" cy="400110"/>
          </a:xfrm>
          <a:prstGeom prst="rect">
            <a:avLst/>
          </a:prstGeom>
          <a:noFill/>
        </p:spPr>
        <p:txBody>
          <a:bodyPr wrap="square">
            <a:spAutoFit/>
          </a:bodyPr>
          <a:lstStyle/>
          <a:p>
            <a:r>
              <a:rPr lang="nb-NO" dirty="0"/>
              <a:t>F</a:t>
            </a:r>
            <a:r>
              <a:rPr lang="nb-NO" sz="1800" dirty="0"/>
              <a:t>or å bli </a:t>
            </a:r>
            <a:r>
              <a:rPr lang="nb-NO" sz="2000" dirty="0">
                <a:solidFill>
                  <a:srgbClr val="FF0000"/>
                </a:solidFill>
              </a:rPr>
              <a:t>lykkelig</a:t>
            </a:r>
            <a:r>
              <a:rPr lang="nb-NO" sz="1800" dirty="0"/>
              <a:t> må du ha tid og evne å dekke </a:t>
            </a:r>
            <a:r>
              <a:rPr lang="nb-NO" sz="2000" dirty="0">
                <a:solidFill>
                  <a:srgbClr val="FF0000"/>
                </a:solidFill>
              </a:rPr>
              <a:t>indre behov</a:t>
            </a:r>
            <a:r>
              <a:rPr lang="nb-NO" sz="1800" dirty="0"/>
              <a:t>.</a:t>
            </a:r>
            <a:endParaRPr lang="nb-NO" dirty="0"/>
          </a:p>
        </p:txBody>
      </p:sp>
      <p:sp>
        <p:nvSpPr>
          <p:cNvPr id="6" name="TekstSylinder 5">
            <a:extLst>
              <a:ext uri="{FF2B5EF4-FFF2-40B4-BE49-F238E27FC236}">
                <a16:creationId xmlns:a16="http://schemas.microsoft.com/office/drawing/2014/main" id="{0C53CE1E-4BF7-5277-E3C4-ED05D96B1762}"/>
              </a:ext>
            </a:extLst>
          </p:cNvPr>
          <p:cNvSpPr txBox="1"/>
          <p:nvPr/>
        </p:nvSpPr>
        <p:spPr>
          <a:xfrm>
            <a:off x="432511" y="1660292"/>
            <a:ext cx="5843239" cy="369332"/>
          </a:xfrm>
          <a:prstGeom prst="rect">
            <a:avLst/>
          </a:prstGeom>
          <a:noFill/>
        </p:spPr>
        <p:txBody>
          <a:bodyPr wrap="square">
            <a:spAutoFit/>
          </a:bodyPr>
          <a:lstStyle/>
          <a:p>
            <a:r>
              <a:rPr lang="nb-NO" dirty="0">
                <a:solidFill>
                  <a:srgbClr val="FF0000"/>
                </a:solidFill>
              </a:rPr>
              <a:t>Tilfredsstillelse</a:t>
            </a:r>
            <a:r>
              <a:rPr lang="nb-NO" sz="1800" dirty="0">
                <a:solidFill>
                  <a:srgbClr val="FF0000"/>
                </a:solidFill>
              </a:rPr>
              <a:t> av indre behov kan ikke kjøpes for penger!</a:t>
            </a:r>
            <a:endParaRPr lang="nb-NO" dirty="0">
              <a:solidFill>
                <a:srgbClr val="FF0000"/>
              </a:solidFill>
            </a:endParaRPr>
          </a:p>
        </p:txBody>
      </p:sp>
      <p:sp>
        <p:nvSpPr>
          <p:cNvPr id="2" name="Snakkeboble: rektangel med avrundede hjørner 1">
            <a:extLst>
              <a:ext uri="{FF2B5EF4-FFF2-40B4-BE49-F238E27FC236}">
                <a16:creationId xmlns:a16="http://schemas.microsoft.com/office/drawing/2014/main" id="{38F646ED-8482-115A-D0DD-E29AA987CA0A}"/>
              </a:ext>
            </a:extLst>
          </p:cNvPr>
          <p:cNvSpPr/>
          <p:nvPr/>
        </p:nvSpPr>
        <p:spPr>
          <a:xfrm>
            <a:off x="6518270" y="916652"/>
            <a:ext cx="2482856" cy="1113713"/>
          </a:xfrm>
          <a:prstGeom prst="wedgeRoundRectCallout">
            <a:avLst>
              <a:gd name="adj1" fmla="val 14310"/>
              <a:gd name="adj2" fmla="val 116750"/>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Kurset </a:t>
            </a:r>
            <a:r>
              <a:rPr lang="nb-NO" b="1" dirty="0">
                <a:solidFill>
                  <a:srgbClr val="0070C0"/>
                </a:solidFill>
              </a:rPr>
              <a:t>Livsveiledning for vår tid </a:t>
            </a:r>
            <a:r>
              <a:rPr lang="nb-NO" dirty="0">
                <a:solidFill>
                  <a:schemeClr val="tx1"/>
                </a:solidFill>
              </a:rPr>
              <a:t>handler om å øke denne evnen. </a:t>
            </a:r>
            <a:r>
              <a:rPr lang="nb-NO" dirty="0">
                <a:solidFill>
                  <a:schemeClr val="tx1"/>
                </a:solidFill>
                <a:sym typeface="Wingdings" panose="05000000000000000000" pitchFamily="2" charset="2"/>
              </a:rPr>
              <a:t></a:t>
            </a:r>
            <a:r>
              <a:rPr lang="nb-NO" dirty="0">
                <a:solidFill>
                  <a:schemeClr val="tx1"/>
                </a:solidFill>
              </a:rPr>
              <a:t> </a:t>
            </a:r>
          </a:p>
        </p:txBody>
      </p:sp>
      <p:grpSp>
        <p:nvGrpSpPr>
          <p:cNvPr id="13" name="Gruppe 12">
            <a:extLst>
              <a:ext uri="{FF2B5EF4-FFF2-40B4-BE49-F238E27FC236}">
                <a16:creationId xmlns:a16="http://schemas.microsoft.com/office/drawing/2014/main" id="{C5E82BB0-BDF5-25A6-A78C-55D40A32A22D}"/>
              </a:ext>
            </a:extLst>
          </p:cNvPr>
          <p:cNvGrpSpPr/>
          <p:nvPr/>
        </p:nvGrpSpPr>
        <p:grpSpPr>
          <a:xfrm>
            <a:off x="320223" y="110413"/>
            <a:ext cx="2061027" cy="694222"/>
            <a:chOff x="82098" y="100888"/>
            <a:chExt cx="2061027" cy="694222"/>
          </a:xfrm>
        </p:grpSpPr>
        <p:sp>
          <p:nvSpPr>
            <p:cNvPr id="14" name="TekstSylinder 13">
              <a:extLst>
                <a:ext uri="{FF2B5EF4-FFF2-40B4-BE49-F238E27FC236}">
                  <a16:creationId xmlns:a16="http://schemas.microsoft.com/office/drawing/2014/main" id="{C77206A6-40F8-DDBE-0FA3-75586F36EAF8}"/>
                </a:ext>
              </a:extLst>
            </p:cNvPr>
            <p:cNvSpPr txBox="1"/>
            <p:nvPr/>
          </p:nvSpPr>
          <p:spPr>
            <a:xfrm>
              <a:off x="686268" y="241112"/>
              <a:ext cx="1456857" cy="553998"/>
            </a:xfrm>
            <a:prstGeom prst="rect">
              <a:avLst/>
            </a:prstGeom>
            <a:solidFill>
              <a:srgbClr val="FFFF00"/>
            </a:solidFill>
            <a:ln>
              <a:solidFill>
                <a:schemeClr val="tx1"/>
              </a:solidFill>
            </a:ln>
          </p:spPr>
          <p:txBody>
            <a:bodyPr wrap="square" rtlCol="0">
              <a:spAutoFit/>
            </a:bodyPr>
            <a:lstStyle/>
            <a:p>
              <a:r>
                <a:rPr lang="nb-NO" sz="3000" b="1" dirty="0"/>
                <a:t>  Nøkkel</a:t>
              </a:r>
            </a:p>
          </p:txBody>
        </p:sp>
        <p:sp>
          <p:nvSpPr>
            <p:cNvPr id="15" name="Sjukant 14">
              <a:extLst>
                <a:ext uri="{FF2B5EF4-FFF2-40B4-BE49-F238E27FC236}">
                  <a16:creationId xmlns:a16="http://schemas.microsoft.com/office/drawing/2014/main" id="{168CD4A1-47B9-CD06-F763-664296CB4A81}"/>
                </a:ext>
              </a:extLst>
            </p:cNvPr>
            <p:cNvSpPr/>
            <p:nvPr/>
          </p:nvSpPr>
          <p:spPr>
            <a:xfrm>
              <a:off x="82098" y="100888"/>
              <a:ext cx="788563" cy="693701"/>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b="1" dirty="0">
                  <a:solidFill>
                    <a:schemeClr val="tx1"/>
                  </a:solidFill>
                </a:rPr>
                <a:t>1.</a:t>
              </a:r>
            </a:p>
          </p:txBody>
        </p:sp>
      </p:grpSp>
      <p:sp>
        <p:nvSpPr>
          <p:cNvPr id="16" name="TekstSylinder 15">
            <a:extLst>
              <a:ext uri="{FF2B5EF4-FFF2-40B4-BE49-F238E27FC236}">
                <a16:creationId xmlns:a16="http://schemas.microsoft.com/office/drawing/2014/main" id="{00A6AE72-D163-1544-71FF-FF0F9CBF8909}"/>
              </a:ext>
            </a:extLst>
          </p:cNvPr>
          <p:cNvSpPr txBox="1"/>
          <p:nvPr/>
        </p:nvSpPr>
        <p:spPr>
          <a:xfrm>
            <a:off x="2381250" y="247331"/>
            <a:ext cx="5381625" cy="553998"/>
          </a:xfrm>
          <a:prstGeom prst="rect">
            <a:avLst/>
          </a:prstGeom>
          <a:solidFill>
            <a:srgbClr val="FFFF00"/>
          </a:solidFill>
          <a:ln>
            <a:solidFill>
              <a:schemeClr val="tx1"/>
            </a:solidFill>
          </a:ln>
        </p:spPr>
        <p:txBody>
          <a:bodyPr wrap="square" rtlCol="0">
            <a:spAutoFit/>
          </a:bodyPr>
          <a:lstStyle/>
          <a:p>
            <a:pPr algn="ctr"/>
            <a:r>
              <a:rPr lang="nb-NO" sz="3000" dirty="0"/>
              <a:t>Behovsorientert</a:t>
            </a:r>
            <a:r>
              <a:rPr lang="nb-NO" sz="3000" b="1" dirty="0"/>
              <a:t> </a:t>
            </a:r>
            <a:r>
              <a:rPr lang="nb-NO" sz="3000" dirty="0"/>
              <a:t>selvivaretakelse</a:t>
            </a:r>
          </a:p>
        </p:txBody>
      </p:sp>
      <p:sp>
        <p:nvSpPr>
          <p:cNvPr id="3" name="TekstSylinder 2">
            <a:extLst>
              <a:ext uri="{FF2B5EF4-FFF2-40B4-BE49-F238E27FC236}">
                <a16:creationId xmlns:a16="http://schemas.microsoft.com/office/drawing/2014/main" id="{E1955AAF-2A03-297F-48BE-A73364472010}"/>
              </a:ext>
            </a:extLst>
          </p:cNvPr>
          <p:cNvSpPr txBox="1"/>
          <p:nvPr/>
        </p:nvSpPr>
        <p:spPr>
          <a:xfrm>
            <a:off x="1" y="6495501"/>
            <a:ext cx="9144000" cy="338554"/>
          </a:xfrm>
          <a:prstGeom prst="rect">
            <a:avLst/>
          </a:prstGeom>
          <a:solidFill>
            <a:schemeClr val="accent6">
              <a:lumMod val="40000"/>
              <a:lumOff val="60000"/>
            </a:schemeClr>
          </a:solidFill>
        </p:spPr>
        <p:txBody>
          <a:bodyPr wrap="square" lIns="18000" rIns="18000" rtlCol="0">
            <a:spAutoFit/>
          </a:bodyPr>
          <a:lstStyle/>
          <a:p>
            <a:r>
              <a:rPr lang="nb-NO" sz="1600" dirty="0"/>
              <a:t>Mer om dette  i gratiskurset: </a:t>
            </a:r>
            <a:r>
              <a:rPr lang="nb-NO" sz="1600" b="1" dirty="0">
                <a:hlinkClick r:id="rId7"/>
              </a:rPr>
              <a:t>hjerterommet.no/livsveiledning/</a:t>
            </a:r>
            <a:r>
              <a:rPr lang="nb-NO" sz="1600" b="1" dirty="0"/>
              <a:t> </a:t>
            </a:r>
            <a:r>
              <a:rPr lang="nb-NO" sz="1600" dirty="0"/>
              <a:t>Velg 11. gang – Et godt, balansert og langt liv</a:t>
            </a:r>
          </a:p>
        </p:txBody>
      </p:sp>
    </p:spTree>
    <p:extLst>
      <p:ext uri="{BB962C8B-B14F-4D97-AF65-F5344CB8AC3E}">
        <p14:creationId xmlns:p14="http://schemas.microsoft.com/office/powerpoint/2010/main" val="34403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p:bldP spid="4" grpId="0" animBg="1"/>
      <p:bldP spid="5" grpId="0" animBg="1"/>
      <p:bldP spid="7" grpId="0"/>
      <p:bldP spid="9" grpId="0"/>
      <p:bldP spid="6"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Sylinder 13">
            <a:extLst>
              <a:ext uri="{FF2B5EF4-FFF2-40B4-BE49-F238E27FC236}">
                <a16:creationId xmlns:a16="http://schemas.microsoft.com/office/drawing/2014/main" id="{CBCC252C-D3E0-514E-38C0-425384912F9F}"/>
              </a:ext>
            </a:extLst>
          </p:cNvPr>
          <p:cNvSpPr txBox="1"/>
          <p:nvPr/>
        </p:nvSpPr>
        <p:spPr>
          <a:xfrm>
            <a:off x="3012956" y="5615076"/>
            <a:ext cx="1282815" cy="461665"/>
          </a:xfrm>
          <a:prstGeom prst="rect">
            <a:avLst/>
          </a:prstGeom>
          <a:noFill/>
        </p:spPr>
        <p:txBody>
          <a:bodyPr wrap="square" rtlCol="0">
            <a:spAutoFit/>
          </a:bodyPr>
          <a:lstStyle/>
          <a:p>
            <a:r>
              <a:rPr lang="nb-NO" sz="2400" b="1" dirty="0">
                <a:solidFill>
                  <a:srgbClr val="0070C0"/>
                </a:solidFill>
              </a:rPr>
              <a:t>Modul 2</a:t>
            </a:r>
          </a:p>
        </p:txBody>
      </p:sp>
      <p:sp>
        <p:nvSpPr>
          <p:cNvPr id="33" name="TekstSylinder 32">
            <a:extLst>
              <a:ext uri="{FF2B5EF4-FFF2-40B4-BE49-F238E27FC236}">
                <a16:creationId xmlns:a16="http://schemas.microsoft.com/office/drawing/2014/main" id="{3AEEC184-F45B-AC94-248E-13300524070C}"/>
              </a:ext>
            </a:extLst>
          </p:cNvPr>
          <p:cNvSpPr txBox="1"/>
          <p:nvPr/>
        </p:nvSpPr>
        <p:spPr>
          <a:xfrm>
            <a:off x="262264" y="6214610"/>
            <a:ext cx="2520903" cy="584775"/>
          </a:xfrm>
          <a:prstGeom prst="rect">
            <a:avLst/>
          </a:prstGeom>
          <a:noFill/>
        </p:spPr>
        <p:txBody>
          <a:bodyPr wrap="square" rtlCol="0">
            <a:spAutoFit/>
          </a:bodyPr>
          <a:lstStyle/>
          <a:p>
            <a:pPr algn="ctr"/>
            <a:r>
              <a:rPr lang="nb-NO" sz="1600" dirty="0"/>
              <a:t>John Pierrakos modell av den menneskelige psyken</a:t>
            </a:r>
          </a:p>
        </p:txBody>
      </p:sp>
      <p:pic>
        <p:nvPicPr>
          <p:cNvPr id="26" name="Bilde 25">
            <a:extLst>
              <a:ext uri="{FF2B5EF4-FFF2-40B4-BE49-F238E27FC236}">
                <a16:creationId xmlns:a16="http://schemas.microsoft.com/office/drawing/2014/main" id="{7C4C38FB-830C-4A6B-2EC7-356A6ACFC1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469" y="3947616"/>
            <a:ext cx="2344495" cy="2256356"/>
          </a:xfrm>
          <a:prstGeom prst="rect">
            <a:avLst/>
          </a:prstGeom>
        </p:spPr>
      </p:pic>
      <p:sp>
        <p:nvSpPr>
          <p:cNvPr id="28" name="TekstSylinder 27">
            <a:extLst>
              <a:ext uri="{FF2B5EF4-FFF2-40B4-BE49-F238E27FC236}">
                <a16:creationId xmlns:a16="http://schemas.microsoft.com/office/drawing/2014/main" id="{5A46A046-1AF4-E548-65CA-3534BE529493}"/>
              </a:ext>
            </a:extLst>
          </p:cNvPr>
          <p:cNvSpPr txBox="1"/>
          <p:nvPr/>
        </p:nvSpPr>
        <p:spPr>
          <a:xfrm>
            <a:off x="3012956" y="4364267"/>
            <a:ext cx="1282815" cy="461665"/>
          </a:xfrm>
          <a:prstGeom prst="rect">
            <a:avLst/>
          </a:prstGeom>
          <a:noFill/>
        </p:spPr>
        <p:txBody>
          <a:bodyPr wrap="square" rtlCol="0">
            <a:spAutoFit/>
          </a:bodyPr>
          <a:lstStyle/>
          <a:p>
            <a:r>
              <a:rPr lang="nb-NO" sz="2400" b="1" dirty="0">
                <a:solidFill>
                  <a:srgbClr val="0070C0"/>
                </a:solidFill>
              </a:rPr>
              <a:t>Modul 1</a:t>
            </a:r>
          </a:p>
        </p:txBody>
      </p:sp>
      <p:grpSp>
        <p:nvGrpSpPr>
          <p:cNvPr id="35" name="Gruppe 34">
            <a:extLst>
              <a:ext uri="{FF2B5EF4-FFF2-40B4-BE49-F238E27FC236}">
                <a16:creationId xmlns:a16="http://schemas.microsoft.com/office/drawing/2014/main" id="{27026F75-9CE5-0A38-C68F-71F68127131B}"/>
              </a:ext>
            </a:extLst>
          </p:cNvPr>
          <p:cNvGrpSpPr/>
          <p:nvPr/>
        </p:nvGrpSpPr>
        <p:grpSpPr>
          <a:xfrm>
            <a:off x="190500" y="539376"/>
            <a:ext cx="1952625" cy="632199"/>
            <a:chOff x="190500" y="113630"/>
            <a:chExt cx="1952625" cy="632199"/>
          </a:xfrm>
        </p:grpSpPr>
        <p:sp>
          <p:nvSpPr>
            <p:cNvPr id="36" name="TekstSylinder 35">
              <a:extLst>
                <a:ext uri="{FF2B5EF4-FFF2-40B4-BE49-F238E27FC236}">
                  <a16:creationId xmlns:a16="http://schemas.microsoft.com/office/drawing/2014/main" id="{3D08E840-313C-D4AD-7FE8-20414FB35D2D}"/>
                </a:ext>
              </a:extLst>
            </p:cNvPr>
            <p:cNvSpPr txBox="1"/>
            <p:nvPr/>
          </p:nvSpPr>
          <p:spPr>
            <a:xfrm>
              <a:off x="686268" y="241112"/>
              <a:ext cx="1456857" cy="400110"/>
            </a:xfrm>
            <a:prstGeom prst="rect">
              <a:avLst/>
            </a:prstGeom>
            <a:solidFill>
              <a:srgbClr val="FFFF00"/>
            </a:solidFill>
            <a:ln>
              <a:solidFill>
                <a:schemeClr val="tx1"/>
              </a:solidFill>
            </a:ln>
          </p:spPr>
          <p:txBody>
            <a:bodyPr wrap="square" rtlCol="0">
              <a:spAutoFit/>
            </a:bodyPr>
            <a:lstStyle/>
            <a:p>
              <a:r>
                <a:rPr lang="nb-NO" sz="2000" b="1" dirty="0"/>
                <a:t>    Nøkkel</a:t>
              </a:r>
            </a:p>
          </p:txBody>
        </p:sp>
        <p:sp>
          <p:nvSpPr>
            <p:cNvPr id="37" name="Sjukant 36">
              <a:extLst>
                <a:ext uri="{FF2B5EF4-FFF2-40B4-BE49-F238E27FC236}">
                  <a16:creationId xmlns:a16="http://schemas.microsoft.com/office/drawing/2014/main" id="{57DF3735-AA51-61B1-4B3D-64B898C47537}"/>
                </a:ext>
              </a:extLst>
            </p:cNvPr>
            <p:cNvSpPr/>
            <p:nvPr/>
          </p:nvSpPr>
          <p:spPr>
            <a:xfrm>
              <a:off x="190500" y="113630"/>
              <a:ext cx="716716" cy="632199"/>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tx1"/>
                  </a:solidFill>
                </a:rPr>
                <a:t>1.</a:t>
              </a:r>
            </a:p>
          </p:txBody>
        </p:sp>
      </p:grpSp>
      <p:sp>
        <p:nvSpPr>
          <p:cNvPr id="38" name="TekstSylinder 37">
            <a:extLst>
              <a:ext uri="{FF2B5EF4-FFF2-40B4-BE49-F238E27FC236}">
                <a16:creationId xmlns:a16="http://schemas.microsoft.com/office/drawing/2014/main" id="{9EF7DA3F-82D4-F52A-1EE9-6E889CBF60DC}"/>
              </a:ext>
            </a:extLst>
          </p:cNvPr>
          <p:cNvSpPr txBox="1"/>
          <p:nvPr/>
        </p:nvSpPr>
        <p:spPr>
          <a:xfrm>
            <a:off x="2143125" y="666858"/>
            <a:ext cx="5381625" cy="400110"/>
          </a:xfrm>
          <a:prstGeom prst="rect">
            <a:avLst/>
          </a:prstGeom>
          <a:solidFill>
            <a:srgbClr val="FFFF00"/>
          </a:solidFill>
          <a:ln>
            <a:solidFill>
              <a:schemeClr val="tx1"/>
            </a:solidFill>
          </a:ln>
        </p:spPr>
        <p:txBody>
          <a:bodyPr wrap="square" rtlCol="0">
            <a:spAutoFit/>
          </a:bodyPr>
          <a:lstStyle/>
          <a:p>
            <a:pPr algn="ctr"/>
            <a:r>
              <a:rPr lang="nb-NO" sz="2000" dirty="0"/>
              <a:t>Behovsorientert</a:t>
            </a:r>
            <a:r>
              <a:rPr lang="nb-NO" sz="2000" b="1" dirty="0"/>
              <a:t> </a:t>
            </a:r>
            <a:r>
              <a:rPr lang="nb-NO" sz="2000" dirty="0"/>
              <a:t>selvivaretakelse</a:t>
            </a:r>
          </a:p>
        </p:txBody>
      </p:sp>
      <p:sp>
        <p:nvSpPr>
          <p:cNvPr id="39" name="TekstSylinder 38">
            <a:extLst>
              <a:ext uri="{FF2B5EF4-FFF2-40B4-BE49-F238E27FC236}">
                <a16:creationId xmlns:a16="http://schemas.microsoft.com/office/drawing/2014/main" id="{761E3EE4-6B95-4628-B396-DAB3AE42C4D2}"/>
              </a:ext>
            </a:extLst>
          </p:cNvPr>
          <p:cNvSpPr txBox="1"/>
          <p:nvPr/>
        </p:nvSpPr>
        <p:spPr>
          <a:xfrm>
            <a:off x="1019176" y="1084112"/>
            <a:ext cx="7934324" cy="2185214"/>
          </a:xfrm>
          <a:prstGeom prst="rect">
            <a:avLst/>
          </a:prstGeom>
          <a:noFill/>
        </p:spPr>
        <p:txBody>
          <a:bodyPr wrap="square" rtlCol="0">
            <a:spAutoFit/>
          </a:bodyPr>
          <a:lstStyle/>
          <a:p>
            <a:pPr marL="285750" indent="-285750">
              <a:buFont typeface="Wingdings" panose="05000000000000000000" pitchFamily="2" charset="2"/>
              <a:buChar char="Ø"/>
            </a:pPr>
            <a:r>
              <a:rPr lang="nb-NO" b="1" dirty="0">
                <a:solidFill>
                  <a:srgbClr val="FF0000"/>
                </a:solidFill>
              </a:rPr>
              <a:t>Indre behov – Krever tid og evne for å tilfredsstilles</a:t>
            </a:r>
            <a:br>
              <a:rPr lang="nb-NO" dirty="0"/>
            </a:br>
            <a:r>
              <a:rPr lang="nb-NO" dirty="0"/>
              <a:t>Åndelige, mentale, hjertelige, </a:t>
            </a:r>
            <a:r>
              <a:rPr lang="nb-NO" dirty="0" err="1"/>
              <a:t>trygghetsmessige</a:t>
            </a:r>
            <a:r>
              <a:rPr lang="nb-NO" dirty="0"/>
              <a:t> og kroppslige behov.</a:t>
            </a:r>
          </a:p>
          <a:p>
            <a:pPr marL="285750" indent="-285750">
              <a:spcBef>
                <a:spcPts val="600"/>
              </a:spcBef>
              <a:buFont typeface="Wingdings" panose="05000000000000000000" pitchFamily="2" charset="2"/>
              <a:buChar char="Ø"/>
            </a:pPr>
            <a:r>
              <a:rPr lang="nb-NO" b="1" dirty="0">
                <a:solidFill>
                  <a:srgbClr val="018116"/>
                </a:solidFill>
              </a:rPr>
              <a:t>Økologisk-helsemessige behov – Krever sunn livsstil og bærekraftig utvikling</a:t>
            </a:r>
            <a:br>
              <a:rPr lang="nb-NO" dirty="0"/>
            </a:br>
            <a:r>
              <a:rPr lang="nb-NO" dirty="0"/>
              <a:t>Om dette ikke dekkes får man helseplager, livsstilssykdommer og evt. tidlig død. </a:t>
            </a:r>
          </a:p>
          <a:p>
            <a:pPr marL="285750" indent="-285750">
              <a:spcBef>
                <a:spcPts val="600"/>
              </a:spcBef>
              <a:buFont typeface="Wingdings" panose="05000000000000000000" pitchFamily="2" charset="2"/>
              <a:buChar char="Ø"/>
            </a:pPr>
            <a:r>
              <a:rPr lang="nb-NO" b="1" dirty="0">
                <a:solidFill>
                  <a:srgbClr val="0070C0"/>
                </a:solidFill>
              </a:rPr>
              <a:t>Materielle behov – Krever produksjon og konsum</a:t>
            </a:r>
            <a:br>
              <a:rPr lang="nb-NO" dirty="0"/>
            </a:br>
            <a:r>
              <a:rPr lang="nb-NO" dirty="0"/>
              <a:t>Gir et godt livsfundament, men er overprioritert for de fleste. Det er riktig at tid </a:t>
            </a:r>
            <a:br>
              <a:rPr lang="nb-NO" dirty="0"/>
            </a:br>
            <a:r>
              <a:rPr lang="nb-NO" dirty="0"/>
              <a:t>er penger. Men det motsatte gjelder også! Penger er tapt tid til indre behov!!!</a:t>
            </a:r>
          </a:p>
        </p:txBody>
      </p:sp>
      <p:grpSp>
        <p:nvGrpSpPr>
          <p:cNvPr id="40" name="Gruppe 39">
            <a:extLst>
              <a:ext uri="{FF2B5EF4-FFF2-40B4-BE49-F238E27FC236}">
                <a16:creationId xmlns:a16="http://schemas.microsoft.com/office/drawing/2014/main" id="{E50FDB6B-92BC-4CAB-5D7D-9207FB5A830C}"/>
              </a:ext>
            </a:extLst>
          </p:cNvPr>
          <p:cNvGrpSpPr/>
          <p:nvPr/>
        </p:nvGrpSpPr>
        <p:grpSpPr>
          <a:xfrm>
            <a:off x="296069" y="3256665"/>
            <a:ext cx="1947068" cy="600794"/>
            <a:chOff x="196057" y="130585"/>
            <a:chExt cx="1947068" cy="600794"/>
          </a:xfrm>
        </p:grpSpPr>
        <p:sp>
          <p:nvSpPr>
            <p:cNvPr id="41" name="TekstSylinder 40">
              <a:extLst>
                <a:ext uri="{FF2B5EF4-FFF2-40B4-BE49-F238E27FC236}">
                  <a16:creationId xmlns:a16="http://schemas.microsoft.com/office/drawing/2014/main" id="{26F49505-34BF-8E77-907A-3A2FC2223591}"/>
                </a:ext>
              </a:extLst>
            </p:cNvPr>
            <p:cNvSpPr txBox="1"/>
            <p:nvPr/>
          </p:nvSpPr>
          <p:spPr>
            <a:xfrm>
              <a:off x="686268" y="241112"/>
              <a:ext cx="1456857" cy="400110"/>
            </a:xfrm>
            <a:prstGeom prst="rect">
              <a:avLst/>
            </a:prstGeom>
            <a:solidFill>
              <a:srgbClr val="FFFF00"/>
            </a:solidFill>
            <a:ln>
              <a:solidFill>
                <a:schemeClr val="tx1"/>
              </a:solidFill>
            </a:ln>
          </p:spPr>
          <p:txBody>
            <a:bodyPr wrap="square" rtlCol="0">
              <a:spAutoFit/>
            </a:bodyPr>
            <a:lstStyle/>
            <a:p>
              <a:r>
                <a:rPr lang="nb-NO" sz="2000" b="1" dirty="0"/>
                <a:t>  Nøkkel</a:t>
              </a:r>
            </a:p>
          </p:txBody>
        </p:sp>
        <p:sp>
          <p:nvSpPr>
            <p:cNvPr id="42" name="Sjukant 41">
              <a:extLst>
                <a:ext uri="{FF2B5EF4-FFF2-40B4-BE49-F238E27FC236}">
                  <a16:creationId xmlns:a16="http://schemas.microsoft.com/office/drawing/2014/main" id="{5E085B97-7BB4-88DC-48A3-184DDC409313}"/>
                </a:ext>
              </a:extLst>
            </p:cNvPr>
            <p:cNvSpPr/>
            <p:nvPr/>
          </p:nvSpPr>
          <p:spPr>
            <a:xfrm>
              <a:off x="196057" y="130585"/>
              <a:ext cx="620204" cy="600794"/>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tx1"/>
                  </a:solidFill>
                </a:rPr>
                <a:t>2.</a:t>
              </a:r>
            </a:p>
          </p:txBody>
        </p:sp>
      </p:grpSp>
      <p:sp>
        <p:nvSpPr>
          <p:cNvPr id="43" name="TekstSylinder 42">
            <a:extLst>
              <a:ext uri="{FF2B5EF4-FFF2-40B4-BE49-F238E27FC236}">
                <a16:creationId xmlns:a16="http://schemas.microsoft.com/office/drawing/2014/main" id="{B0E8AD4F-7675-18F5-558E-F8E6F0F228FD}"/>
              </a:ext>
            </a:extLst>
          </p:cNvPr>
          <p:cNvSpPr txBox="1"/>
          <p:nvPr/>
        </p:nvSpPr>
        <p:spPr>
          <a:xfrm>
            <a:off x="2243137" y="3369628"/>
            <a:ext cx="4657726" cy="396000"/>
          </a:xfrm>
          <a:prstGeom prst="rect">
            <a:avLst/>
          </a:prstGeom>
          <a:solidFill>
            <a:srgbClr val="FFFF00"/>
          </a:solidFill>
          <a:ln>
            <a:solidFill>
              <a:schemeClr val="tx1"/>
            </a:solidFill>
          </a:ln>
        </p:spPr>
        <p:txBody>
          <a:bodyPr wrap="square" rtlCol="0">
            <a:spAutoFit/>
          </a:bodyPr>
          <a:lstStyle/>
          <a:p>
            <a:pPr algn="ctr"/>
            <a:r>
              <a:rPr lang="nb-NO" sz="2000" dirty="0"/>
              <a:t>Å løfte deg i utviklingsstigen</a:t>
            </a:r>
          </a:p>
        </p:txBody>
      </p:sp>
      <p:sp>
        <p:nvSpPr>
          <p:cNvPr id="8" name="Snakkeboble: rektangel med avrundede hjørner 7">
            <a:extLst>
              <a:ext uri="{FF2B5EF4-FFF2-40B4-BE49-F238E27FC236}">
                <a16:creationId xmlns:a16="http://schemas.microsoft.com/office/drawing/2014/main" id="{775ED7D5-DDFD-4243-BB5F-9C142DA159DB}"/>
              </a:ext>
            </a:extLst>
          </p:cNvPr>
          <p:cNvSpPr/>
          <p:nvPr/>
        </p:nvSpPr>
        <p:spPr>
          <a:xfrm>
            <a:off x="4295770" y="3919227"/>
            <a:ext cx="4585965" cy="1180890"/>
          </a:xfrm>
          <a:prstGeom prst="wedgeRoundRectCallout">
            <a:avLst>
              <a:gd name="adj1" fmla="val -99265"/>
              <a:gd name="adj2" fmla="val -16668"/>
              <a:gd name="adj3" fmla="val 16667"/>
            </a:avLst>
          </a:prstGeom>
          <a:solidFill>
            <a:srgbClr val="EBFF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Videreutvikle positive evner og ressurser </a:t>
            </a:r>
            <a:br>
              <a:rPr lang="nb-NO" b="1" dirty="0">
                <a:solidFill>
                  <a:schemeClr val="tx1"/>
                </a:solidFill>
              </a:rPr>
            </a:br>
            <a:r>
              <a:rPr lang="nb-NO" dirty="0">
                <a:solidFill>
                  <a:schemeClr val="tx1"/>
                </a:solidFill>
              </a:rPr>
              <a:t>F.eks. stabil psyke, indre ro, samarbeidsevne, gjennomføringsevne, omsorgsevne, osv.</a:t>
            </a:r>
            <a:r>
              <a:rPr lang="nb-NO" b="1" dirty="0">
                <a:solidFill>
                  <a:schemeClr val="tx1"/>
                </a:solidFill>
              </a:rPr>
              <a:t> </a:t>
            </a:r>
            <a:br>
              <a:rPr lang="nb-NO" b="1" dirty="0">
                <a:solidFill>
                  <a:schemeClr val="tx1"/>
                </a:solidFill>
              </a:rPr>
            </a:br>
            <a:r>
              <a:rPr lang="nb-NO" b="1" dirty="0">
                <a:solidFill>
                  <a:schemeClr val="tx1"/>
                </a:solidFill>
              </a:rPr>
              <a:t>… og sørge for gode omgivelser for livet</a:t>
            </a:r>
          </a:p>
        </p:txBody>
      </p:sp>
      <p:sp>
        <p:nvSpPr>
          <p:cNvPr id="44" name="TekstSylinder 43">
            <a:extLst>
              <a:ext uri="{FF2B5EF4-FFF2-40B4-BE49-F238E27FC236}">
                <a16:creationId xmlns:a16="http://schemas.microsoft.com/office/drawing/2014/main" id="{C88707EE-B677-8925-E0EA-285D4E3A9734}"/>
              </a:ext>
            </a:extLst>
          </p:cNvPr>
          <p:cNvSpPr txBox="1"/>
          <p:nvPr/>
        </p:nvSpPr>
        <p:spPr>
          <a:xfrm>
            <a:off x="-66207" y="1485169"/>
            <a:ext cx="1198310" cy="830997"/>
          </a:xfrm>
          <a:prstGeom prst="rect">
            <a:avLst/>
          </a:prstGeom>
          <a:noFill/>
        </p:spPr>
        <p:txBody>
          <a:bodyPr wrap="square" rtlCol="0">
            <a:spAutoFit/>
          </a:bodyPr>
          <a:lstStyle/>
          <a:p>
            <a:pPr algn="ctr"/>
            <a:r>
              <a:rPr lang="nb-NO" sz="1600" dirty="0"/>
              <a:t>Svaes behovs-modell</a:t>
            </a:r>
          </a:p>
        </p:txBody>
      </p:sp>
      <p:sp>
        <p:nvSpPr>
          <p:cNvPr id="7" name="Snakkeboble: rektangel med avrundede hjørner 6">
            <a:extLst>
              <a:ext uri="{FF2B5EF4-FFF2-40B4-BE49-F238E27FC236}">
                <a16:creationId xmlns:a16="http://schemas.microsoft.com/office/drawing/2014/main" id="{2868E93C-A6D3-43F4-8BCC-E75E91D24EEB}"/>
              </a:ext>
            </a:extLst>
          </p:cNvPr>
          <p:cNvSpPr/>
          <p:nvPr/>
        </p:nvSpPr>
        <p:spPr>
          <a:xfrm>
            <a:off x="4295770" y="5213655"/>
            <a:ext cx="4585966" cy="1180890"/>
          </a:xfrm>
          <a:prstGeom prst="wedgeRoundRectCallout">
            <a:avLst>
              <a:gd name="adj1" fmla="val -110797"/>
              <a:gd name="adj2" fmla="val -87593"/>
              <a:gd name="adj3" fmla="val 16667"/>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Legge negative egomønstre bak deg</a:t>
            </a:r>
            <a:br>
              <a:rPr lang="nb-NO" dirty="0">
                <a:solidFill>
                  <a:schemeClr val="tx1"/>
                </a:solidFill>
              </a:rPr>
            </a:br>
            <a:r>
              <a:rPr lang="nb-NO" dirty="0">
                <a:solidFill>
                  <a:schemeClr val="tx1"/>
                </a:solidFill>
              </a:rPr>
              <a:t>F.eks. surhet, sinne, bekymring, frykt, sjalusi, misunnelse, skamfølelse, oppgitthet, depresjon, mindreverd, dårlig selvfølelse, osv. </a:t>
            </a:r>
          </a:p>
        </p:txBody>
      </p:sp>
      <p:sp>
        <p:nvSpPr>
          <p:cNvPr id="45" name="TekstSylinder 44">
            <a:extLst>
              <a:ext uri="{FF2B5EF4-FFF2-40B4-BE49-F238E27FC236}">
                <a16:creationId xmlns:a16="http://schemas.microsoft.com/office/drawing/2014/main" id="{BC1752F5-FFC2-2699-4BC2-D943E781D846}"/>
              </a:ext>
            </a:extLst>
          </p:cNvPr>
          <p:cNvSpPr txBox="1"/>
          <p:nvPr/>
        </p:nvSpPr>
        <p:spPr>
          <a:xfrm>
            <a:off x="3327887" y="6508083"/>
            <a:ext cx="5260697" cy="338554"/>
          </a:xfrm>
          <a:prstGeom prst="rect">
            <a:avLst/>
          </a:prstGeom>
          <a:solidFill>
            <a:schemeClr val="accent6">
              <a:lumMod val="40000"/>
              <a:lumOff val="60000"/>
            </a:schemeClr>
          </a:solidFill>
        </p:spPr>
        <p:txBody>
          <a:bodyPr wrap="square" lIns="18000" rIns="18000" rtlCol="0">
            <a:spAutoFit/>
          </a:bodyPr>
          <a:lstStyle/>
          <a:p>
            <a:r>
              <a:rPr lang="nb-NO" sz="1600" dirty="0"/>
              <a:t>Mer om dette i gratiskurset: </a:t>
            </a:r>
            <a:r>
              <a:rPr lang="nb-NO" sz="1600" b="1" dirty="0">
                <a:hlinkClick r:id="rId3"/>
              </a:rPr>
              <a:t>hjerterommet.no/livsveiledning/</a:t>
            </a:r>
            <a:r>
              <a:rPr lang="nb-NO" sz="1600" b="1" dirty="0"/>
              <a:t> </a:t>
            </a:r>
          </a:p>
        </p:txBody>
      </p:sp>
      <p:sp>
        <p:nvSpPr>
          <p:cNvPr id="46" name="TekstSylinder 45">
            <a:extLst>
              <a:ext uri="{FF2B5EF4-FFF2-40B4-BE49-F238E27FC236}">
                <a16:creationId xmlns:a16="http://schemas.microsoft.com/office/drawing/2014/main" id="{CC7A735F-8481-B8FA-2494-D8290B851E7C}"/>
              </a:ext>
            </a:extLst>
          </p:cNvPr>
          <p:cNvSpPr txBox="1"/>
          <p:nvPr/>
        </p:nvSpPr>
        <p:spPr>
          <a:xfrm>
            <a:off x="0" y="8930"/>
            <a:ext cx="9144000" cy="523220"/>
          </a:xfrm>
          <a:prstGeom prst="rect">
            <a:avLst/>
          </a:prstGeom>
          <a:noFill/>
        </p:spPr>
        <p:txBody>
          <a:bodyPr wrap="square" rtlCol="0">
            <a:spAutoFit/>
          </a:bodyPr>
          <a:lstStyle/>
          <a:p>
            <a:pPr algn="ctr"/>
            <a:r>
              <a:rPr lang="nb-NO" sz="2800" b="1" dirty="0">
                <a:solidFill>
                  <a:srgbClr val="C00000"/>
                </a:solidFill>
              </a:rPr>
              <a:t>Oppsummering: </a:t>
            </a:r>
            <a:r>
              <a:rPr lang="nb-NO" sz="2800" dirty="0">
                <a:solidFill>
                  <a:srgbClr val="C00000"/>
                </a:solidFill>
              </a:rPr>
              <a:t>Nøkkel 1 og 2 er veien til et godt, vanlig liv</a:t>
            </a:r>
            <a:endParaRPr lang="nb-NO" sz="2800" dirty="0"/>
          </a:p>
        </p:txBody>
      </p:sp>
    </p:spTree>
    <p:extLst>
      <p:ext uri="{BB962C8B-B14F-4D97-AF65-F5344CB8AC3E}">
        <p14:creationId xmlns:p14="http://schemas.microsoft.com/office/powerpoint/2010/main" val="30012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28" grpId="0"/>
      <p:bldP spid="38" grpId="0" animBg="1"/>
      <p:bldP spid="39" grpId="0"/>
      <p:bldP spid="43" grpId="0" animBg="1"/>
      <p:bldP spid="8" grpId="0" animBg="1"/>
      <p:bldP spid="44" grpId="0"/>
      <p:bldP spid="7"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036D9-C59F-0C64-FE23-A5B51A5BB19C}"/>
            </a:ext>
          </a:extLst>
        </p:cNvPr>
        <p:cNvGrpSpPr/>
        <p:nvPr/>
      </p:nvGrpSpPr>
      <p:grpSpPr>
        <a:xfrm>
          <a:off x="0" y="0"/>
          <a:ext cx="0" cy="0"/>
          <a:chOff x="0" y="0"/>
          <a:chExt cx="0" cy="0"/>
        </a:xfrm>
      </p:grpSpPr>
      <p:pic>
        <p:nvPicPr>
          <p:cNvPr id="7" name="Bilde 6">
            <a:extLst>
              <a:ext uri="{FF2B5EF4-FFF2-40B4-BE49-F238E27FC236}">
                <a16:creationId xmlns:a16="http://schemas.microsoft.com/office/drawing/2014/main" id="{1D7F2FD8-9B39-D0F0-00ED-3E9903A135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9159" y="1165238"/>
            <a:ext cx="1002066" cy="966210"/>
          </a:xfrm>
          <a:prstGeom prst="rect">
            <a:avLst/>
          </a:prstGeom>
        </p:spPr>
      </p:pic>
      <p:sp>
        <p:nvSpPr>
          <p:cNvPr id="25" name="Snakkeboble: rektangel med avrundede hjørner 24">
            <a:extLst>
              <a:ext uri="{FF2B5EF4-FFF2-40B4-BE49-F238E27FC236}">
                <a16:creationId xmlns:a16="http://schemas.microsoft.com/office/drawing/2014/main" id="{9251997B-C369-96AD-CE46-2BA8FCC6363B}"/>
              </a:ext>
            </a:extLst>
          </p:cNvPr>
          <p:cNvSpPr/>
          <p:nvPr/>
        </p:nvSpPr>
        <p:spPr>
          <a:xfrm>
            <a:off x="3083791" y="1133751"/>
            <a:ext cx="4355234" cy="1035739"/>
          </a:xfrm>
          <a:prstGeom prst="wedgeRoundRectCallout">
            <a:avLst>
              <a:gd name="adj1" fmla="val -74478"/>
              <a:gd name="adj2" fmla="val -535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solidFill>
                  <a:schemeClr val="tx1"/>
                </a:solidFill>
              </a:rPr>
              <a:t>Utvikle en evne til å være i livsenergi </a:t>
            </a:r>
            <a:br>
              <a:rPr lang="nb-NO" sz="1600" dirty="0">
                <a:solidFill>
                  <a:schemeClr val="tx1"/>
                </a:solidFill>
              </a:rPr>
            </a:br>
            <a:r>
              <a:rPr lang="nb-NO" sz="1600" dirty="0">
                <a:solidFill>
                  <a:schemeClr val="tx1"/>
                </a:solidFill>
              </a:rPr>
              <a:t>og i kontakt med </a:t>
            </a:r>
            <a:r>
              <a:rPr lang="nb-NO" sz="1600" b="1" dirty="0">
                <a:solidFill>
                  <a:srgbClr val="00B0F0"/>
                </a:solidFill>
              </a:rPr>
              <a:t>vårt egentlige selv:</a:t>
            </a:r>
            <a:r>
              <a:rPr lang="nb-NO" sz="1600" b="1" dirty="0">
                <a:solidFill>
                  <a:schemeClr val="tx1"/>
                </a:solidFill>
              </a:rPr>
              <a:t> </a:t>
            </a:r>
            <a:br>
              <a:rPr lang="nb-NO" sz="1600" b="1" dirty="0">
                <a:solidFill>
                  <a:schemeClr val="tx1"/>
                </a:solidFill>
              </a:rPr>
            </a:br>
            <a:r>
              <a:rPr lang="nb-NO" sz="1600" b="1" dirty="0">
                <a:solidFill>
                  <a:srgbClr val="FF9900"/>
                </a:solidFill>
              </a:rPr>
              <a:t>skaperkraften</a:t>
            </a:r>
            <a:r>
              <a:rPr lang="nb-NO" sz="1600" dirty="0">
                <a:solidFill>
                  <a:schemeClr val="tx1"/>
                </a:solidFill>
              </a:rPr>
              <a:t>, </a:t>
            </a:r>
            <a:r>
              <a:rPr lang="nb-NO" sz="1600" b="1" dirty="0">
                <a:solidFill>
                  <a:srgbClr val="01A31C"/>
                </a:solidFill>
              </a:rPr>
              <a:t>hjertet</a:t>
            </a:r>
            <a:r>
              <a:rPr lang="nb-NO" sz="1600" dirty="0">
                <a:solidFill>
                  <a:schemeClr val="tx1"/>
                </a:solidFill>
              </a:rPr>
              <a:t>, </a:t>
            </a:r>
            <a:r>
              <a:rPr lang="nb-NO" sz="1600" b="1" dirty="0">
                <a:solidFill>
                  <a:srgbClr val="00B0F0"/>
                </a:solidFill>
              </a:rPr>
              <a:t>sjelen</a:t>
            </a:r>
            <a:r>
              <a:rPr lang="nb-NO" sz="1600" dirty="0">
                <a:solidFill>
                  <a:schemeClr val="tx1"/>
                </a:solidFill>
              </a:rPr>
              <a:t> og </a:t>
            </a:r>
            <a:r>
              <a:rPr lang="nb-NO" sz="1600" b="1" dirty="0">
                <a:solidFill>
                  <a:srgbClr val="CC00CC"/>
                </a:solidFill>
              </a:rPr>
              <a:t>ånden</a:t>
            </a:r>
            <a:r>
              <a:rPr lang="nb-NO" sz="1600" dirty="0">
                <a:solidFill>
                  <a:schemeClr val="tx1"/>
                </a:solidFill>
              </a:rPr>
              <a:t>, </a:t>
            </a:r>
            <a:br>
              <a:rPr lang="nb-NO" sz="1600" dirty="0">
                <a:solidFill>
                  <a:schemeClr val="tx1"/>
                </a:solidFill>
              </a:rPr>
            </a:br>
            <a:r>
              <a:rPr lang="nb-NO" sz="1600" dirty="0">
                <a:solidFill>
                  <a:schemeClr val="tx1"/>
                </a:solidFill>
              </a:rPr>
              <a:t>og å kunne veksle mellom maske- og livsenergi.</a:t>
            </a:r>
          </a:p>
        </p:txBody>
      </p:sp>
      <p:grpSp>
        <p:nvGrpSpPr>
          <p:cNvPr id="26" name="Gruppe 25">
            <a:extLst>
              <a:ext uri="{FF2B5EF4-FFF2-40B4-BE49-F238E27FC236}">
                <a16:creationId xmlns:a16="http://schemas.microsoft.com/office/drawing/2014/main" id="{99BD3F8C-B653-AF1E-7B8A-B0F333058B45}"/>
              </a:ext>
            </a:extLst>
          </p:cNvPr>
          <p:cNvGrpSpPr/>
          <p:nvPr/>
        </p:nvGrpSpPr>
        <p:grpSpPr>
          <a:xfrm>
            <a:off x="419100" y="498247"/>
            <a:ext cx="1553046" cy="553582"/>
            <a:chOff x="238125" y="100888"/>
            <a:chExt cx="1610196" cy="693701"/>
          </a:xfrm>
        </p:grpSpPr>
        <p:sp>
          <p:nvSpPr>
            <p:cNvPr id="28" name="TekstSylinder 27">
              <a:extLst>
                <a:ext uri="{FF2B5EF4-FFF2-40B4-BE49-F238E27FC236}">
                  <a16:creationId xmlns:a16="http://schemas.microsoft.com/office/drawing/2014/main" id="{68D83EA8-9664-4B67-28F8-94F38D9BB50C}"/>
                </a:ext>
              </a:extLst>
            </p:cNvPr>
            <p:cNvSpPr txBox="1"/>
            <p:nvPr/>
          </p:nvSpPr>
          <p:spPr>
            <a:xfrm>
              <a:off x="686269" y="241113"/>
              <a:ext cx="1162052" cy="501383"/>
            </a:xfrm>
            <a:prstGeom prst="rect">
              <a:avLst/>
            </a:prstGeom>
            <a:solidFill>
              <a:srgbClr val="FFFF00"/>
            </a:solidFill>
            <a:ln>
              <a:solidFill>
                <a:schemeClr val="tx1"/>
              </a:solidFill>
            </a:ln>
          </p:spPr>
          <p:txBody>
            <a:bodyPr wrap="square" rtlCol="0">
              <a:spAutoFit/>
            </a:bodyPr>
            <a:lstStyle/>
            <a:p>
              <a:r>
                <a:rPr lang="nb-NO" sz="2000" b="1" dirty="0"/>
                <a:t>   Nøkkel</a:t>
              </a:r>
            </a:p>
          </p:txBody>
        </p:sp>
        <p:sp>
          <p:nvSpPr>
            <p:cNvPr id="35" name="Sjukant 34">
              <a:extLst>
                <a:ext uri="{FF2B5EF4-FFF2-40B4-BE49-F238E27FC236}">
                  <a16:creationId xmlns:a16="http://schemas.microsoft.com/office/drawing/2014/main" id="{D83A8BFC-C24F-238C-9403-53565F039015}"/>
                </a:ext>
              </a:extLst>
            </p:cNvPr>
            <p:cNvSpPr/>
            <p:nvPr/>
          </p:nvSpPr>
          <p:spPr>
            <a:xfrm>
              <a:off x="238125" y="100888"/>
              <a:ext cx="632536" cy="693701"/>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tx1"/>
                  </a:solidFill>
                </a:rPr>
                <a:t>3.</a:t>
              </a:r>
            </a:p>
          </p:txBody>
        </p:sp>
      </p:grpSp>
      <p:sp>
        <p:nvSpPr>
          <p:cNvPr id="36" name="TekstSylinder 35">
            <a:extLst>
              <a:ext uri="{FF2B5EF4-FFF2-40B4-BE49-F238E27FC236}">
                <a16:creationId xmlns:a16="http://schemas.microsoft.com/office/drawing/2014/main" id="{16C9EB96-53F5-F722-4A4A-F0A245D7A941}"/>
              </a:ext>
            </a:extLst>
          </p:cNvPr>
          <p:cNvSpPr txBox="1"/>
          <p:nvPr/>
        </p:nvSpPr>
        <p:spPr>
          <a:xfrm>
            <a:off x="1962149" y="610148"/>
            <a:ext cx="3086101" cy="400110"/>
          </a:xfrm>
          <a:prstGeom prst="rect">
            <a:avLst/>
          </a:prstGeom>
          <a:solidFill>
            <a:srgbClr val="FFFF00"/>
          </a:solidFill>
          <a:ln>
            <a:solidFill>
              <a:schemeClr val="tx1"/>
            </a:solidFill>
          </a:ln>
        </p:spPr>
        <p:txBody>
          <a:bodyPr wrap="square" rtlCol="0">
            <a:spAutoFit/>
          </a:bodyPr>
          <a:lstStyle/>
          <a:p>
            <a:pPr algn="ctr"/>
            <a:r>
              <a:rPr lang="nb-NO" sz="2000" dirty="0"/>
              <a:t>Å evne å være i livsenergi</a:t>
            </a:r>
          </a:p>
        </p:txBody>
      </p:sp>
      <p:grpSp>
        <p:nvGrpSpPr>
          <p:cNvPr id="8" name="Gruppe 7">
            <a:extLst>
              <a:ext uri="{FF2B5EF4-FFF2-40B4-BE49-F238E27FC236}">
                <a16:creationId xmlns:a16="http://schemas.microsoft.com/office/drawing/2014/main" id="{6809DA6E-8C1D-4829-C378-1B350387E9F0}"/>
              </a:ext>
            </a:extLst>
          </p:cNvPr>
          <p:cNvGrpSpPr/>
          <p:nvPr/>
        </p:nvGrpSpPr>
        <p:grpSpPr>
          <a:xfrm>
            <a:off x="515740" y="3992277"/>
            <a:ext cx="1646436" cy="540334"/>
            <a:chOff x="134693" y="128179"/>
            <a:chExt cx="2008432" cy="540334"/>
          </a:xfrm>
        </p:grpSpPr>
        <p:sp>
          <p:nvSpPr>
            <p:cNvPr id="9" name="TekstSylinder 8">
              <a:extLst>
                <a:ext uri="{FF2B5EF4-FFF2-40B4-BE49-F238E27FC236}">
                  <a16:creationId xmlns:a16="http://schemas.microsoft.com/office/drawing/2014/main" id="{4CD7951F-0812-9E07-18A8-235B0BFCF3C5}"/>
                </a:ext>
              </a:extLst>
            </p:cNvPr>
            <p:cNvSpPr txBox="1"/>
            <p:nvPr/>
          </p:nvSpPr>
          <p:spPr>
            <a:xfrm>
              <a:off x="686268" y="241112"/>
              <a:ext cx="1456857" cy="400110"/>
            </a:xfrm>
            <a:prstGeom prst="rect">
              <a:avLst/>
            </a:prstGeom>
            <a:solidFill>
              <a:srgbClr val="FFFF00"/>
            </a:solidFill>
            <a:ln>
              <a:solidFill>
                <a:schemeClr val="tx1"/>
              </a:solidFill>
            </a:ln>
          </p:spPr>
          <p:txBody>
            <a:bodyPr wrap="square" rtlCol="0">
              <a:spAutoFit/>
            </a:bodyPr>
            <a:lstStyle/>
            <a:p>
              <a:r>
                <a:rPr lang="nb-NO" sz="2000" b="1" dirty="0"/>
                <a:t>    Nøkkel</a:t>
              </a:r>
            </a:p>
          </p:txBody>
        </p:sp>
        <p:sp>
          <p:nvSpPr>
            <p:cNvPr id="12" name="Sjukant 11">
              <a:extLst>
                <a:ext uri="{FF2B5EF4-FFF2-40B4-BE49-F238E27FC236}">
                  <a16:creationId xmlns:a16="http://schemas.microsoft.com/office/drawing/2014/main" id="{2CC13786-8543-D255-5FC5-FC0F39934CB6}"/>
                </a:ext>
              </a:extLst>
            </p:cNvPr>
            <p:cNvSpPr/>
            <p:nvPr/>
          </p:nvSpPr>
          <p:spPr>
            <a:xfrm>
              <a:off x="134693" y="128179"/>
              <a:ext cx="733218" cy="540334"/>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tx1"/>
                  </a:solidFill>
                </a:rPr>
                <a:t>5.</a:t>
              </a:r>
            </a:p>
          </p:txBody>
        </p:sp>
      </p:grpSp>
      <p:sp>
        <p:nvSpPr>
          <p:cNvPr id="13" name="TekstSylinder 12">
            <a:extLst>
              <a:ext uri="{FF2B5EF4-FFF2-40B4-BE49-F238E27FC236}">
                <a16:creationId xmlns:a16="http://schemas.microsoft.com/office/drawing/2014/main" id="{FE497005-6D24-34DD-5179-6674970D0A56}"/>
              </a:ext>
            </a:extLst>
          </p:cNvPr>
          <p:cNvSpPr txBox="1"/>
          <p:nvPr/>
        </p:nvSpPr>
        <p:spPr>
          <a:xfrm>
            <a:off x="2162176" y="4101484"/>
            <a:ext cx="4991100" cy="403200"/>
          </a:xfrm>
          <a:prstGeom prst="rect">
            <a:avLst/>
          </a:prstGeom>
          <a:solidFill>
            <a:srgbClr val="FFFF00"/>
          </a:solidFill>
          <a:ln>
            <a:solidFill>
              <a:schemeClr val="tx1"/>
            </a:solidFill>
          </a:ln>
        </p:spPr>
        <p:txBody>
          <a:bodyPr wrap="square" rtlCol="0">
            <a:spAutoFit/>
          </a:bodyPr>
          <a:lstStyle/>
          <a:p>
            <a:pPr algn="ctr"/>
            <a:r>
              <a:rPr lang="nb-NO" sz="2000" dirty="0"/>
              <a:t>Verdensbildet og selvoppfattelsen endrer seg</a:t>
            </a:r>
          </a:p>
        </p:txBody>
      </p:sp>
      <p:sp>
        <p:nvSpPr>
          <p:cNvPr id="14" name="TekstSylinder 13">
            <a:extLst>
              <a:ext uri="{FF2B5EF4-FFF2-40B4-BE49-F238E27FC236}">
                <a16:creationId xmlns:a16="http://schemas.microsoft.com/office/drawing/2014/main" id="{6B224B37-F7AF-CA8E-5D35-E5ED5A83DBC0}"/>
              </a:ext>
            </a:extLst>
          </p:cNvPr>
          <p:cNvSpPr txBox="1"/>
          <p:nvPr/>
        </p:nvSpPr>
        <p:spPr>
          <a:xfrm>
            <a:off x="2212212" y="4625087"/>
            <a:ext cx="6931788" cy="2062103"/>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nb-NO" sz="1600" b="1" dirty="0"/>
              <a:t>Verdensbilde: </a:t>
            </a:r>
            <a:r>
              <a:rPr lang="nb-NO" sz="1600" dirty="0"/>
              <a:t>Verdenbildet og den vitenskapelige modellen har beveget seg:</a:t>
            </a:r>
          </a:p>
          <a:p>
            <a:pPr marL="447675" lvl="1" indent="-180975">
              <a:buFont typeface="Courier New" panose="02070309020205020404" pitchFamily="49" charset="0"/>
              <a:buChar char="o"/>
            </a:pPr>
            <a:r>
              <a:rPr lang="nb-NO" sz="1600" dirty="0"/>
              <a:t>fra modell 1, </a:t>
            </a:r>
            <a:r>
              <a:rPr lang="nb-NO" sz="1600" b="1" dirty="0"/>
              <a:t>M1</a:t>
            </a:r>
            <a:r>
              <a:rPr lang="nb-NO" sz="1600" dirty="0"/>
              <a:t>: Materie skaper energi (Newton)</a:t>
            </a:r>
          </a:p>
          <a:p>
            <a:pPr marL="447675" lvl="1" indent="-180975">
              <a:buFont typeface="Courier New" panose="02070309020205020404" pitchFamily="49" charset="0"/>
              <a:buChar char="o"/>
            </a:pPr>
            <a:r>
              <a:rPr lang="nb-NO" sz="1600" dirty="0"/>
              <a:t>videre til </a:t>
            </a:r>
            <a:r>
              <a:rPr lang="nb-NO" sz="1600" b="1" dirty="0"/>
              <a:t>M2</a:t>
            </a:r>
            <a:r>
              <a:rPr lang="nb-NO" sz="1600" dirty="0"/>
              <a:t>: Materie kan bli til energi og omvendt (E = MC</a:t>
            </a:r>
            <a:r>
              <a:rPr lang="nb-NO" sz="1600" baseline="30000" dirty="0"/>
              <a:t>2</a:t>
            </a:r>
            <a:r>
              <a:rPr lang="nb-NO" sz="1600" dirty="0"/>
              <a:t>) (Einstein)</a:t>
            </a:r>
          </a:p>
          <a:p>
            <a:pPr marL="447675" lvl="1" indent="-180975">
              <a:buFont typeface="Courier New" panose="02070309020205020404" pitchFamily="49" charset="0"/>
              <a:buChar char="o"/>
            </a:pPr>
            <a:r>
              <a:rPr lang="nb-NO" sz="1600" dirty="0"/>
              <a:t>og landet i </a:t>
            </a:r>
            <a:r>
              <a:rPr lang="nb-NO" sz="1600" b="1" dirty="0"/>
              <a:t>M3: </a:t>
            </a:r>
            <a:r>
              <a:rPr lang="nb-NO" sz="1600" dirty="0"/>
              <a:t>Åndelig energi skaper materien (Barbara Ann Brennan):</a:t>
            </a:r>
            <a:br>
              <a:rPr lang="nb-NO" sz="1600" dirty="0"/>
            </a:br>
            <a:r>
              <a:rPr lang="nb-NO" sz="1600" dirty="0"/>
              <a:t>Livskjernestjernen, intensjonslinjen og chakrasystemet skaper auralagene, </a:t>
            </a:r>
            <a:br>
              <a:rPr lang="nb-NO" sz="1600" dirty="0"/>
            </a:br>
            <a:r>
              <a:rPr lang="nb-NO" sz="1600" dirty="0"/>
              <a:t>som igjen skaper kroppen og vår jordiske bevissthet; egoet vi navigerer med.</a:t>
            </a:r>
          </a:p>
          <a:p>
            <a:pPr marL="285750" indent="-285750">
              <a:buFont typeface="Wingdings" panose="05000000000000000000" pitchFamily="2" charset="2"/>
              <a:buChar char="Ø"/>
            </a:pPr>
            <a:r>
              <a:rPr lang="nb-NO" sz="1600" b="1" dirty="0"/>
              <a:t>Selvoppfattelse: </a:t>
            </a:r>
            <a:r>
              <a:rPr lang="nb-NO" sz="1600" dirty="0"/>
              <a:t>Vi er </a:t>
            </a:r>
            <a:r>
              <a:rPr lang="nb-NO" sz="1600" b="1" dirty="0">
                <a:solidFill>
                  <a:srgbClr val="00B0F0"/>
                </a:solidFill>
              </a:rPr>
              <a:t>sjeler</a:t>
            </a:r>
            <a:r>
              <a:rPr lang="nb-NO" sz="1600" dirty="0"/>
              <a:t> med evig liv som er på en utviklingsvei. </a:t>
            </a:r>
            <a:br>
              <a:rPr lang="nb-NO" sz="1600" dirty="0"/>
            </a:br>
            <a:r>
              <a:rPr lang="nb-NO" sz="1600" dirty="0"/>
              <a:t>Vi inkarnerer gjentatte ganger på jorda for å utvikle oss som sjeler.</a:t>
            </a:r>
          </a:p>
        </p:txBody>
      </p:sp>
      <p:grpSp>
        <p:nvGrpSpPr>
          <p:cNvPr id="18" name="Gruppe 17">
            <a:extLst>
              <a:ext uri="{FF2B5EF4-FFF2-40B4-BE49-F238E27FC236}">
                <a16:creationId xmlns:a16="http://schemas.microsoft.com/office/drawing/2014/main" id="{52EBB1BE-5BCF-2731-F5F6-9AD29007CA5F}"/>
              </a:ext>
            </a:extLst>
          </p:cNvPr>
          <p:cNvGrpSpPr/>
          <p:nvPr/>
        </p:nvGrpSpPr>
        <p:grpSpPr>
          <a:xfrm>
            <a:off x="457200" y="2195250"/>
            <a:ext cx="1638300" cy="553582"/>
            <a:chOff x="133288" y="131088"/>
            <a:chExt cx="2009837" cy="553582"/>
          </a:xfrm>
        </p:grpSpPr>
        <p:sp>
          <p:nvSpPr>
            <p:cNvPr id="19" name="TekstSylinder 18">
              <a:extLst>
                <a:ext uri="{FF2B5EF4-FFF2-40B4-BE49-F238E27FC236}">
                  <a16:creationId xmlns:a16="http://schemas.microsoft.com/office/drawing/2014/main" id="{284FF9FE-B102-31EE-CE87-72F168419019}"/>
                </a:ext>
              </a:extLst>
            </p:cNvPr>
            <p:cNvSpPr txBox="1"/>
            <p:nvPr/>
          </p:nvSpPr>
          <p:spPr>
            <a:xfrm>
              <a:off x="686268" y="241112"/>
              <a:ext cx="1456857" cy="400110"/>
            </a:xfrm>
            <a:prstGeom prst="rect">
              <a:avLst/>
            </a:prstGeom>
            <a:solidFill>
              <a:srgbClr val="FFFF00"/>
            </a:solidFill>
            <a:ln>
              <a:solidFill>
                <a:schemeClr val="tx1"/>
              </a:solidFill>
            </a:ln>
          </p:spPr>
          <p:txBody>
            <a:bodyPr wrap="square" rtlCol="0">
              <a:spAutoFit/>
            </a:bodyPr>
            <a:lstStyle/>
            <a:p>
              <a:r>
                <a:rPr lang="nb-NO" sz="2000" b="1" dirty="0"/>
                <a:t>    Nøkkel</a:t>
              </a:r>
            </a:p>
          </p:txBody>
        </p:sp>
        <p:sp>
          <p:nvSpPr>
            <p:cNvPr id="20" name="Sjukant 19">
              <a:extLst>
                <a:ext uri="{FF2B5EF4-FFF2-40B4-BE49-F238E27FC236}">
                  <a16:creationId xmlns:a16="http://schemas.microsoft.com/office/drawing/2014/main" id="{673AB265-8372-3E2E-990D-AF159AB361E9}"/>
                </a:ext>
              </a:extLst>
            </p:cNvPr>
            <p:cNvSpPr/>
            <p:nvPr/>
          </p:nvSpPr>
          <p:spPr>
            <a:xfrm>
              <a:off x="133288" y="131088"/>
              <a:ext cx="737373" cy="553582"/>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tx1"/>
                  </a:solidFill>
                </a:rPr>
                <a:t>4.</a:t>
              </a:r>
            </a:p>
          </p:txBody>
        </p:sp>
      </p:grpSp>
      <p:sp>
        <p:nvSpPr>
          <p:cNvPr id="21" name="TekstSylinder 20">
            <a:extLst>
              <a:ext uri="{FF2B5EF4-FFF2-40B4-BE49-F238E27FC236}">
                <a16:creationId xmlns:a16="http://schemas.microsoft.com/office/drawing/2014/main" id="{E76DA132-C8B6-A23E-0FF2-C1697CBAEFDA}"/>
              </a:ext>
            </a:extLst>
          </p:cNvPr>
          <p:cNvSpPr txBox="1"/>
          <p:nvPr/>
        </p:nvSpPr>
        <p:spPr>
          <a:xfrm>
            <a:off x="2095500" y="2303444"/>
            <a:ext cx="4991100" cy="400110"/>
          </a:xfrm>
          <a:prstGeom prst="rect">
            <a:avLst/>
          </a:prstGeom>
          <a:solidFill>
            <a:srgbClr val="FFFF00"/>
          </a:solidFill>
          <a:ln>
            <a:solidFill>
              <a:schemeClr val="tx1"/>
            </a:solidFill>
          </a:ln>
        </p:spPr>
        <p:txBody>
          <a:bodyPr wrap="square" rtlCol="0">
            <a:spAutoFit/>
          </a:bodyPr>
          <a:lstStyle/>
          <a:p>
            <a:pPr algn="ctr"/>
            <a:r>
              <a:rPr lang="nb-NO" sz="2000" dirty="0"/>
              <a:t>Å få økende kontakt med hjerte, sjel og ånd </a:t>
            </a:r>
          </a:p>
        </p:txBody>
      </p:sp>
      <p:pic>
        <p:nvPicPr>
          <p:cNvPr id="22" name="Bilde 21">
            <a:extLst>
              <a:ext uri="{FF2B5EF4-FFF2-40B4-BE49-F238E27FC236}">
                <a16:creationId xmlns:a16="http://schemas.microsoft.com/office/drawing/2014/main" id="{C9F0416E-7F53-0BF7-CE7D-4A95127735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146" y="2770349"/>
            <a:ext cx="1276719" cy="1212990"/>
          </a:xfrm>
          <a:prstGeom prst="rect">
            <a:avLst/>
          </a:prstGeom>
        </p:spPr>
      </p:pic>
      <p:pic>
        <p:nvPicPr>
          <p:cNvPr id="27" name="Bilde 26">
            <a:extLst>
              <a:ext uri="{FF2B5EF4-FFF2-40B4-BE49-F238E27FC236}">
                <a16:creationId xmlns:a16="http://schemas.microsoft.com/office/drawing/2014/main" id="{F3ACE2AE-AF80-E7FC-2477-D742E39CE6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4654482"/>
            <a:ext cx="1943100" cy="1519534"/>
          </a:xfrm>
          <a:prstGeom prst="rect">
            <a:avLst/>
          </a:prstGeom>
        </p:spPr>
      </p:pic>
      <p:sp>
        <p:nvSpPr>
          <p:cNvPr id="30" name="TekstSylinder 29">
            <a:extLst>
              <a:ext uri="{FF2B5EF4-FFF2-40B4-BE49-F238E27FC236}">
                <a16:creationId xmlns:a16="http://schemas.microsoft.com/office/drawing/2014/main" id="{0373D4FE-B3CA-9C44-06DF-CFD9C90832F5}"/>
              </a:ext>
            </a:extLst>
          </p:cNvPr>
          <p:cNvSpPr txBox="1"/>
          <p:nvPr/>
        </p:nvSpPr>
        <p:spPr>
          <a:xfrm>
            <a:off x="2583132" y="2703554"/>
            <a:ext cx="6443584" cy="1323439"/>
          </a:xfrm>
          <a:prstGeom prst="rect">
            <a:avLst/>
          </a:prstGeom>
          <a:noFill/>
        </p:spPr>
        <p:txBody>
          <a:bodyPr wrap="square">
            <a:spAutoFit/>
          </a:bodyPr>
          <a:lstStyle/>
          <a:p>
            <a:r>
              <a:rPr lang="nb-NO" sz="1600" b="1" dirty="0">
                <a:effectLst/>
                <a:ea typeface="Times New Roman" panose="02020603050405020304" pitchFamily="18" charset="0"/>
              </a:rPr>
              <a:t>Mennesket har tre jordiske og tre åndelige energisentre; </a:t>
            </a:r>
          </a:p>
          <a:p>
            <a:pPr marL="447675" indent="-285750">
              <a:buFont typeface="Courier New" panose="02070309020205020404" pitchFamily="49" charset="0"/>
              <a:buChar char="o"/>
            </a:pPr>
            <a:r>
              <a:rPr lang="nb-NO" sz="1600" dirty="0">
                <a:effectLst/>
                <a:ea typeface="Times New Roman" panose="02020603050405020304" pitchFamily="18" charset="0"/>
              </a:rPr>
              <a:t>Hjertesentret er broen mellom </a:t>
            </a:r>
            <a:r>
              <a:rPr lang="nb-NO" sz="1600" dirty="0">
                <a:ea typeface="Times New Roman" panose="02020603050405020304" pitchFamily="18" charset="0"/>
              </a:rPr>
              <a:t>de </a:t>
            </a:r>
            <a:r>
              <a:rPr lang="nb-NO" sz="1600" dirty="0">
                <a:effectLst/>
                <a:ea typeface="Times New Roman" panose="02020603050405020304" pitchFamily="18" charset="0"/>
              </a:rPr>
              <a:t>jordiske og åndelige</a:t>
            </a:r>
            <a:r>
              <a:rPr lang="nb-NO" sz="1600" dirty="0">
                <a:ea typeface="Times New Roman" panose="02020603050405020304" pitchFamily="18" charset="0"/>
              </a:rPr>
              <a:t> energi-sentrene, der vi kan få kontakt med sjelen vår og den åndelige verden.</a:t>
            </a:r>
          </a:p>
          <a:p>
            <a:pPr marL="446088" lvl="1" indent="-285750">
              <a:buFont typeface="Courier New" panose="02070309020205020404" pitchFamily="49" charset="0"/>
              <a:buChar char="o"/>
            </a:pPr>
            <a:r>
              <a:rPr lang="nb-NO" sz="1600" i="1" dirty="0">
                <a:ea typeface="Times New Roman" panose="02020603050405020304" pitchFamily="18" charset="0"/>
              </a:rPr>
              <a:t>Hjertet</a:t>
            </a:r>
            <a:r>
              <a:rPr lang="nb-NO" sz="1600" dirty="0">
                <a:ea typeface="Times New Roman" panose="02020603050405020304" pitchFamily="18" charset="0"/>
              </a:rPr>
              <a:t> forteller deg hva du føler for i hverdagen</a:t>
            </a:r>
          </a:p>
          <a:p>
            <a:pPr marL="446088" lvl="1" indent="-285750">
              <a:buFont typeface="Courier New" panose="02070309020205020404" pitchFamily="49" charset="0"/>
              <a:buChar char="o"/>
            </a:pPr>
            <a:r>
              <a:rPr lang="nb-NO" sz="1600" i="1" dirty="0">
                <a:ea typeface="Times New Roman" panose="02020603050405020304" pitchFamily="18" charset="0"/>
              </a:rPr>
              <a:t>Sjelen </a:t>
            </a:r>
            <a:r>
              <a:rPr lang="nb-NO" sz="1600" dirty="0">
                <a:ea typeface="Times New Roman" panose="02020603050405020304" pitchFamily="18" charset="0"/>
              </a:rPr>
              <a:t>snakker til deg gjennom hjertets dypeste ønsker og lengsler.</a:t>
            </a:r>
          </a:p>
        </p:txBody>
      </p:sp>
      <p:sp>
        <p:nvSpPr>
          <p:cNvPr id="31" name="TekstSylinder 30">
            <a:extLst>
              <a:ext uri="{FF2B5EF4-FFF2-40B4-BE49-F238E27FC236}">
                <a16:creationId xmlns:a16="http://schemas.microsoft.com/office/drawing/2014/main" id="{1C1C50F4-EAD7-9DF5-D6E4-A13EFCB045C7}"/>
              </a:ext>
            </a:extLst>
          </p:cNvPr>
          <p:cNvSpPr txBox="1"/>
          <p:nvPr/>
        </p:nvSpPr>
        <p:spPr>
          <a:xfrm>
            <a:off x="0" y="8930"/>
            <a:ext cx="9144000" cy="523220"/>
          </a:xfrm>
          <a:prstGeom prst="rect">
            <a:avLst/>
          </a:prstGeom>
          <a:noFill/>
        </p:spPr>
        <p:txBody>
          <a:bodyPr wrap="square" rtlCol="0">
            <a:spAutoFit/>
          </a:bodyPr>
          <a:lstStyle/>
          <a:p>
            <a:pPr algn="ctr"/>
            <a:r>
              <a:rPr lang="nb-NO" sz="2800" dirty="0">
                <a:solidFill>
                  <a:srgbClr val="C00000"/>
                </a:solidFill>
              </a:rPr>
              <a:t>Nøkkel 3, 4 og 5 er veien til et dypere og mer meningsfullt liv</a:t>
            </a:r>
            <a:endParaRPr lang="nb-NO" sz="2800" dirty="0"/>
          </a:p>
        </p:txBody>
      </p:sp>
      <p:sp>
        <p:nvSpPr>
          <p:cNvPr id="32" name="TekstSylinder 31">
            <a:extLst>
              <a:ext uri="{FF2B5EF4-FFF2-40B4-BE49-F238E27FC236}">
                <a16:creationId xmlns:a16="http://schemas.microsoft.com/office/drawing/2014/main" id="{D5F812AF-E195-8E97-7572-81D822854521}"/>
              </a:ext>
            </a:extLst>
          </p:cNvPr>
          <p:cNvSpPr txBox="1"/>
          <p:nvPr/>
        </p:nvSpPr>
        <p:spPr>
          <a:xfrm>
            <a:off x="98071" y="6244905"/>
            <a:ext cx="2162176" cy="461665"/>
          </a:xfrm>
          <a:prstGeom prst="rect">
            <a:avLst/>
          </a:prstGeom>
          <a:noFill/>
        </p:spPr>
        <p:txBody>
          <a:bodyPr wrap="square" rtlCol="0">
            <a:spAutoFit/>
          </a:bodyPr>
          <a:lstStyle/>
          <a:p>
            <a:r>
              <a:rPr lang="nb-NO" sz="1200" dirty="0"/>
              <a:t>Michael Newton: </a:t>
            </a:r>
            <a:r>
              <a:rPr lang="nb-NO" sz="1200" i="1" dirty="0"/>
              <a:t>Sjelereiser</a:t>
            </a:r>
            <a:br>
              <a:rPr lang="nb-NO" sz="1200" i="1" dirty="0"/>
            </a:br>
            <a:r>
              <a:rPr lang="nb-NO" sz="1200" i="1" dirty="0"/>
              <a:t>B. A. </a:t>
            </a:r>
            <a:r>
              <a:rPr lang="nb-NO" sz="1200" dirty="0"/>
              <a:t>Brennan: </a:t>
            </a:r>
            <a:r>
              <a:rPr lang="nb-NO" sz="1200" i="1" dirty="0" err="1"/>
              <a:t>Light</a:t>
            </a:r>
            <a:r>
              <a:rPr lang="nb-NO" sz="1200" i="1" dirty="0"/>
              <a:t> </a:t>
            </a:r>
            <a:r>
              <a:rPr lang="nb-NO" sz="1200" i="1" dirty="0" err="1"/>
              <a:t>Emerging</a:t>
            </a:r>
            <a:endParaRPr lang="nb-NO" sz="1200" dirty="0"/>
          </a:p>
        </p:txBody>
      </p:sp>
    </p:spTree>
    <p:extLst>
      <p:ext uri="{BB962C8B-B14F-4D97-AF65-F5344CB8AC3E}">
        <p14:creationId xmlns:p14="http://schemas.microsoft.com/office/powerpoint/2010/main" val="25059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13" grpId="0" animBg="1"/>
      <p:bldP spid="14" grpId="0" animBg="1"/>
      <p:bldP spid="21"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e 28">
            <a:extLst>
              <a:ext uri="{FF2B5EF4-FFF2-40B4-BE49-F238E27FC236}">
                <a16:creationId xmlns:a16="http://schemas.microsoft.com/office/drawing/2014/main" id="{E7CEF9E4-E435-4787-E47F-E089460DE819}"/>
              </a:ext>
            </a:extLst>
          </p:cNvPr>
          <p:cNvGrpSpPr/>
          <p:nvPr/>
        </p:nvGrpSpPr>
        <p:grpSpPr>
          <a:xfrm>
            <a:off x="303407" y="2957624"/>
            <a:ext cx="3228245" cy="3107901"/>
            <a:chOff x="568712" y="2580194"/>
            <a:chExt cx="3228245" cy="3107901"/>
          </a:xfrm>
        </p:grpSpPr>
        <p:grpSp>
          <p:nvGrpSpPr>
            <p:cNvPr id="10" name="Gruppe 9">
              <a:extLst>
                <a:ext uri="{FF2B5EF4-FFF2-40B4-BE49-F238E27FC236}">
                  <a16:creationId xmlns:a16="http://schemas.microsoft.com/office/drawing/2014/main" id="{944F65D7-122C-77CA-CE75-33A20B8DE202}"/>
                </a:ext>
              </a:extLst>
            </p:cNvPr>
            <p:cNvGrpSpPr/>
            <p:nvPr/>
          </p:nvGrpSpPr>
          <p:grpSpPr>
            <a:xfrm>
              <a:off x="568712" y="2580194"/>
              <a:ext cx="3228245" cy="3107901"/>
              <a:chOff x="1218977" y="3178478"/>
              <a:chExt cx="3029638" cy="2809301"/>
            </a:xfrm>
          </p:grpSpPr>
          <p:sp>
            <p:nvSpPr>
              <p:cNvPr id="2" name="Ellipse 1">
                <a:extLst>
                  <a:ext uri="{FF2B5EF4-FFF2-40B4-BE49-F238E27FC236}">
                    <a16:creationId xmlns:a16="http://schemas.microsoft.com/office/drawing/2014/main" id="{BA28F323-E0DC-4817-AA2A-55357A931DA7}"/>
                  </a:ext>
                </a:extLst>
              </p:cNvPr>
              <p:cNvSpPr/>
              <p:nvPr/>
            </p:nvSpPr>
            <p:spPr>
              <a:xfrm>
                <a:off x="1218977" y="3178478"/>
                <a:ext cx="3029638" cy="2809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BB63A3DA-CE91-4BC0-908F-07F3B1DAFB50}"/>
                  </a:ext>
                </a:extLst>
              </p:cNvPr>
              <p:cNvSpPr/>
              <p:nvPr/>
            </p:nvSpPr>
            <p:spPr>
              <a:xfrm>
                <a:off x="1856781" y="3744356"/>
                <a:ext cx="1758109" cy="1696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3BDAD005-CBF2-493A-B1EB-A05584EC0B16}"/>
                  </a:ext>
                </a:extLst>
              </p:cNvPr>
              <p:cNvSpPr/>
              <p:nvPr/>
            </p:nvSpPr>
            <p:spPr>
              <a:xfrm>
                <a:off x="2235945" y="4125355"/>
                <a:ext cx="1026405" cy="934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6" name="TekstSylinder 15">
              <a:extLst>
                <a:ext uri="{FF2B5EF4-FFF2-40B4-BE49-F238E27FC236}">
                  <a16:creationId xmlns:a16="http://schemas.microsoft.com/office/drawing/2014/main" id="{BBC3BE5F-55AC-7790-A78D-FE0067DA0E1F}"/>
                </a:ext>
              </a:extLst>
            </p:cNvPr>
            <p:cNvSpPr txBox="1"/>
            <p:nvPr/>
          </p:nvSpPr>
          <p:spPr>
            <a:xfrm rot="20819805">
              <a:off x="1370741" y="3392075"/>
              <a:ext cx="1093691" cy="338554"/>
            </a:xfrm>
            <a:prstGeom prst="rect">
              <a:avLst/>
            </a:prstGeom>
            <a:noFill/>
          </p:spPr>
          <p:txBody>
            <a:bodyPr wrap="square" rtlCol="0">
              <a:spAutoFit/>
            </a:bodyPr>
            <a:lstStyle/>
            <a:p>
              <a:r>
                <a:rPr lang="nb-NO" sz="1600" b="1" dirty="0"/>
                <a:t>Negative</a:t>
              </a:r>
            </a:p>
          </p:txBody>
        </p:sp>
        <p:sp>
          <p:nvSpPr>
            <p:cNvPr id="17" name="TekstSylinder 16">
              <a:extLst>
                <a:ext uri="{FF2B5EF4-FFF2-40B4-BE49-F238E27FC236}">
                  <a16:creationId xmlns:a16="http://schemas.microsoft.com/office/drawing/2014/main" id="{078893EF-F408-E8B7-DC62-4C3EC2AF3CC5}"/>
                </a:ext>
              </a:extLst>
            </p:cNvPr>
            <p:cNvSpPr txBox="1"/>
            <p:nvPr/>
          </p:nvSpPr>
          <p:spPr>
            <a:xfrm>
              <a:off x="1582596" y="3820849"/>
              <a:ext cx="1272013" cy="830997"/>
            </a:xfrm>
            <a:prstGeom prst="rect">
              <a:avLst/>
            </a:prstGeom>
            <a:noFill/>
          </p:spPr>
          <p:txBody>
            <a:bodyPr wrap="square" rtlCol="0">
              <a:spAutoFit/>
            </a:bodyPr>
            <a:lstStyle/>
            <a:p>
              <a:pPr algn="ctr"/>
              <a:r>
                <a:rPr lang="nb-NO" sz="1600" b="1" dirty="0"/>
                <a:t>Livskjernen</a:t>
              </a:r>
              <a:br>
                <a:rPr lang="nb-NO" sz="1600" dirty="0"/>
              </a:br>
              <a:r>
                <a:rPr lang="nb-NO" sz="1600" dirty="0"/>
                <a:t>Naturlig væren</a:t>
              </a:r>
              <a:endParaRPr lang="nb-NO" dirty="0"/>
            </a:p>
          </p:txBody>
        </p:sp>
        <p:sp>
          <p:nvSpPr>
            <p:cNvPr id="23" name="TekstSylinder 22">
              <a:extLst>
                <a:ext uri="{FF2B5EF4-FFF2-40B4-BE49-F238E27FC236}">
                  <a16:creationId xmlns:a16="http://schemas.microsoft.com/office/drawing/2014/main" id="{FE776F86-7A32-F01F-90DC-EF7D4FF09BB8}"/>
                </a:ext>
              </a:extLst>
            </p:cNvPr>
            <p:cNvSpPr txBox="1"/>
            <p:nvPr/>
          </p:nvSpPr>
          <p:spPr>
            <a:xfrm rot="909182">
              <a:off x="2168191" y="3410725"/>
              <a:ext cx="835090" cy="338554"/>
            </a:xfrm>
            <a:prstGeom prst="rect">
              <a:avLst/>
            </a:prstGeom>
            <a:noFill/>
          </p:spPr>
          <p:txBody>
            <a:bodyPr wrap="square" rtlCol="0">
              <a:spAutoFit/>
            </a:bodyPr>
            <a:lstStyle/>
            <a:p>
              <a:r>
                <a:rPr lang="nb-NO" sz="1600" b="1" dirty="0"/>
                <a:t>maske</a:t>
              </a:r>
            </a:p>
          </p:txBody>
        </p:sp>
        <p:sp>
          <p:nvSpPr>
            <p:cNvPr id="11" name="TekstSylinder 10">
              <a:extLst>
                <a:ext uri="{FF2B5EF4-FFF2-40B4-BE49-F238E27FC236}">
                  <a16:creationId xmlns:a16="http://schemas.microsoft.com/office/drawing/2014/main" id="{1C7F6CA6-DB23-A74B-335C-18BF0E890839}"/>
                </a:ext>
              </a:extLst>
            </p:cNvPr>
            <p:cNvSpPr txBox="1"/>
            <p:nvPr/>
          </p:nvSpPr>
          <p:spPr>
            <a:xfrm>
              <a:off x="1727948" y="4661649"/>
              <a:ext cx="1026405" cy="338554"/>
            </a:xfrm>
            <a:prstGeom prst="rect">
              <a:avLst/>
            </a:prstGeom>
            <a:noFill/>
          </p:spPr>
          <p:txBody>
            <a:bodyPr wrap="square" rtlCol="0">
              <a:spAutoFit/>
            </a:bodyPr>
            <a:lstStyle/>
            <a:p>
              <a:r>
                <a:rPr lang="nb-NO" sz="1600" dirty="0"/>
                <a:t>Misnøye</a:t>
              </a:r>
            </a:p>
          </p:txBody>
        </p:sp>
        <p:sp>
          <p:nvSpPr>
            <p:cNvPr id="15" name="TekstSylinder 14">
              <a:extLst>
                <a:ext uri="{FF2B5EF4-FFF2-40B4-BE49-F238E27FC236}">
                  <a16:creationId xmlns:a16="http://schemas.microsoft.com/office/drawing/2014/main" id="{95ABCB46-F139-38D4-7EA7-3E926BCEA38E}"/>
                </a:ext>
              </a:extLst>
            </p:cNvPr>
            <p:cNvSpPr txBox="1"/>
            <p:nvPr/>
          </p:nvSpPr>
          <p:spPr>
            <a:xfrm>
              <a:off x="1133404" y="2670334"/>
              <a:ext cx="1873361" cy="584775"/>
            </a:xfrm>
            <a:prstGeom prst="rect">
              <a:avLst/>
            </a:prstGeom>
            <a:noFill/>
          </p:spPr>
          <p:txBody>
            <a:bodyPr wrap="square" rtlCol="0">
              <a:spAutoFit/>
            </a:bodyPr>
            <a:lstStyle/>
            <a:p>
              <a:pPr algn="ctr"/>
              <a:r>
                <a:rPr lang="nb-NO" sz="1600" b="1" dirty="0"/>
                <a:t>Positive maske </a:t>
              </a:r>
              <a:r>
                <a:rPr lang="nb-NO" sz="1600" dirty="0"/>
                <a:t>-</a:t>
              </a:r>
              <a:br>
                <a:rPr lang="nb-NO" sz="1600" dirty="0"/>
              </a:br>
              <a:r>
                <a:rPr lang="nb-NO" sz="1600" dirty="0"/>
                <a:t>Prestasjonsenergi</a:t>
              </a:r>
            </a:p>
          </p:txBody>
        </p:sp>
      </p:grpSp>
      <p:sp>
        <p:nvSpPr>
          <p:cNvPr id="13" name="TekstSylinder 12">
            <a:extLst>
              <a:ext uri="{FF2B5EF4-FFF2-40B4-BE49-F238E27FC236}">
                <a16:creationId xmlns:a16="http://schemas.microsoft.com/office/drawing/2014/main" id="{FB9A086B-01B2-D7B5-CFD1-B3AE9454E7E5}"/>
              </a:ext>
            </a:extLst>
          </p:cNvPr>
          <p:cNvSpPr txBox="1"/>
          <p:nvPr/>
        </p:nvSpPr>
        <p:spPr>
          <a:xfrm>
            <a:off x="7477113" y="1170626"/>
            <a:ext cx="1052996" cy="646331"/>
          </a:xfrm>
          <a:prstGeom prst="rect">
            <a:avLst/>
          </a:prstGeom>
          <a:noFill/>
        </p:spPr>
        <p:txBody>
          <a:bodyPr wrap="square" rtlCol="0">
            <a:spAutoFit/>
          </a:bodyPr>
          <a:lstStyle/>
          <a:p>
            <a:r>
              <a:rPr lang="nb-NO" b="1" dirty="0">
                <a:solidFill>
                  <a:srgbClr val="0070C0"/>
                </a:solidFill>
              </a:rPr>
              <a:t>2. Fase</a:t>
            </a:r>
          </a:p>
          <a:p>
            <a:r>
              <a:rPr lang="nb-NO" dirty="0">
                <a:solidFill>
                  <a:srgbClr val="FF0000"/>
                </a:solidFill>
              </a:rPr>
              <a:t>Mestring</a:t>
            </a:r>
          </a:p>
        </p:txBody>
      </p:sp>
      <p:sp>
        <p:nvSpPr>
          <p:cNvPr id="14" name="TekstSylinder 13">
            <a:extLst>
              <a:ext uri="{FF2B5EF4-FFF2-40B4-BE49-F238E27FC236}">
                <a16:creationId xmlns:a16="http://schemas.microsoft.com/office/drawing/2014/main" id="{CBCC252C-D3E0-514E-38C0-425384912F9F}"/>
              </a:ext>
            </a:extLst>
          </p:cNvPr>
          <p:cNvSpPr txBox="1"/>
          <p:nvPr/>
        </p:nvSpPr>
        <p:spPr>
          <a:xfrm>
            <a:off x="3514087" y="2450749"/>
            <a:ext cx="1108596" cy="707886"/>
          </a:xfrm>
          <a:prstGeom prst="rect">
            <a:avLst/>
          </a:prstGeom>
          <a:noFill/>
        </p:spPr>
        <p:txBody>
          <a:bodyPr wrap="square" rtlCol="0">
            <a:spAutoFit/>
          </a:bodyPr>
          <a:lstStyle/>
          <a:p>
            <a:r>
              <a:rPr lang="nb-NO" sz="2000" b="1" dirty="0">
                <a:solidFill>
                  <a:srgbClr val="0070C0"/>
                </a:solidFill>
              </a:rPr>
              <a:t>   1. Fase</a:t>
            </a:r>
            <a:br>
              <a:rPr lang="nb-NO" sz="2000" b="1" dirty="0">
                <a:solidFill>
                  <a:srgbClr val="0070C0"/>
                </a:solidFill>
              </a:rPr>
            </a:br>
            <a:r>
              <a:rPr lang="nb-NO" sz="2000" dirty="0">
                <a:solidFill>
                  <a:srgbClr val="FF0000"/>
                </a:solidFill>
              </a:rPr>
              <a:t>Føle</a:t>
            </a:r>
          </a:p>
        </p:txBody>
      </p:sp>
      <p:sp>
        <p:nvSpPr>
          <p:cNvPr id="24" name="TekstSylinder 23">
            <a:extLst>
              <a:ext uri="{FF2B5EF4-FFF2-40B4-BE49-F238E27FC236}">
                <a16:creationId xmlns:a16="http://schemas.microsoft.com/office/drawing/2014/main" id="{19ED2650-7ADC-F0F1-F566-B253EDCA37A2}"/>
              </a:ext>
            </a:extLst>
          </p:cNvPr>
          <p:cNvSpPr txBox="1"/>
          <p:nvPr/>
        </p:nvSpPr>
        <p:spPr>
          <a:xfrm>
            <a:off x="3407032" y="4110621"/>
            <a:ext cx="1042719" cy="1200329"/>
          </a:xfrm>
          <a:prstGeom prst="rect">
            <a:avLst/>
          </a:prstGeom>
          <a:noFill/>
        </p:spPr>
        <p:txBody>
          <a:bodyPr wrap="square" rtlCol="0">
            <a:spAutoFit/>
          </a:bodyPr>
          <a:lstStyle/>
          <a:p>
            <a:pPr algn="r"/>
            <a:r>
              <a:rPr lang="nb-NO" b="1" dirty="0">
                <a:solidFill>
                  <a:srgbClr val="0070C0"/>
                </a:solidFill>
              </a:rPr>
              <a:t>3. Fase</a:t>
            </a:r>
            <a:br>
              <a:rPr lang="nb-NO" b="1" dirty="0">
                <a:solidFill>
                  <a:srgbClr val="0070C0"/>
                </a:solidFill>
              </a:rPr>
            </a:br>
            <a:r>
              <a:rPr lang="nb-NO" b="1" dirty="0">
                <a:solidFill>
                  <a:srgbClr val="0070C0"/>
                </a:solidFill>
              </a:rPr>
              <a:t>  </a:t>
            </a:r>
            <a:r>
              <a:rPr lang="nb-NO" dirty="0">
                <a:solidFill>
                  <a:srgbClr val="FF0000"/>
                </a:solidFill>
              </a:rPr>
              <a:t>Åpne, føle og oppleve</a:t>
            </a:r>
            <a:endParaRPr lang="nb-NO" b="1" dirty="0">
              <a:solidFill>
                <a:srgbClr val="FF0000"/>
              </a:solidFill>
            </a:endParaRPr>
          </a:p>
        </p:txBody>
      </p:sp>
      <p:sp>
        <p:nvSpPr>
          <p:cNvPr id="25" name="Snakkeboble: rektangel med avrundede hjørner 24">
            <a:extLst>
              <a:ext uri="{FF2B5EF4-FFF2-40B4-BE49-F238E27FC236}">
                <a16:creationId xmlns:a16="http://schemas.microsoft.com/office/drawing/2014/main" id="{D027BC60-E802-089F-A9E6-4C8824996BAA}"/>
              </a:ext>
            </a:extLst>
          </p:cNvPr>
          <p:cNvSpPr/>
          <p:nvPr/>
        </p:nvSpPr>
        <p:spPr>
          <a:xfrm>
            <a:off x="4459583" y="3498175"/>
            <a:ext cx="4590633" cy="1558430"/>
          </a:xfrm>
          <a:prstGeom prst="wedgeRoundRectCallout">
            <a:avLst>
              <a:gd name="adj1" fmla="val -101668"/>
              <a:gd name="adj2" fmla="val -25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Utvikle en evne til å være i livsenergi </a:t>
            </a:r>
            <a:br>
              <a:rPr lang="nb-NO" b="1" dirty="0">
                <a:solidFill>
                  <a:schemeClr val="tx1"/>
                </a:solidFill>
              </a:rPr>
            </a:br>
            <a:r>
              <a:rPr lang="nb-NO" dirty="0">
                <a:solidFill>
                  <a:schemeClr val="tx1"/>
                </a:solidFill>
              </a:rPr>
              <a:t>Det vil si kontakt med livskjernen;</a:t>
            </a:r>
            <a:br>
              <a:rPr lang="nb-NO" dirty="0">
                <a:solidFill>
                  <a:schemeClr val="tx1"/>
                </a:solidFill>
              </a:rPr>
            </a:br>
            <a:r>
              <a:rPr lang="nb-NO" i="1" dirty="0">
                <a:solidFill>
                  <a:schemeClr val="tx1"/>
                </a:solidFill>
              </a:rPr>
              <a:t>vårt egentlige selv</a:t>
            </a:r>
            <a:r>
              <a:rPr lang="nb-NO" dirty="0">
                <a:solidFill>
                  <a:schemeClr val="tx1"/>
                </a:solidFill>
              </a:rPr>
              <a:t>, </a:t>
            </a:r>
            <a:r>
              <a:rPr lang="nb-NO" dirty="0">
                <a:solidFill>
                  <a:srgbClr val="FFCC00"/>
                </a:solidFill>
              </a:rPr>
              <a:t>skaperkraften</a:t>
            </a:r>
            <a:r>
              <a:rPr lang="nb-NO" dirty="0">
                <a:solidFill>
                  <a:schemeClr val="tx1"/>
                </a:solidFill>
              </a:rPr>
              <a:t> i oss,</a:t>
            </a:r>
          </a:p>
          <a:p>
            <a:pPr algn="ctr"/>
            <a:r>
              <a:rPr lang="nb-NO" dirty="0">
                <a:solidFill>
                  <a:srgbClr val="00B050"/>
                </a:solidFill>
              </a:rPr>
              <a:t>hjertet </a:t>
            </a:r>
            <a:r>
              <a:rPr lang="nb-NO" dirty="0">
                <a:solidFill>
                  <a:schemeClr val="tx1"/>
                </a:solidFill>
              </a:rPr>
              <a:t>og kjærlighetsevnen, </a:t>
            </a:r>
            <a:r>
              <a:rPr lang="nb-NO" dirty="0">
                <a:solidFill>
                  <a:srgbClr val="00B0F0"/>
                </a:solidFill>
              </a:rPr>
              <a:t>sjelen</a:t>
            </a:r>
            <a:r>
              <a:rPr lang="nb-NO" dirty="0">
                <a:solidFill>
                  <a:schemeClr val="tx1"/>
                </a:solidFill>
              </a:rPr>
              <a:t> og det vi egentlig lengter etter, </a:t>
            </a:r>
            <a:r>
              <a:rPr lang="nb-NO" dirty="0">
                <a:solidFill>
                  <a:srgbClr val="CC00CC"/>
                </a:solidFill>
              </a:rPr>
              <a:t>ånden og det åndelige</a:t>
            </a:r>
            <a:r>
              <a:rPr lang="nb-NO" dirty="0">
                <a:solidFill>
                  <a:schemeClr val="tx1"/>
                </a:solidFill>
              </a:rPr>
              <a:t>.</a:t>
            </a:r>
          </a:p>
        </p:txBody>
      </p:sp>
      <p:sp>
        <p:nvSpPr>
          <p:cNvPr id="30" name="Likebent trekant 29">
            <a:extLst>
              <a:ext uri="{FF2B5EF4-FFF2-40B4-BE49-F238E27FC236}">
                <a16:creationId xmlns:a16="http://schemas.microsoft.com/office/drawing/2014/main" id="{B30E268B-63F8-775B-AC10-35AFA7FD2E27}"/>
              </a:ext>
            </a:extLst>
          </p:cNvPr>
          <p:cNvSpPr/>
          <p:nvPr/>
        </p:nvSpPr>
        <p:spPr>
          <a:xfrm rot="7449703" flipH="1">
            <a:off x="3252667" y="3947086"/>
            <a:ext cx="100304" cy="2499344"/>
          </a:xfrm>
          <a:prstGeom prst="triangle">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4" name="Gruppe 33">
            <a:extLst>
              <a:ext uri="{FF2B5EF4-FFF2-40B4-BE49-F238E27FC236}">
                <a16:creationId xmlns:a16="http://schemas.microsoft.com/office/drawing/2014/main" id="{D7C10234-2EC5-68A2-85FB-BC690A236AC0}"/>
              </a:ext>
            </a:extLst>
          </p:cNvPr>
          <p:cNvGrpSpPr/>
          <p:nvPr/>
        </p:nvGrpSpPr>
        <p:grpSpPr>
          <a:xfrm>
            <a:off x="4130154" y="5731280"/>
            <a:ext cx="4284515" cy="956643"/>
            <a:chOff x="4716266" y="5856003"/>
            <a:chExt cx="4046715" cy="956643"/>
          </a:xfrm>
        </p:grpSpPr>
        <p:sp>
          <p:nvSpPr>
            <p:cNvPr id="18" name="TekstSylinder 17">
              <a:extLst>
                <a:ext uri="{FF2B5EF4-FFF2-40B4-BE49-F238E27FC236}">
                  <a16:creationId xmlns:a16="http://schemas.microsoft.com/office/drawing/2014/main" id="{333974BE-83A6-F953-CBBA-FFD4127927D3}"/>
                </a:ext>
              </a:extLst>
            </p:cNvPr>
            <p:cNvSpPr txBox="1"/>
            <p:nvPr/>
          </p:nvSpPr>
          <p:spPr>
            <a:xfrm>
              <a:off x="4922374" y="5889316"/>
              <a:ext cx="3840607" cy="92333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nb-NO" altLang="nb-NO" b="1" dirty="0">
                  <a:ea typeface="Times New Roman" panose="02020603050405020304" pitchFamily="18" charset="0"/>
                  <a:cs typeface="Calibri" panose="020F0502020204030204" pitchFamily="34" charset="0"/>
                </a:rPr>
                <a:t>S</a:t>
              </a:r>
              <a:r>
                <a:rPr kumimoji="0" lang="nb-NO" altLang="nb-NO" sz="1800" b="1" i="0" u="none" strike="noStrike" cap="none" normalizeH="0" dirty="0">
                  <a:ln>
                    <a:noFill/>
                  </a:ln>
                  <a:effectLst/>
                  <a:ea typeface="Times New Roman" panose="02020603050405020304" pitchFamily="18" charset="0"/>
                  <a:cs typeface="Calibri" panose="020F0502020204030204" pitchFamily="34" charset="0"/>
                </a:rPr>
                <a:t>kape</a:t>
              </a:r>
              <a:r>
                <a:rPr kumimoji="0" lang="nb-NO" altLang="nb-NO" sz="1800" b="1" i="0" u="none" strike="noStrike" cap="none" normalizeH="0" baseline="0" dirty="0">
                  <a:ln>
                    <a:noFill/>
                  </a:ln>
                  <a:effectLst/>
                  <a:ea typeface="Times New Roman" panose="02020603050405020304" pitchFamily="18" charset="0"/>
                  <a:cs typeface="Calibri" panose="020F0502020204030204" pitchFamily="34" charset="0"/>
                </a:rPr>
                <a:t> et bedre liv og en </a:t>
              </a:r>
              <a:r>
                <a:rPr lang="nb-NO" altLang="nb-NO" b="1" dirty="0">
                  <a:ea typeface="Times New Roman" panose="02020603050405020304" pitchFamily="18" charset="0"/>
                  <a:cs typeface="Calibri" panose="020F0502020204030204" pitchFamily="34" charset="0"/>
                </a:rPr>
                <a:t>bedre verden </a:t>
              </a:r>
              <a:br>
                <a:rPr lang="nb-NO" altLang="nb-NO" b="1" dirty="0">
                  <a:ea typeface="Times New Roman" panose="02020603050405020304" pitchFamily="18" charset="0"/>
                  <a:cs typeface="Calibri" panose="020F0502020204030204" pitchFamily="34" charset="0"/>
                </a:rPr>
              </a:br>
              <a:r>
                <a:rPr kumimoji="0" lang="nb-NO" altLang="nb-NO" sz="1800" b="1" i="0" u="none" strike="noStrike" cap="none" normalizeH="0" baseline="0" dirty="0">
                  <a:ln>
                    <a:noFill/>
                  </a:ln>
                  <a:effectLst/>
                  <a:ea typeface="Times New Roman" panose="02020603050405020304" pitchFamily="18" charset="0"/>
                  <a:cs typeface="Calibri" panose="020F0502020204030204" pitchFamily="34" charset="0"/>
                </a:rPr>
                <a:t>ut fra livskjernen: </a:t>
              </a:r>
              <a:r>
                <a:rPr kumimoji="0" lang="nb-NO" altLang="nb-NO" sz="1800" i="0" u="none" strike="noStrike" cap="none" normalizeH="0" baseline="0" dirty="0">
                  <a:ln>
                    <a:noFill/>
                  </a:ln>
                  <a:effectLst/>
                  <a:ea typeface="Times New Roman" panose="02020603050405020304" pitchFamily="18" charset="0"/>
                  <a:cs typeface="Calibri" panose="020F0502020204030204" pitchFamily="34" charset="0"/>
                </a:rPr>
                <a:t>I</a:t>
              </a:r>
              <a:r>
                <a:rPr lang="nb-NO" altLang="nb-NO" dirty="0">
                  <a:ea typeface="Times New Roman" panose="02020603050405020304" pitchFamily="18" charset="0"/>
                  <a:cs typeface="Calibri" panose="020F0502020204030204" pitchFamily="34" charset="0"/>
                </a:rPr>
                <a:t> kjærlighet og samliv, som forelder, på jobben og i samfunnet.</a:t>
              </a:r>
              <a:endParaRPr kumimoji="0" lang="nb-NO" altLang="nb-NO" sz="2400" i="0" u="none" strike="noStrike" cap="none" normalizeH="0" baseline="0" dirty="0">
                <a:ln>
                  <a:noFill/>
                </a:ln>
                <a:effectLst/>
                <a:ea typeface="Times New Roman" panose="02020603050405020304" pitchFamily="18" charset="0"/>
                <a:cs typeface="Times New Roman" panose="02020603050405020304" pitchFamily="18" charset="0"/>
              </a:endParaRPr>
            </a:p>
          </p:txBody>
        </p:sp>
        <p:sp>
          <p:nvSpPr>
            <p:cNvPr id="31" name="Rektangel: avrundede hjørner 30">
              <a:extLst>
                <a:ext uri="{FF2B5EF4-FFF2-40B4-BE49-F238E27FC236}">
                  <a16:creationId xmlns:a16="http://schemas.microsoft.com/office/drawing/2014/main" id="{29B03C80-3DBA-BCB5-DF4E-F5EB9DC45FFD}"/>
                </a:ext>
              </a:extLst>
            </p:cNvPr>
            <p:cNvSpPr/>
            <p:nvPr/>
          </p:nvSpPr>
          <p:spPr>
            <a:xfrm>
              <a:off x="4716266" y="5856003"/>
              <a:ext cx="4036741" cy="956643"/>
            </a:xfrm>
            <a:prstGeom prst="roundRect">
              <a:avLst>
                <a:gd name="adj" fmla="val 2366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2" name="TekstSylinder 31">
            <a:extLst>
              <a:ext uri="{FF2B5EF4-FFF2-40B4-BE49-F238E27FC236}">
                <a16:creationId xmlns:a16="http://schemas.microsoft.com/office/drawing/2014/main" id="{485D8472-AE73-7824-4E59-2E02510EB26D}"/>
              </a:ext>
            </a:extLst>
          </p:cNvPr>
          <p:cNvSpPr txBox="1"/>
          <p:nvPr/>
        </p:nvSpPr>
        <p:spPr>
          <a:xfrm>
            <a:off x="2887611" y="5702003"/>
            <a:ext cx="1123785" cy="923330"/>
          </a:xfrm>
          <a:prstGeom prst="rect">
            <a:avLst/>
          </a:prstGeom>
          <a:noFill/>
        </p:spPr>
        <p:txBody>
          <a:bodyPr wrap="square" rtlCol="0">
            <a:spAutoFit/>
          </a:bodyPr>
          <a:lstStyle/>
          <a:p>
            <a:pPr algn="r"/>
            <a:r>
              <a:rPr lang="nb-NO" b="1" dirty="0">
                <a:solidFill>
                  <a:srgbClr val="0070C0"/>
                </a:solidFill>
              </a:rPr>
              <a:t>4. Fase</a:t>
            </a:r>
            <a:br>
              <a:rPr lang="nb-NO" b="1" dirty="0">
                <a:solidFill>
                  <a:srgbClr val="0070C0"/>
                </a:solidFill>
              </a:rPr>
            </a:br>
            <a:r>
              <a:rPr lang="nb-NO" dirty="0">
                <a:solidFill>
                  <a:srgbClr val="FF0000"/>
                </a:solidFill>
              </a:rPr>
              <a:t>Væren og mestring</a:t>
            </a:r>
            <a:endParaRPr lang="nb-NO" b="1" dirty="0">
              <a:solidFill>
                <a:srgbClr val="0070C0"/>
              </a:solidFill>
            </a:endParaRPr>
          </a:p>
        </p:txBody>
      </p:sp>
      <p:sp>
        <p:nvSpPr>
          <p:cNvPr id="33" name="TekstSylinder 32">
            <a:extLst>
              <a:ext uri="{FF2B5EF4-FFF2-40B4-BE49-F238E27FC236}">
                <a16:creationId xmlns:a16="http://schemas.microsoft.com/office/drawing/2014/main" id="{3AEEC184-F45B-AC94-248E-13300524070C}"/>
              </a:ext>
            </a:extLst>
          </p:cNvPr>
          <p:cNvSpPr txBox="1"/>
          <p:nvPr/>
        </p:nvSpPr>
        <p:spPr>
          <a:xfrm>
            <a:off x="458548" y="2028821"/>
            <a:ext cx="2645219" cy="830997"/>
          </a:xfrm>
          <a:prstGeom prst="rect">
            <a:avLst/>
          </a:prstGeom>
          <a:noFill/>
        </p:spPr>
        <p:txBody>
          <a:bodyPr wrap="square" rtlCol="0">
            <a:spAutoFit/>
          </a:bodyPr>
          <a:lstStyle/>
          <a:p>
            <a:pPr algn="ctr"/>
            <a:r>
              <a:rPr lang="nb-NO" sz="1600" dirty="0"/>
              <a:t>Kurset er basert på psykiater John Pierrakos modell av den menneskelige psyken</a:t>
            </a:r>
          </a:p>
        </p:txBody>
      </p:sp>
      <p:sp>
        <p:nvSpPr>
          <p:cNvPr id="26" name="TekstSylinder 25">
            <a:extLst>
              <a:ext uri="{FF2B5EF4-FFF2-40B4-BE49-F238E27FC236}">
                <a16:creationId xmlns:a16="http://schemas.microsoft.com/office/drawing/2014/main" id="{E3DD3D90-7B37-EF6C-757D-DDC421A7A9C8}"/>
              </a:ext>
            </a:extLst>
          </p:cNvPr>
          <p:cNvSpPr txBox="1"/>
          <p:nvPr/>
        </p:nvSpPr>
        <p:spPr>
          <a:xfrm>
            <a:off x="1140388" y="70192"/>
            <a:ext cx="6863223" cy="584775"/>
          </a:xfrm>
          <a:prstGeom prst="rect">
            <a:avLst/>
          </a:prstGeom>
          <a:noFill/>
        </p:spPr>
        <p:txBody>
          <a:bodyPr wrap="square">
            <a:spAutoFit/>
          </a:bodyPr>
          <a:lstStyle/>
          <a:p>
            <a:pPr algn="ctr"/>
            <a:r>
              <a:rPr lang="nb-NO" sz="3200" dirty="0">
                <a:solidFill>
                  <a:srgbClr val="C00000"/>
                </a:solidFill>
              </a:rPr>
              <a:t>De fire fasene i selvutviklingsprosessen</a:t>
            </a:r>
          </a:p>
        </p:txBody>
      </p:sp>
      <p:sp>
        <p:nvSpPr>
          <p:cNvPr id="12" name="Snakkeboble: rektangel med avrundede hjørner 11">
            <a:extLst>
              <a:ext uri="{FF2B5EF4-FFF2-40B4-BE49-F238E27FC236}">
                <a16:creationId xmlns:a16="http://schemas.microsoft.com/office/drawing/2014/main" id="{6C966C02-FC3F-4649-00A7-600CFB76D0A1}"/>
              </a:ext>
            </a:extLst>
          </p:cNvPr>
          <p:cNvSpPr/>
          <p:nvPr/>
        </p:nvSpPr>
        <p:spPr>
          <a:xfrm>
            <a:off x="4552345" y="2309892"/>
            <a:ext cx="4497871" cy="983515"/>
          </a:xfrm>
          <a:prstGeom prst="wedgeRoundRectCallout">
            <a:avLst>
              <a:gd name="adj1" fmla="val -99038"/>
              <a:gd name="adj2" fmla="val 1106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Forløse fortrengte negative følelsesminner </a:t>
            </a:r>
            <a:r>
              <a:rPr lang="nb-NO" dirty="0">
                <a:solidFill>
                  <a:schemeClr val="tx1"/>
                </a:solidFill>
              </a:rPr>
              <a:t>gjennom en terapi- </a:t>
            </a:r>
            <a:r>
              <a:rPr lang="nb-NO">
                <a:solidFill>
                  <a:schemeClr val="tx1"/>
                </a:solidFill>
              </a:rPr>
              <a:t>og selvutviklingsprosess</a:t>
            </a:r>
            <a:r>
              <a:rPr lang="nb-NO" dirty="0">
                <a:solidFill>
                  <a:schemeClr val="tx1"/>
                </a:solidFill>
              </a:rPr>
              <a:t>.</a:t>
            </a:r>
          </a:p>
        </p:txBody>
      </p:sp>
      <p:grpSp>
        <p:nvGrpSpPr>
          <p:cNvPr id="27" name="Gruppe 26">
            <a:extLst>
              <a:ext uri="{FF2B5EF4-FFF2-40B4-BE49-F238E27FC236}">
                <a16:creationId xmlns:a16="http://schemas.microsoft.com/office/drawing/2014/main" id="{81A92798-8289-D5DA-D384-642A96B4C2C2}"/>
              </a:ext>
            </a:extLst>
          </p:cNvPr>
          <p:cNvGrpSpPr/>
          <p:nvPr/>
        </p:nvGrpSpPr>
        <p:grpSpPr>
          <a:xfrm>
            <a:off x="2618891" y="711726"/>
            <a:ext cx="4688398" cy="3296137"/>
            <a:chOff x="2618891" y="711726"/>
            <a:chExt cx="4688398" cy="3296137"/>
          </a:xfrm>
        </p:grpSpPr>
        <p:sp>
          <p:nvSpPr>
            <p:cNvPr id="21" name="Måne 20">
              <a:extLst>
                <a:ext uri="{FF2B5EF4-FFF2-40B4-BE49-F238E27FC236}">
                  <a16:creationId xmlns:a16="http://schemas.microsoft.com/office/drawing/2014/main" id="{15662DBB-AF5A-FAAA-193C-11E201C1F734}"/>
                </a:ext>
              </a:extLst>
            </p:cNvPr>
            <p:cNvSpPr/>
            <p:nvPr/>
          </p:nvSpPr>
          <p:spPr>
            <a:xfrm rot="13333080">
              <a:off x="2618891" y="2617724"/>
              <a:ext cx="252830" cy="1390139"/>
            </a:xfrm>
            <a:prstGeom prst="mo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Snakkeboble: rektangel med avrundede hjørner 5">
              <a:extLst>
                <a:ext uri="{FF2B5EF4-FFF2-40B4-BE49-F238E27FC236}">
                  <a16:creationId xmlns:a16="http://schemas.microsoft.com/office/drawing/2014/main" id="{5B8AD484-40B5-8E4A-AC49-BA2B56C79534}"/>
                </a:ext>
              </a:extLst>
            </p:cNvPr>
            <p:cNvSpPr/>
            <p:nvPr/>
          </p:nvSpPr>
          <p:spPr>
            <a:xfrm>
              <a:off x="3017004" y="711726"/>
              <a:ext cx="4290285" cy="1222098"/>
            </a:xfrm>
            <a:prstGeom prst="wedgeRoundRectCallout">
              <a:avLst>
                <a:gd name="adj1" fmla="val -60823"/>
                <a:gd name="adj2" fmla="val 1573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nb-NO" sz="700" b="1" dirty="0">
                <a:solidFill>
                  <a:schemeClr val="tx1"/>
                </a:solidFill>
              </a:endParaRPr>
            </a:p>
            <a:p>
              <a:pPr algn="ctr">
                <a:spcBef>
                  <a:spcPts val="600"/>
                </a:spcBef>
              </a:pPr>
              <a:r>
                <a:rPr lang="nb-NO" b="1" dirty="0">
                  <a:solidFill>
                    <a:schemeClr val="tx1"/>
                  </a:solidFill>
                </a:rPr>
                <a:t>Legge negative egomønstre bak deg og videreutvikle positive evner og ressurser </a:t>
              </a:r>
              <a:r>
                <a:rPr lang="nb-NO" dirty="0">
                  <a:solidFill>
                    <a:schemeClr val="tx1"/>
                  </a:solidFill>
                </a:rPr>
                <a:t>gjennom en selvutviklingsprosess der du mestrer deg selv og livet stadig bedre.</a:t>
              </a:r>
            </a:p>
            <a:p>
              <a:pPr algn="ctr"/>
              <a:endParaRPr lang="nb-NO" b="1" dirty="0">
                <a:solidFill>
                  <a:schemeClr val="tx1"/>
                </a:solidFill>
              </a:endParaRPr>
            </a:p>
          </p:txBody>
        </p:sp>
        <p:sp>
          <p:nvSpPr>
            <p:cNvPr id="22" name="Rektangel 21">
              <a:extLst>
                <a:ext uri="{FF2B5EF4-FFF2-40B4-BE49-F238E27FC236}">
                  <a16:creationId xmlns:a16="http://schemas.microsoft.com/office/drawing/2014/main" id="{1DD62FC0-D504-9A64-3868-24488AA090BB}"/>
                </a:ext>
              </a:extLst>
            </p:cNvPr>
            <p:cNvSpPr/>
            <p:nvPr/>
          </p:nvSpPr>
          <p:spPr>
            <a:xfrm>
              <a:off x="2922780" y="2859818"/>
              <a:ext cx="180000" cy="137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8617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5" grpId="0" animBg="1"/>
      <p:bldP spid="30" grpId="0" animBg="1"/>
      <p:bldP spid="32"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1966-B825-72FF-525E-A644CE97D73D}"/>
            </a:ext>
          </a:extLst>
        </p:cNvPr>
        <p:cNvGrpSpPr/>
        <p:nvPr/>
      </p:nvGrpSpPr>
      <p:grpSpPr>
        <a:xfrm>
          <a:off x="0" y="0"/>
          <a:ext cx="0" cy="0"/>
          <a:chOff x="0" y="0"/>
          <a:chExt cx="0" cy="0"/>
        </a:xfrm>
      </p:grpSpPr>
      <p:sp>
        <p:nvSpPr>
          <p:cNvPr id="14" name="Rektangel 13">
            <a:extLst>
              <a:ext uri="{FF2B5EF4-FFF2-40B4-BE49-F238E27FC236}">
                <a16:creationId xmlns:a16="http://schemas.microsoft.com/office/drawing/2014/main" id="{1F044B22-AD98-F586-D78C-233D54481D4D}"/>
              </a:ext>
            </a:extLst>
          </p:cNvPr>
          <p:cNvSpPr/>
          <p:nvPr/>
        </p:nvSpPr>
        <p:spPr>
          <a:xfrm>
            <a:off x="112561" y="482096"/>
            <a:ext cx="7641857" cy="1671987"/>
          </a:xfrm>
          <a:prstGeom prst="rect">
            <a:avLst/>
          </a:prstGeom>
          <a:solidFill>
            <a:srgbClr val="FFF7FF"/>
          </a:solidFill>
          <a:ln w="254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1517ECE2-6175-E654-843F-79889BD362E2}"/>
              </a:ext>
            </a:extLst>
          </p:cNvPr>
          <p:cNvSpPr txBox="1"/>
          <p:nvPr/>
        </p:nvSpPr>
        <p:spPr>
          <a:xfrm>
            <a:off x="16243" y="-38944"/>
            <a:ext cx="8002342" cy="523220"/>
          </a:xfrm>
          <a:prstGeom prst="rect">
            <a:avLst/>
          </a:prstGeom>
          <a:noFill/>
        </p:spPr>
        <p:txBody>
          <a:bodyPr wrap="square">
            <a:spAutoFit/>
          </a:bodyPr>
          <a:lstStyle/>
          <a:p>
            <a:pPr algn="ctr">
              <a:spcAft>
                <a:spcPts val="600"/>
              </a:spcAft>
            </a:pPr>
            <a:r>
              <a:rPr lang="nb-NO" sz="2800" dirty="0">
                <a:solidFill>
                  <a:srgbClr val="C00000"/>
                </a:solidFill>
              </a:rPr>
              <a:t>Åndelig oppvåkning – Dypere om stadiene i prosessen</a:t>
            </a:r>
          </a:p>
        </p:txBody>
      </p:sp>
      <p:sp>
        <p:nvSpPr>
          <p:cNvPr id="3" name="TekstSylinder 2">
            <a:extLst>
              <a:ext uri="{FF2B5EF4-FFF2-40B4-BE49-F238E27FC236}">
                <a16:creationId xmlns:a16="http://schemas.microsoft.com/office/drawing/2014/main" id="{316D10D8-36C5-940C-D535-B555239CE02B}"/>
              </a:ext>
            </a:extLst>
          </p:cNvPr>
          <p:cNvSpPr txBox="1"/>
          <p:nvPr/>
        </p:nvSpPr>
        <p:spPr>
          <a:xfrm>
            <a:off x="112561" y="460830"/>
            <a:ext cx="7906024" cy="6494085"/>
          </a:xfrm>
          <a:prstGeom prst="rect">
            <a:avLst/>
          </a:prstGeom>
          <a:noFill/>
        </p:spPr>
        <p:txBody>
          <a:bodyPr wrap="square" rtlCol="0">
            <a:spAutoFit/>
          </a:bodyPr>
          <a:lstStyle/>
          <a:p>
            <a:pPr>
              <a:spcBef>
                <a:spcPts val="600"/>
              </a:spcBef>
            </a:pPr>
            <a:r>
              <a:rPr lang="nb-NO" b="1" dirty="0"/>
              <a:t>5.    </a:t>
            </a:r>
            <a:r>
              <a:rPr lang="nb-NO" b="1" dirty="0">
                <a:solidFill>
                  <a:srgbClr val="C00000"/>
                </a:solidFill>
              </a:rPr>
              <a:t>Oppvåkningen </a:t>
            </a:r>
            <a:r>
              <a:rPr lang="nb-NO" b="1" dirty="0"/>
              <a:t>– Velsignelsen –  Gaven: Du får åndelig åpning og kontakt </a:t>
            </a:r>
            <a:br>
              <a:rPr lang="nb-NO" dirty="0"/>
            </a:br>
            <a:r>
              <a:rPr lang="nb-NO" dirty="0"/>
              <a:t>       </a:t>
            </a:r>
            <a:r>
              <a:rPr lang="nb-NO" sz="1600" dirty="0"/>
              <a:t>-  </a:t>
            </a:r>
            <a:r>
              <a:rPr lang="nb-NO" sz="1600" i="1" dirty="0"/>
              <a:t>Spontan: </a:t>
            </a:r>
            <a:r>
              <a:rPr lang="nb-NO" sz="1600" dirty="0"/>
              <a:t>En første «tilfeldig» kontakt med hjertets dyp, sjelen og ånden.</a:t>
            </a:r>
            <a:br>
              <a:rPr lang="nb-NO" sz="1600" dirty="0"/>
            </a:br>
            <a:r>
              <a:rPr lang="nb-NO" sz="1600" dirty="0"/>
              <a:t>        - </a:t>
            </a:r>
            <a:r>
              <a:rPr lang="nb-NO" sz="1600" i="1" dirty="0"/>
              <a:t>Du velger å utvikle deg og får omsider kontakt med hjerte, sjel og ånd.</a:t>
            </a:r>
            <a:endParaRPr lang="nb-NO" sz="1600" dirty="0"/>
          </a:p>
          <a:p>
            <a:pPr>
              <a:spcBef>
                <a:spcPts val="600"/>
              </a:spcBef>
            </a:pPr>
            <a:r>
              <a:rPr lang="nb-NO" b="1" dirty="0"/>
              <a:t>6.     </a:t>
            </a:r>
            <a:r>
              <a:rPr lang="nb-NO" b="1" dirty="0">
                <a:solidFill>
                  <a:srgbClr val="C00000"/>
                </a:solidFill>
              </a:rPr>
              <a:t>Lykksalighet </a:t>
            </a:r>
            <a:r>
              <a:rPr lang="nb-NO" b="1" dirty="0"/>
              <a:t>– Etter oppvåkning, som er starten, eller seinere.</a:t>
            </a:r>
            <a:br>
              <a:rPr lang="nb-NO" dirty="0"/>
            </a:br>
            <a:r>
              <a:rPr lang="nb-NO" dirty="0"/>
              <a:t>         </a:t>
            </a:r>
            <a:r>
              <a:rPr lang="nb-NO" sz="1600" dirty="0"/>
              <a:t>Hjertet er åpent. Du har fått sjelelig og åndelig kontakt. En fantastisk </a:t>
            </a:r>
            <a:br>
              <a:rPr lang="nb-NO" sz="1600" dirty="0"/>
            </a:br>
            <a:r>
              <a:rPr lang="nb-NO" sz="1600" dirty="0"/>
              <a:t>          opplevelse. Du er et nytt menneske, verden er lysere og du ser en mening i alt.</a:t>
            </a:r>
          </a:p>
          <a:p>
            <a:pPr marL="342900" indent="-342900">
              <a:spcBef>
                <a:spcPts val="600"/>
              </a:spcBef>
              <a:buFont typeface="+mj-lt"/>
              <a:buAutoNum type="arabicPeriod"/>
            </a:pPr>
            <a:r>
              <a:rPr lang="nb-NO" b="1" dirty="0">
                <a:solidFill>
                  <a:srgbClr val="C00000"/>
                </a:solidFill>
              </a:rPr>
              <a:t>Å komme ut av ubevissthet</a:t>
            </a:r>
            <a:r>
              <a:rPr lang="nb-NO" b="1" dirty="0"/>
              <a:t>, eventuelt sjelens mørke natt</a:t>
            </a:r>
            <a:br>
              <a:rPr lang="nb-NO" dirty="0"/>
            </a:br>
            <a:r>
              <a:rPr lang="nb-NO" sz="1600" dirty="0"/>
              <a:t>Sinne, hat, offermentalitet, mv. har en dypere årsak i barndommen. Fortrengte negative følelsesminner må hentes fram for å  forløse dette. Negativt karma kan  også innhente deg og evt. bringe deg inn i </a:t>
            </a:r>
            <a:r>
              <a:rPr lang="nb-NO" sz="1600" i="1" dirty="0"/>
              <a:t>sjelens mørke natt</a:t>
            </a:r>
            <a:r>
              <a:rPr lang="nb-NO" sz="1600" dirty="0"/>
              <a:t> der livet går i grus, egoet bryter sammen og du må finne en ny mening. </a:t>
            </a:r>
            <a:br>
              <a:rPr lang="nb-NO" sz="1600" dirty="0"/>
            </a:br>
            <a:r>
              <a:rPr lang="nb-NO" sz="1600" dirty="0"/>
              <a:t>Ditt gamle ego er i ferd med å dø og det nye er enda ikke skapt. Prosessen kan være tøff.</a:t>
            </a:r>
          </a:p>
          <a:p>
            <a:pPr marL="342900" indent="-342900">
              <a:spcBef>
                <a:spcPts val="600"/>
              </a:spcBef>
              <a:buFont typeface="+mj-lt"/>
              <a:buAutoNum type="arabicPeriod"/>
            </a:pPr>
            <a:r>
              <a:rPr lang="nb-NO" b="1" dirty="0">
                <a:solidFill>
                  <a:srgbClr val="C00000"/>
                </a:solidFill>
              </a:rPr>
              <a:t>Selvutviklingsperioden </a:t>
            </a:r>
            <a:r>
              <a:rPr lang="nb-NO" b="1" dirty="0"/>
              <a:t>– Å komme ut av 2. og 1. trinns </a:t>
            </a:r>
            <a:br>
              <a:rPr lang="nb-NO" b="1" dirty="0"/>
            </a:br>
            <a:r>
              <a:rPr lang="nb-NO" b="1" dirty="0"/>
              <a:t>følelser og adferd og utvikle et velfungerende ego på 3. trinn.</a:t>
            </a:r>
            <a:br>
              <a:rPr lang="nb-NO" dirty="0"/>
            </a:br>
            <a:r>
              <a:rPr lang="nb-NO" sz="1600" dirty="0"/>
              <a:t>Vi har lært å tåle og håndtere sterke opplevelser og energier. Vi lander mer og mer i vår nye identitet og bevissthet. Du blir «alternativ». Du frigjør deg fra uhensiktsmessige egomønstre og blir stadig med positiv og konstruktiv. Men prosessen synes å stå stille, for det tar tid.  (tomrommet).</a:t>
            </a:r>
          </a:p>
          <a:p>
            <a:pPr marL="342900" indent="-342900">
              <a:spcBef>
                <a:spcPts val="600"/>
              </a:spcBef>
              <a:buFont typeface="+mj-lt"/>
              <a:buAutoNum type="arabicPeriod"/>
            </a:pPr>
            <a:r>
              <a:rPr lang="nb-NO" b="1" dirty="0">
                <a:solidFill>
                  <a:srgbClr val="C00000"/>
                </a:solidFill>
              </a:rPr>
              <a:t>Åpning og jording  </a:t>
            </a:r>
            <a:r>
              <a:rPr lang="nb-NO" b="1" dirty="0"/>
              <a:t>– Begynne å fungere fra hjerte, sjel og ånd</a:t>
            </a:r>
            <a:br>
              <a:rPr lang="nb-NO" dirty="0"/>
            </a:br>
            <a:r>
              <a:rPr lang="nb-NO" sz="1600" dirty="0"/>
              <a:t>Egoet omprogrammeres til å bli hjertets og sjelens tjener, i stedet for fangevokter.</a:t>
            </a:r>
          </a:p>
          <a:p>
            <a:pPr marL="342900" indent="-342900">
              <a:spcBef>
                <a:spcPts val="1200"/>
              </a:spcBef>
              <a:buFont typeface="+mj-lt"/>
              <a:buAutoNum type="arabicPeriod"/>
            </a:pPr>
            <a:r>
              <a:rPr lang="nb-NO" b="1" dirty="0">
                <a:solidFill>
                  <a:srgbClr val="C00000"/>
                </a:solidFill>
              </a:rPr>
              <a:t>Å bli et medmenneske og åndelig person </a:t>
            </a:r>
            <a:r>
              <a:rPr lang="nb-NO" b="1" dirty="0"/>
              <a:t>–  Å leve fra hjertet, sjelen og ånden</a:t>
            </a:r>
            <a:br>
              <a:rPr lang="nb-NO" dirty="0"/>
            </a:br>
            <a:r>
              <a:rPr lang="nb-NO" sz="1600" dirty="0"/>
              <a:t>Egoet og menneskets subtile energisystem har ombygget seg selv. </a:t>
            </a:r>
            <a:br>
              <a:rPr lang="nb-NO" sz="1600" dirty="0"/>
            </a:br>
            <a:r>
              <a:rPr lang="nb-NO" sz="1600" dirty="0"/>
              <a:t>Nå handler det om å realisere den egentlige meningen med livet ditt.</a:t>
            </a:r>
            <a:endParaRPr lang="nb-NO" dirty="0"/>
          </a:p>
        </p:txBody>
      </p:sp>
      <p:sp>
        <p:nvSpPr>
          <p:cNvPr id="5" name="TekstSylinder 4">
            <a:extLst>
              <a:ext uri="{FF2B5EF4-FFF2-40B4-BE49-F238E27FC236}">
                <a16:creationId xmlns:a16="http://schemas.microsoft.com/office/drawing/2014/main" id="{D41DC487-9373-26FD-D7F8-E457612481C3}"/>
              </a:ext>
            </a:extLst>
          </p:cNvPr>
          <p:cNvSpPr txBox="1"/>
          <p:nvPr/>
        </p:nvSpPr>
        <p:spPr>
          <a:xfrm>
            <a:off x="7750662" y="222666"/>
            <a:ext cx="1389530" cy="6755696"/>
          </a:xfrm>
          <a:prstGeom prst="rect">
            <a:avLst/>
          </a:prstGeom>
          <a:noFill/>
        </p:spPr>
        <p:txBody>
          <a:bodyPr wrap="square" rtlCol="0">
            <a:spAutoFit/>
          </a:bodyPr>
          <a:lstStyle/>
          <a:p>
            <a:pPr algn="ctr"/>
            <a:r>
              <a:rPr lang="nb-NO" b="1" dirty="0"/>
              <a:t>Varighet</a:t>
            </a:r>
          </a:p>
          <a:p>
            <a:pPr algn="ctr"/>
            <a:endParaRPr lang="nb-NO" sz="600" b="1" dirty="0"/>
          </a:p>
          <a:p>
            <a:pPr algn="ctr"/>
            <a:r>
              <a:rPr lang="nb-NO" sz="1400" dirty="0"/>
              <a:t>Timer, dager, uker, måneder.</a:t>
            </a:r>
          </a:p>
          <a:p>
            <a:pPr algn="ctr"/>
            <a:endParaRPr lang="nb-NO" sz="2400" dirty="0"/>
          </a:p>
          <a:p>
            <a:pPr algn="ctr"/>
            <a:r>
              <a:rPr lang="nb-NO" sz="1400" dirty="0"/>
              <a:t>Om lag som  forelskelse</a:t>
            </a:r>
          </a:p>
          <a:p>
            <a:pPr algn="ctr"/>
            <a:endParaRPr lang="nb-NO" sz="1400" dirty="0"/>
          </a:p>
          <a:p>
            <a:pPr algn="ctr"/>
            <a:endParaRPr lang="nb-NO" sz="1400" dirty="0"/>
          </a:p>
          <a:p>
            <a:pPr algn="ctr"/>
            <a:endParaRPr lang="nb-NO" sz="1400" dirty="0"/>
          </a:p>
          <a:p>
            <a:pPr algn="ctr"/>
            <a:r>
              <a:rPr lang="nb-NO" sz="1400" dirty="0"/>
              <a:t>Mange år +</a:t>
            </a:r>
            <a:br>
              <a:rPr lang="nb-NO" sz="1400" dirty="0"/>
            </a:br>
            <a:r>
              <a:rPr lang="nb-NO" sz="1400" dirty="0"/>
              <a:t> evt. måneder i sjelens mørke natt</a:t>
            </a:r>
          </a:p>
          <a:p>
            <a:pPr algn="ctr"/>
            <a:endParaRPr lang="nb-NO" sz="1100" dirty="0"/>
          </a:p>
          <a:p>
            <a:pPr algn="ctr"/>
            <a:endParaRPr lang="nb-NO" sz="1600" dirty="0"/>
          </a:p>
          <a:p>
            <a:pPr algn="ctr"/>
            <a:endParaRPr lang="nb-NO" sz="1600" dirty="0"/>
          </a:p>
          <a:p>
            <a:pPr algn="ctr"/>
            <a:endParaRPr lang="nb-NO" sz="1600" dirty="0"/>
          </a:p>
          <a:p>
            <a:pPr algn="ctr"/>
            <a:endParaRPr lang="nb-NO" sz="1400" dirty="0"/>
          </a:p>
          <a:p>
            <a:pPr algn="ctr"/>
            <a:r>
              <a:rPr lang="nb-NO" sz="1400" dirty="0"/>
              <a:t>Mange år</a:t>
            </a:r>
          </a:p>
          <a:p>
            <a:pPr algn="ctr"/>
            <a:endParaRPr lang="nb-NO" sz="1400" dirty="0"/>
          </a:p>
          <a:p>
            <a:pPr algn="ctr"/>
            <a:endParaRPr lang="nb-NO" sz="1400" dirty="0"/>
          </a:p>
          <a:p>
            <a:pPr algn="ctr"/>
            <a:endParaRPr lang="nb-NO" sz="1400" dirty="0"/>
          </a:p>
          <a:p>
            <a:pPr algn="ctr"/>
            <a:r>
              <a:rPr lang="nb-NO" sz="1400" dirty="0"/>
              <a:t>Mange år, og evt. samtidig med forrige fase</a:t>
            </a:r>
          </a:p>
          <a:p>
            <a:pPr algn="ctr"/>
            <a:endParaRPr lang="nb-NO" sz="2000" dirty="0"/>
          </a:p>
          <a:p>
            <a:pPr algn="ctr"/>
            <a:r>
              <a:rPr lang="nb-NO" sz="1400" dirty="0"/>
              <a:t>Varighet er resten av livet</a:t>
            </a:r>
          </a:p>
        </p:txBody>
      </p:sp>
      <p:sp>
        <p:nvSpPr>
          <p:cNvPr id="7" name="TekstSylinder 6">
            <a:extLst>
              <a:ext uri="{FF2B5EF4-FFF2-40B4-BE49-F238E27FC236}">
                <a16:creationId xmlns:a16="http://schemas.microsoft.com/office/drawing/2014/main" id="{8284F3A1-4099-7BBB-D08E-BAFBAE591E1F}"/>
              </a:ext>
            </a:extLst>
          </p:cNvPr>
          <p:cNvSpPr txBox="1"/>
          <p:nvPr/>
        </p:nvSpPr>
        <p:spPr>
          <a:xfrm>
            <a:off x="6012506" y="2191432"/>
            <a:ext cx="1282815" cy="369332"/>
          </a:xfrm>
          <a:prstGeom prst="rect">
            <a:avLst/>
          </a:prstGeom>
          <a:noFill/>
        </p:spPr>
        <p:txBody>
          <a:bodyPr wrap="square" rtlCol="0">
            <a:spAutoFit/>
          </a:bodyPr>
          <a:lstStyle/>
          <a:p>
            <a:r>
              <a:rPr lang="nb-NO" b="1" dirty="0">
                <a:solidFill>
                  <a:srgbClr val="0070C0"/>
                </a:solidFill>
              </a:rPr>
              <a:t>1. fase</a:t>
            </a:r>
          </a:p>
        </p:txBody>
      </p:sp>
      <p:sp>
        <p:nvSpPr>
          <p:cNvPr id="8" name="TekstSylinder 7">
            <a:extLst>
              <a:ext uri="{FF2B5EF4-FFF2-40B4-BE49-F238E27FC236}">
                <a16:creationId xmlns:a16="http://schemas.microsoft.com/office/drawing/2014/main" id="{FE80732F-52C5-FBF0-7DD9-8B151906EDB8}"/>
              </a:ext>
            </a:extLst>
          </p:cNvPr>
          <p:cNvSpPr txBox="1"/>
          <p:nvPr/>
        </p:nvSpPr>
        <p:spPr>
          <a:xfrm>
            <a:off x="6423444" y="3979559"/>
            <a:ext cx="1282815" cy="369332"/>
          </a:xfrm>
          <a:prstGeom prst="rect">
            <a:avLst/>
          </a:prstGeom>
          <a:noFill/>
        </p:spPr>
        <p:txBody>
          <a:bodyPr wrap="square" rtlCol="0">
            <a:spAutoFit/>
          </a:bodyPr>
          <a:lstStyle/>
          <a:p>
            <a:r>
              <a:rPr lang="nb-NO" b="1" dirty="0">
                <a:solidFill>
                  <a:srgbClr val="0070C0"/>
                </a:solidFill>
              </a:rPr>
              <a:t>2. fase</a:t>
            </a:r>
          </a:p>
        </p:txBody>
      </p:sp>
      <p:sp>
        <p:nvSpPr>
          <p:cNvPr id="9" name="TekstSylinder 8">
            <a:extLst>
              <a:ext uri="{FF2B5EF4-FFF2-40B4-BE49-F238E27FC236}">
                <a16:creationId xmlns:a16="http://schemas.microsoft.com/office/drawing/2014/main" id="{38035E8C-AF52-109D-10B9-6222485C02D4}"/>
              </a:ext>
            </a:extLst>
          </p:cNvPr>
          <p:cNvSpPr txBox="1"/>
          <p:nvPr/>
        </p:nvSpPr>
        <p:spPr>
          <a:xfrm>
            <a:off x="6816928" y="5374904"/>
            <a:ext cx="889331" cy="369332"/>
          </a:xfrm>
          <a:prstGeom prst="rect">
            <a:avLst/>
          </a:prstGeom>
          <a:noFill/>
        </p:spPr>
        <p:txBody>
          <a:bodyPr wrap="square" rtlCol="0">
            <a:spAutoFit/>
          </a:bodyPr>
          <a:lstStyle/>
          <a:p>
            <a:r>
              <a:rPr lang="nb-NO" b="1" dirty="0">
                <a:solidFill>
                  <a:srgbClr val="0070C0"/>
                </a:solidFill>
              </a:rPr>
              <a:t>3. fase</a:t>
            </a:r>
          </a:p>
        </p:txBody>
      </p:sp>
      <p:sp>
        <p:nvSpPr>
          <p:cNvPr id="10" name="TekstSylinder 9">
            <a:extLst>
              <a:ext uri="{FF2B5EF4-FFF2-40B4-BE49-F238E27FC236}">
                <a16:creationId xmlns:a16="http://schemas.microsoft.com/office/drawing/2014/main" id="{41D78297-AEFB-B6B2-C223-D1E8986B9AAF}"/>
              </a:ext>
            </a:extLst>
          </p:cNvPr>
          <p:cNvSpPr txBox="1"/>
          <p:nvPr/>
        </p:nvSpPr>
        <p:spPr>
          <a:xfrm>
            <a:off x="6346446" y="6397170"/>
            <a:ext cx="991306" cy="369332"/>
          </a:xfrm>
          <a:prstGeom prst="rect">
            <a:avLst/>
          </a:prstGeom>
          <a:noFill/>
        </p:spPr>
        <p:txBody>
          <a:bodyPr wrap="square" rtlCol="0">
            <a:spAutoFit/>
          </a:bodyPr>
          <a:lstStyle/>
          <a:p>
            <a:r>
              <a:rPr lang="nb-NO" b="1" dirty="0">
                <a:solidFill>
                  <a:srgbClr val="0070C0"/>
                </a:solidFill>
              </a:rPr>
              <a:t>4. fase</a:t>
            </a:r>
          </a:p>
        </p:txBody>
      </p:sp>
      <p:sp>
        <p:nvSpPr>
          <p:cNvPr id="11" name="TekstSylinder 10">
            <a:extLst>
              <a:ext uri="{FF2B5EF4-FFF2-40B4-BE49-F238E27FC236}">
                <a16:creationId xmlns:a16="http://schemas.microsoft.com/office/drawing/2014/main" id="{EBA8E867-AE2D-BFEB-8E7B-81C5B71160AB}"/>
              </a:ext>
            </a:extLst>
          </p:cNvPr>
          <p:cNvSpPr txBox="1"/>
          <p:nvPr/>
        </p:nvSpPr>
        <p:spPr>
          <a:xfrm>
            <a:off x="6471603" y="1004981"/>
            <a:ext cx="1282815" cy="954107"/>
          </a:xfrm>
          <a:prstGeom prst="rect">
            <a:avLst/>
          </a:prstGeom>
          <a:noFill/>
        </p:spPr>
        <p:txBody>
          <a:bodyPr wrap="square" rtlCol="0">
            <a:spAutoFit/>
          </a:bodyPr>
          <a:lstStyle/>
          <a:p>
            <a:r>
              <a:rPr lang="nb-NO" sz="1400" dirty="0">
                <a:solidFill>
                  <a:srgbClr val="0070C0"/>
                </a:solidFill>
              </a:rPr>
              <a:t>Hjertet åpner seg og du får sjelelig/åndelig kontakt</a:t>
            </a:r>
          </a:p>
        </p:txBody>
      </p:sp>
      <p:sp>
        <p:nvSpPr>
          <p:cNvPr id="4" name="TekstSylinder 3">
            <a:extLst>
              <a:ext uri="{FF2B5EF4-FFF2-40B4-BE49-F238E27FC236}">
                <a16:creationId xmlns:a16="http://schemas.microsoft.com/office/drawing/2014/main" id="{50B1DBC0-D747-14F7-19BD-34121876FD60}"/>
              </a:ext>
            </a:extLst>
          </p:cNvPr>
          <p:cNvSpPr txBox="1"/>
          <p:nvPr/>
        </p:nvSpPr>
        <p:spPr>
          <a:xfrm>
            <a:off x="3043567" y="3239228"/>
            <a:ext cx="4662692" cy="307777"/>
          </a:xfrm>
          <a:prstGeom prst="rect">
            <a:avLst/>
          </a:prstGeom>
          <a:solidFill>
            <a:schemeClr val="accent6">
              <a:lumMod val="40000"/>
              <a:lumOff val="60000"/>
            </a:schemeClr>
          </a:solidFill>
        </p:spPr>
        <p:txBody>
          <a:bodyPr wrap="square" lIns="18000" rIns="18000" rtlCol="0">
            <a:spAutoFit/>
          </a:bodyPr>
          <a:lstStyle/>
          <a:p>
            <a:pPr algn="ctr"/>
            <a:r>
              <a:rPr lang="nb-NO" sz="1400" dirty="0"/>
              <a:t>Mer om dette 6. gang, Å takle livskriser og komme videre i livet. </a:t>
            </a:r>
            <a:endParaRPr lang="nb-NO" sz="1400" b="1" dirty="0"/>
          </a:p>
        </p:txBody>
      </p:sp>
    </p:spTree>
    <p:extLst>
      <p:ext uri="{BB962C8B-B14F-4D97-AF65-F5344CB8AC3E}">
        <p14:creationId xmlns:p14="http://schemas.microsoft.com/office/powerpoint/2010/main" val="1925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0" end="2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p:bldP spid="10" grpId="0"/>
      <p:bldP spid="11"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8B9BD1C-DD69-58B5-1573-A8B782AA41DF}"/>
            </a:ext>
          </a:extLst>
        </p:cNvPr>
        <p:cNvGrpSpPr/>
        <p:nvPr/>
      </p:nvGrpSpPr>
      <p:grpSpPr>
        <a:xfrm>
          <a:off x="0" y="0"/>
          <a:ext cx="0" cy="0"/>
          <a:chOff x="0" y="0"/>
          <a:chExt cx="0" cy="0"/>
        </a:xfrm>
      </p:grpSpPr>
      <p:sp>
        <p:nvSpPr>
          <p:cNvPr id="25" name="Rektangel: avrundede hjørner 24">
            <a:extLst>
              <a:ext uri="{FF2B5EF4-FFF2-40B4-BE49-F238E27FC236}">
                <a16:creationId xmlns:a16="http://schemas.microsoft.com/office/drawing/2014/main" id="{6F388421-AD02-4477-B5A3-076BF58A965D}"/>
              </a:ext>
            </a:extLst>
          </p:cNvPr>
          <p:cNvSpPr/>
          <p:nvPr/>
        </p:nvSpPr>
        <p:spPr>
          <a:xfrm>
            <a:off x="5632554" y="4385595"/>
            <a:ext cx="3044134" cy="645820"/>
          </a:xfrm>
          <a:prstGeom prst="roundRect">
            <a:avLst/>
          </a:prstGeom>
          <a:solidFill>
            <a:srgbClr val="FFFF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avrundede hjørner 23">
            <a:extLst>
              <a:ext uri="{FF2B5EF4-FFF2-40B4-BE49-F238E27FC236}">
                <a16:creationId xmlns:a16="http://schemas.microsoft.com/office/drawing/2014/main" id="{C0608B99-AE46-488F-BE08-FF294703C674}"/>
              </a:ext>
            </a:extLst>
          </p:cNvPr>
          <p:cNvSpPr/>
          <p:nvPr/>
        </p:nvSpPr>
        <p:spPr>
          <a:xfrm>
            <a:off x="5289291" y="225450"/>
            <a:ext cx="3581588" cy="645820"/>
          </a:xfrm>
          <a:prstGeom prst="roundRect">
            <a:avLst/>
          </a:prstGeom>
          <a:solidFill>
            <a:srgbClr val="FFFF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avrundede hjørner 1">
            <a:extLst>
              <a:ext uri="{FF2B5EF4-FFF2-40B4-BE49-F238E27FC236}">
                <a16:creationId xmlns:a16="http://schemas.microsoft.com/office/drawing/2014/main" id="{2168FB40-F2BA-8B92-DD58-74797C0BC0FF}"/>
              </a:ext>
            </a:extLst>
          </p:cNvPr>
          <p:cNvSpPr/>
          <p:nvPr/>
        </p:nvSpPr>
        <p:spPr>
          <a:xfrm>
            <a:off x="560346" y="218717"/>
            <a:ext cx="4131395" cy="740560"/>
          </a:xfrm>
          <a:prstGeom prst="roundRect">
            <a:avLst/>
          </a:prstGeom>
          <a:solidFill>
            <a:srgbClr val="FFFF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avrundede hjørner 5">
            <a:extLst>
              <a:ext uri="{FF2B5EF4-FFF2-40B4-BE49-F238E27FC236}">
                <a16:creationId xmlns:a16="http://schemas.microsoft.com/office/drawing/2014/main" id="{BD2A91E9-5B14-F110-AEE3-C90667F0446D}"/>
              </a:ext>
            </a:extLst>
          </p:cNvPr>
          <p:cNvSpPr/>
          <p:nvPr/>
        </p:nvSpPr>
        <p:spPr>
          <a:xfrm>
            <a:off x="407850" y="3366582"/>
            <a:ext cx="4690108" cy="1679273"/>
          </a:xfrm>
          <a:prstGeom prst="roundRect">
            <a:avLst>
              <a:gd name="adj" fmla="val 26929"/>
            </a:avLst>
          </a:prstGeom>
          <a:solidFill>
            <a:srgbClr val="BCF6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ADD09C30-3847-28A8-D1C5-B9C2A7E4E976}"/>
              </a:ext>
            </a:extLst>
          </p:cNvPr>
          <p:cNvSpPr/>
          <p:nvPr/>
        </p:nvSpPr>
        <p:spPr>
          <a:xfrm>
            <a:off x="273121" y="1277122"/>
            <a:ext cx="4728531" cy="1847149"/>
          </a:xfrm>
          <a:prstGeom prst="roundRect">
            <a:avLst/>
          </a:prstGeom>
          <a:solidFill>
            <a:srgbClr val="F2DD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a:extLst>
              <a:ext uri="{FF2B5EF4-FFF2-40B4-BE49-F238E27FC236}">
                <a16:creationId xmlns:a16="http://schemas.microsoft.com/office/drawing/2014/main" id="{FF6D19DE-E130-3790-0CBD-0F8450F98569}"/>
              </a:ext>
            </a:extLst>
          </p:cNvPr>
          <p:cNvSpPr/>
          <p:nvPr/>
        </p:nvSpPr>
        <p:spPr>
          <a:xfrm>
            <a:off x="311544" y="1248501"/>
            <a:ext cx="4690108" cy="1875770"/>
          </a:xfrm>
          <a:prstGeom prst="rect">
            <a:avLst/>
          </a:prstGeom>
          <a:noFill/>
          <a:ln>
            <a:noFill/>
          </a:ln>
        </p:spPr>
        <p:txBody>
          <a:bodyPr wrap="square">
            <a:spAutoFit/>
          </a:bodyPr>
          <a:lstStyle/>
          <a:p>
            <a:pPr algn="ctr">
              <a:spcAft>
                <a:spcPts val="0"/>
              </a:spcAft>
            </a:pPr>
            <a:endParaRPr lang="nb-NO" sz="600" b="1" kern="0" dirty="0">
              <a:solidFill>
                <a:srgbClr val="0070C0"/>
              </a:solidFill>
              <a:latin typeface="Arial" panose="020B0604020202020204" pitchFamily="34" charset="0"/>
            </a:endParaRPr>
          </a:p>
          <a:p>
            <a:pPr algn="ctr">
              <a:spcAft>
                <a:spcPts val="0"/>
              </a:spcAft>
            </a:pPr>
            <a:r>
              <a:rPr lang="nb-NO" sz="2000" b="1" kern="0" dirty="0">
                <a:solidFill>
                  <a:srgbClr val="0070C0"/>
                </a:solidFill>
                <a:latin typeface="Arial" panose="020B0604020202020204" pitchFamily="34" charset="0"/>
              </a:rPr>
              <a:t>Livsveiledning for vår tid</a:t>
            </a:r>
            <a:endParaRPr lang="nb-NO" sz="100" b="1" kern="0" dirty="0">
              <a:solidFill>
                <a:srgbClr val="C00000"/>
              </a:solidFill>
              <a:latin typeface="Arial" panose="020B0604020202020204" pitchFamily="34" charset="0"/>
            </a:endParaRPr>
          </a:p>
          <a:p>
            <a:pPr algn="ctr">
              <a:lnSpc>
                <a:spcPct val="107000"/>
              </a:lnSpc>
              <a:spcBef>
                <a:spcPts val="800"/>
              </a:spcBef>
            </a:pPr>
            <a:r>
              <a:rPr lang="nb-NO" kern="0" dirty="0">
                <a:solidFill>
                  <a:srgbClr val="0070C0"/>
                </a:solidFill>
                <a:latin typeface="Arial" panose="020B0604020202020204" pitchFamily="34" charset="0"/>
              </a:rPr>
              <a:t>For å skape et bedre liv, samliv og samfunn.</a:t>
            </a:r>
          </a:p>
          <a:p>
            <a:pPr algn="ctr">
              <a:lnSpc>
                <a:spcPct val="107000"/>
              </a:lnSpc>
              <a:spcBef>
                <a:spcPts val="600"/>
              </a:spcBef>
              <a:spcAft>
                <a:spcPts val="800"/>
              </a:spcAft>
            </a:pPr>
            <a:r>
              <a:rPr lang="nb-NO" kern="100" dirty="0">
                <a:latin typeface="Calibri" panose="020F0502020204030204" pitchFamily="34" charset="0"/>
                <a:ea typeface="Calibri" panose="020F0502020204030204" pitchFamily="34" charset="0"/>
                <a:cs typeface="Times New Roman" panose="02020603050405020304" pitchFamily="18" charset="0"/>
              </a:rPr>
              <a:t>G</a:t>
            </a:r>
            <a:r>
              <a:rPr lang="nb-NO" sz="1800" kern="100" dirty="0">
                <a:latin typeface="Calibri" panose="020F0502020204030204" pitchFamily="34" charset="0"/>
                <a:ea typeface="Calibri" panose="020F0502020204030204" pitchFamily="34" charset="0"/>
                <a:cs typeface="Times New Roman" panose="02020603050405020304" pitchFamily="18" charset="0"/>
              </a:rPr>
              <a:t>ratiskurset</a:t>
            </a:r>
            <a:r>
              <a:rPr lang="nb-NO" kern="100" dirty="0">
                <a:latin typeface="Calibri" panose="020F0502020204030204" pitchFamily="34" charset="0"/>
                <a:ea typeface="Calibri" panose="020F0502020204030204" pitchFamily="34" charset="0"/>
                <a:cs typeface="Times New Roman" panose="02020603050405020304" pitchFamily="18" charset="0"/>
              </a:rPr>
              <a:t> </a:t>
            </a:r>
            <a:r>
              <a:rPr lang="nb-NO" i="1" kern="100" dirty="0">
                <a:latin typeface="Calibri" panose="020F0502020204030204" pitchFamily="34" charset="0"/>
                <a:ea typeface="Calibri" panose="020F0502020204030204" pitchFamily="34" charset="0"/>
                <a:cs typeface="Times New Roman" panose="02020603050405020304" pitchFamily="18" charset="0"/>
              </a:rPr>
              <a:t>Livsveiledning for vår tid</a:t>
            </a:r>
            <a:r>
              <a:rPr lang="nb-NO" kern="100" dirty="0">
                <a:latin typeface="Calibri" panose="020F0502020204030204" pitchFamily="34" charset="0"/>
                <a:ea typeface="Calibri" panose="020F0502020204030204" pitchFamily="34" charset="0"/>
                <a:cs typeface="Times New Roman" panose="02020603050405020304" pitchFamily="18" charset="0"/>
              </a:rPr>
              <a:t> (lysbilder og videoer) om selvutviklingsprosessen finner du </a:t>
            </a:r>
            <a:r>
              <a:rPr lang="nb-NO" dirty="0"/>
              <a:t>på </a:t>
            </a:r>
            <a:r>
              <a:rPr lang="nb-NO" sz="2000" b="1" dirty="0">
                <a:solidFill>
                  <a:srgbClr val="FF0000"/>
                </a:solidFill>
                <a:hlinkClick r:id="rId2">
                  <a:extLst>
                    <a:ext uri="{A12FA001-AC4F-418D-AE19-62706E023703}">
                      <ahyp:hlinkClr xmlns:ahyp="http://schemas.microsoft.com/office/drawing/2018/hyperlinkcolor" val="tx"/>
                    </a:ext>
                  </a:extLst>
                </a:hlinkClick>
              </a:rPr>
              <a:t>hjerterommet.no</a:t>
            </a:r>
            <a:r>
              <a:rPr lang="nb-NO" sz="2000" b="1" dirty="0">
                <a:solidFill>
                  <a:srgbClr val="FF0000"/>
                </a:solidFill>
              </a:rPr>
              <a:t> </a:t>
            </a:r>
            <a:endParaRPr lang="nb-NO" sz="16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Sylinder 27">
            <a:extLst>
              <a:ext uri="{FF2B5EF4-FFF2-40B4-BE49-F238E27FC236}">
                <a16:creationId xmlns:a16="http://schemas.microsoft.com/office/drawing/2014/main" id="{423C0A1A-BD28-0111-1F42-8D81E33BC002}"/>
              </a:ext>
            </a:extLst>
          </p:cNvPr>
          <p:cNvSpPr txBox="1"/>
          <p:nvPr/>
        </p:nvSpPr>
        <p:spPr>
          <a:xfrm>
            <a:off x="1423235" y="6104725"/>
            <a:ext cx="3423694" cy="691728"/>
          </a:xfrm>
          <a:prstGeom prst="rect">
            <a:avLst/>
          </a:prstGeom>
          <a:noFill/>
        </p:spPr>
        <p:txBody>
          <a:bodyPr wrap="square" rtlCol="0">
            <a:spAutoFit/>
          </a:bodyPr>
          <a:lstStyle/>
          <a:p>
            <a:pPr algn="ctr">
              <a:lnSpc>
                <a:spcPct val="107000"/>
              </a:lnSpc>
              <a:spcAft>
                <a:spcPts val="400"/>
              </a:spcAft>
            </a:pPr>
            <a:r>
              <a:rPr lang="nb-NO"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Hjerterommet</a:t>
            </a:r>
            <a:r>
              <a:rPr lang="nb-NO" dirty="0">
                <a:solidFill>
                  <a:srgbClr val="FF0000"/>
                </a:solidFill>
                <a:latin typeface="Monotype Corsiva" panose="03010101010201010101" pitchFamily="66" charset="0"/>
                <a:ea typeface="Calibri" panose="020F0502020204030204" pitchFamily="34" charset="0"/>
                <a:cs typeface="Calibri" panose="020F0502020204030204" pitchFamily="34" charset="0"/>
              </a:rPr>
              <a:t> forlag og kursvirksomhet</a:t>
            </a:r>
          </a:p>
          <a:p>
            <a:pPr algn="ctr">
              <a:lnSpc>
                <a:spcPct val="107000"/>
              </a:lnSpc>
            </a:pPr>
            <a:r>
              <a:rPr lang="nb-NO" sz="1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hjerterommet.no</a:t>
            </a:r>
            <a:endParaRPr lang="nb-NO" sz="105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a:extLst>
              <a:ext uri="{FF2B5EF4-FFF2-40B4-BE49-F238E27FC236}">
                <a16:creationId xmlns:a16="http://schemas.microsoft.com/office/drawing/2014/main" id="{AB4A6D52-801E-BC31-9D43-7BEEC4614A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359" y="6123701"/>
            <a:ext cx="772876" cy="645075"/>
          </a:xfrm>
          <a:prstGeom prst="rect">
            <a:avLst/>
          </a:prstGeom>
        </p:spPr>
      </p:pic>
      <p:sp>
        <p:nvSpPr>
          <p:cNvPr id="5" name="TekstSylinder 4">
            <a:extLst>
              <a:ext uri="{FF2B5EF4-FFF2-40B4-BE49-F238E27FC236}">
                <a16:creationId xmlns:a16="http://schemas.microsoft.com/office/drawing/2014/main" id="{07C3265A-2354-D8AF-3130-A980B7D6559F}"/>
              </a:ext>
            </a:extLst>
          </p:cNvPr>
          <p:cNvSpPr txBox="1"/>
          <p:nvPr/>
        </p:nvSpPr>
        <p:spPr>
          <a:xfrm>
            <a:off x="446272" y="3449004"/>
            <a:ext cx="4690108" cy="1615827"/>
          </a:xfrm>
          <a:prstGeom prst="rect">
            <a:avLst/>
          </a:prstGeom>
          <a:noFill/>
        </p:spPr>
        <p:txBody>
          <a:bodyPr wrap="square">
            <a:spAutoFit/>
          </a:bodyPr>
          <a:lstStyle/>
          <a:p>
            <a:pPr algn="ctr">
              <a:spcAft>
                <a:spcPts val="600"/>
              </a:spcAft>
            </a:pPr>
            <a:r>
              <a:rPr lang="nb-NO" sz="2000" b="1" kern="0" dirty="0"/>
              <a:t>Løsninger for vår tid – Dette bør vi gjøre!</a:t>
            </a:r>
            <a:endParaRPr lang="nb-NO" kern="0" dirty="0"/>
          </a:p>
          <a:p>
            <a:pPr algn="ctr">
              <a:spcAft>
                <a:spcPts val="600"/>
              </a:spcAft>
            </a:pPr>
            <a:r>
              <a:rPr lang="nb-NO" b="1" kern="0" dirty="0">
                <a:solidFill>
                  <a:srgbClr val="00A400"/>
                </a:solidFill>
              </a:rPr>
              <a:t>Den grønne visjonen</a:t>
            </a:r>
            <a:r>
              <a:rPr lang="nb-NO" kern="0" dirty="0">
                <a:solidFill>
                  <a:srgbClr val="00A400"/>
                </a:solidFill>
              </a:rPr>
              <a:t>, </a:t>
            </a:r>
            <a:r>
              <a:rPr lang="nb-NO" kern="0" dirty="0"/>
              <a:t>en helhetlig løsning av verdensproblemene i løpet av 50 – 150 år, (lysbilder og videoer) finner du på </a:t>
            </a:r>
            <a:r>
              <a:rPr lang="nb-NO" sz="2000" b="1" kern="0" dirty="0">
                <a:solidFill>
                  <a:srgbClr val="00A400"/>
                </a:solidFill>
                <a:hlinkClick r:id="rId4">
                  <a:extLst>
                    <a:ext uri="{A12FA001-AC4F-418D-AE19-62706E023703}">
                      <ahyp:hlinkClr xmlns:ahyp="http://schemas.microsoft.com/office/drawing/2018/hyperlinkcolor" val="tx"/>
                    </a:ext>
                  </a:extLst>
                </a:hlinkClick>
              </a:rPr>
              <a:t>samarbeidsnettverket.no</a:t>
            </a:r>
            <a:r>
              <a:rPr lang="nb-NO" sz="2000" b="1" kern="0" dirty="0">
                <a:solidFill>
                  <a:srgbClr val="00A400"/>
                </a:solidFill>
              </a:rPr>
              <a:t> </a:t>
            </a:r>
            <a:endParaRPr lang="nb-NO" b="1" kern="0" dirty="0">
              <a:solidFill>
                <a:srgbClr val="00A400"/>
              </a:solidFill>
            </a:endParaRPr>
          </a:p>
        </p:txBody>
      </p:sp>
      <p:sp>
        <p:nvSpPr>
          <p:cNvPr id="18" name="TekstSylinder 17">
            <a:extLst>
              <a:ext uri="{FF2B5EF4-FFF2-40B4-BE49-F238E27FC236}">
                <a16:creationId xmlns:a16="http://schemas.microsoft.com/office/drawing/2014/main" id="{293D4502-CF43-F503-7D6D-CB485162A5CD}"/>
              </a:ext>
            </a:extLst>
          </p:cNvPr>
          <p:cNvSpPr txBox="1"/>
          <p:nvPr/>
        </p:nvSpPr>
        <p:spPr>
          <a:xfrm>
            <a:off x="650359" y="209550"/>
            <a:ext cx="4041382" cy="677108"/>
          </a:xfrm>
          <a:prstGeom prst="rect">
            <a:avLst/>
          </a:prstGeom>
          <a:noFill/>
        </p:spPr>
        <p:txBody>
          <a:bodyPr wrap="square" rtlCol="0">
            <a:spAutoFit/>
          </a:bodyPr>
          <a:lstStyle/>
          <a:p>
            <a:r>
              <a:rPr lang="nb-NO" b="1" i="1" dirty="0"/>
              <a:t>Indre</a:t>
            </a:r>
            <a:r>
              <a:rPr lang="nb-NO" b="1" dirty="0"/>
              <a:t> og </a:t>
            </a:r>
            <a:r>
              <a:rPr lang="nb-NO" b="1" i="1" dirty="0"/>
              <a:t>ytre</a:t>
            </a:r>
            <a:r>
              <a:rPr lang="nb-NO" b="1" dirty="0"/>
              <a:t> utvikling henger sammen!</a:t>
            </a:r>
            <a:br>
              <a:rPr lang="nb-NO" b="1" dirty="0"/>
            </a:br>
            <a:r>
              <a:rPr lang="nb-NO" b="1" dirty="0"/>
              <a:t>Derfor finner du stoff om begge her: </a:t>
            </a:r>
            <a:r>
              <a:rPr lang="nb-NO" sz="2000" kern="1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Bilde 10">
            <a:extLst>
              <a:ext uri="{FF2B5EF4-FFF2-40B4-BE49-F238E27FC236}">
                <a16:creationId xmlns:a16="http://schemas.microsoft.com/office/drawing/2014/main" id="{A5371A5F-358A-39CD-EC1B-B5157E5AC0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52784" y="1263518"/>
            <a:ext cx="3028776" cy="1348729"/>
          </a:xfrm>
          <a:prstGeom prst="rect">
            <a:avLst/>
          </a:prstGeom>
        </p:spPr>
      </p:pic>
      <p:sp>
        <p:nvSpPr>
          <p:cNvPr id="15" name="TekstSylinder 14">
            <a:extLst>
              <a:ext uri="{FF2B5EF4-FFF2-40B4-BE49-F238E27FC236}">
                <a16:creationId xmlns:a16="http://schemas.microsoft.com/office/drawing/2014/main" id="{007D13BC-5656-0FDD-9D7C-622827C046E9}"/>
              </a:ext>
            </a:extLst>
          </p:cNvPr>
          <p:cNvSpPr txBox="1"/>
          <p:nvPr/>
        </p:nvSpPr>
        <p:spPr>
          <a:xfrm>
            <a:off x="5381627" y="224939"/>
            <a:ext cx="3489252" cy="646331"/>
          </a:xfrm>
          <a:prstGeom prst="rect">
            <a:avLst/>
          </a:prstGeom>
          <a:noFill/>
        </p:spPr>
        <p:txBody>
          <a:bodyPr wrap="square" rtlCol="0">
            <a:spAutoFit/>
          </a:bodyPr>
          <a:lstStyle/>
          <a:p>
            <a:pPr algn="ctr"/>
            <a:r>
              <a:rPr lang="nb-NO" b="1" dirty="0"/>
              <a:t>Bøker, hefter og selvutviklingskurs på </a:t>
            </a:r>
            <a:r>
              <a:rPr lang="nb-NO" b="1" dirty="0">
                <a:solidFill>
                  <a:srgbClr val="FF0000"/>
                </a:solidFill>
                <a:hlinkClick r:id="rId2">
                  <a:extLst>
                    <a:ext uri="{A12FA001-AC4F-418D-AE19-62706E023703}">
                      <ahyp:hlinkClr xmlns:ahyp="http://schemas.microsoft.com/office/drawing/2018/hyperlinkcolor" val="tx"/>
                    </a:ext>
                  </a:extLst>
                </a:hlinkClick>
              </a:rPr>
              <a:t>hjerterommet.no</a:t>
            </a:r>
            <a:endParaRPr lang="nb-NO" b="1" dirty="0">
              <a:solidFill>
                <a:srgbClr val="FF0000"/>
              </a:solidFill>
            </a:endParaRPr>
          </a:p>
        </p:txBody>
      </p:sp>
      <p:pic>
        <p:nvPicPr>
          <p:cNvPr id="19" name="Bilde 18">
            <a:extLst>
              <a:ext uri="{FF2B5EF4-FFF2-40B4-BE49-F238E27FC236}">
                <a16:creationId xmlns:a16="http://schemas.microsoft.com/office/drawing/2014/main" id="{FB5075C9-10B5-1A6E-5950-0A6754BE72C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452785" y="2935484"/>
            <a:ext cx="2014816" cy="1367025"/>
          </a:xfrm>
          <a:prstGeom prst="rect">
            <a:avLst/>
          </a:prstGeom>
        </p:spPr>
      </p:pic>
      <p:sp>
        <p:nvSpPr>
          <p:cNvPr id="20" name="TekstSylinder 19">
            <a:extLst>
              <a:ext uri="{FF2B5EF4-FFF2-40B4-BE49-F238E27FC236}">
                <a16:creationId xmlns:a16="http://schemas.microsoft.com/office/drawing/2014/main" id="{528F5831-5C83-8759-48F2-653C5D8A75FA}"/>
              </a:ext>
            </a:extLst>
          </p:cNvPr>
          <p:cNvSpPr txBox="1"/>
          <p:nvPr/>
        </p:nvSpPr>
        <p:spPr>
          <a:xfrm>
            <a:off x="5381627" y="899427"/>
            <a:ext cx="2600323" cy="307777"/>
          </a:xfrm>
          <a:prstGeom prst="rect">
            <a:avLst/>
          </a:prstGeom>
          <a:noFill/>
        </p:spPr>
        <p:txBody>
          <a:bodyPr wrap="square" rtlCol="0">
            <a:spAutoFit/>
          </a:bodyPr>
          <a:lstStyle/>
          <a:p>
            <a:r>
              <a:rPr lang="nb-NO" sz="1400" b="1" dirty="0"/>
              <a:t>Bokserien </a:t>
            </a:r>
            <a:r>
              <a:rPr lang="nb-NO" sz="1400" b="1" i="1" dirty="0"/>
              <a:t>Å knekke livets kode</a:t>
            </a:r>
          </a:p>
        </p:txBody>
      </p:sp>
      <p:sp>
        <p:nvSpPr>
          <p:cNvPr id="21" name="TekstSylinder 20">
            <a:extLst>
              <a:ext uri="{FF2B5EF4-FFF2-40B4-BE49-F238E27FC236}">
                <a16:creationId xmlns:a16="http://schemas.microsoft.com/office/drawing/2014/main" id="{9558AF3E-A4D7-9EFC-3C07-62FA5FFC43B4}"/>
              </a:ext>
            </a:extLst>
          </p:cNvPr>
          <p:cNvSpPr txBox="1"/>
          <p:nvPr/>
        </p:nvSpPr>
        <p:spPr>
          <a:xfrm>
            <a:off x="5381627" y="2627707"/>
            <a:ext cx="3489252" cy="307777"/>
          </a:xfrm>
          <a:prstGeom prst="rect">
            <a:avLst/>
          </a:prstGeom>
          <a:noFill/>
        </p:spPr>
        <p:txBody>
          <a:bodyPr wrap="square" rtlCol="0">
            <a:spAutoFit/>
          </a:bodyPr>
          <a:lstStyle/>
          <a:p>
            <a:r>
              <a:rPr lang="nb-NO" sz="1400" b="1" i="1" dirty="0"/>
              <a:t>Løsningen er grønn </a:t>
            </a:r>
            <a:r>
              <a:rPr lang="nb-NO" sz="1400" b="1" dirty="0"/>
              <a:t>og </a:t>
            </a:r>
            <a:r>
              <a:rPr lang="nb-NO" sz="1400" b="1" i="1" dirty="0"/>
              <a:t>Den grønne visjonen</a:t>
            </a:r>
          </a:p>
        </p:txBody>
      </p:sp>
      <p:sp>
        <p:nvSpPr>
          <p:cNvPr id="22" name="TekstSylinder 21">
            <a:extLst>
              <a:ext uri="{FF2B5EF4-FFF2-40B4-BE49-F238E27FC236}">
                <a16:creationId xmlns:a16="http://schemas.microsoft.com/office/drawing/2014/main" id="{F2830874-6CDD-35AB-3E92-E8D4C920DFFF}"/>
              </a:ext>
            </a:extLst>
          </p:cNvPr>
          <p:cNvSpPr txBox="1"/>
          <p:nvPr/>
        </p:nvSpPr>
        <p:spPr>
          <a:xfrm>
            <a:off x="5648325" y="4379220"/>
            <a:ext cx="3049403" cy="646331"/>
          </a:xfrm>
          <a:prstGeom prst="rect">
            <a:avLst/>
          </a:prstGeom>
          <a:noFill/>
        </p:spPr>
        <p:txBody>
          <a:bodyPr wrap="square" rtlCol="0">
            <a:spAutoFit/>
          </a:bodyPr>
          <a:lstStyle/>
          <a:p>
            <a:pPr algn="ctr"/>
            <a:r>
              <a:rPr lang="nb-NO" b="1" dirty="0"/>
              <a:t>Lysbilde- og videoforedrag på </a:t>
            </a:r>
            <a:r>
              <a:rPr lang="nb-NO" b="1" dirty="0">
                <a:solidFill>
                  <a:srgbClr val="00A400"/>
                </a:solidFill>
                <a:hlinkClick r:id="rId4">
                  <a:extLst>
                    <a:ext uri="{A12FA001-AC4F-418D-AE19-62706E023703}">
                      <ahyp:hlinkClr xmlns:ahyp="http://schemas.microsoft.com/office/drawing/2018/hyperlinkcolor" val="tx"/>
                    </a:ext>
                  </a:extLst>
                </a:hlinkClick>
              </a:rPr>
              <a:t>samarbeidsnettverket.no</a:t>
            </a:r>
            <a:endParaRPr lang="nb-NO" b="1" dirty="0"/>
          </a:p>
        </p:txBody>
      </p:sp>
      <p:pic>
        <p:nvPicPr>
          <p:cNvPr id="23" name="Bilde 22">
            <a:extLst>
              <a:ext uri="{FF2B5EF4-FFF2-40B4-BE49-F238E27FC236}">
                <a16:creationId xmlns:a16="http://schemas.microsoft.com/office/drawing/2014/main" id="{7DD25AB8-4E91-4E0B-5F86-84DCFCE59A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6921" y="5084635"/>
            <a:ext cx="3044134" cy="1643796"/>
          </a:xfrm>
          <a:prstGeom prst="rect">
            <a:avLst/>
          </a:prstGeom>
        </p:spPr>
      </p:pic>
      <p:pic>
        <p:nvPicPr>
          <p:cNvPr id="27" name="Bilde 26">
            <a:extLst>
              <a:ext uri="{FF2B5EF4-FFF2-40B4-BE49-F238E27FC236}">
                <a16:creationId xmlns:a16="http://schemas.microsoft.com/office/drawing/2014/main" id="{FA37293C-A561-7263-1561-1BFB4BE3B4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3129" y="5215923"/>
            <a:ext cx="765647" cy="787151"/>
          </a:xfrm>
          <a:prstGeom prst="rect">
            <a:avLst/>
          </a:prstGeom>
        </p:spPr>
      </p:pic>
      <p:pic>
        <p:nvPicPr>
          <p:cNvPr id="29" name="Bilde 28">
            <a:extLst>
              <a:ext uri="{FF2B5EF4-FFF2-40B4-BE49-F238E27FC236}">
                <a16:creationId xmlns:a16="http://schemas.microsoft.com/office/drawing/2014/main" id="{87BD7A6A-904B-C15E-5303-778413E9B1EE}"/>
              </a:ext>
            </a:extLst>
          </p:cNvPr>
          <p:cNvPicPr>
            <a:picLocks noChangeAspect="1"/>
          </p:cNvPicPr>
          <p:nvPr/>
        </p:nvPicPr>
        <p:blipFill>
          <a:blip r:embed="rId9"/>
          <a:stretch>
            <a:fillRect/>
          </a:stretch>
        </p:blipFill>
        <p:spPr>
          <a:xfrm>
            <a:off x="1423235" y="5182989"/>
            <a:ext cx="3798137" cy="919267"/>
          </a:xfrm>
          <a:prstGeom prst="rect">
            <a:avLst/>
          </a:prstGeom>
        </p:spPr>
      </p:pic>
    </p:spTree>
    <p:extLst>
      <p:ext uri="{BB962C8B-B14F-4D97-AF65-F5344CB8AC3E}">
        <p14:creationId xmlns:p14="http://schemas.microsoft.com/office/powerpoint/2010/main" val="25175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6" grpId="0" animBg="1"/>
      <p:bldP spid="10" grpId="0" animBg="1"/>
      <p:bldP spid="4" grpId="0"/>
      <p:bldP spid="8" grpId="0"/>
      <p:bldP spid="5" grpId="0"/>
      <p:bldP spid="15"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D3A6-B8B0-C5A7-82C7-7C1E2C1AFF2D}"/>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816D15B4-EF11-6C9B-499A-60D56DB1E801}"/>
              </a:ext>
            </a:extLst>
          </p:cNvPr>
          <p:cNvSpPr txBox="1"/>
          <p:nvPr/>
        </p:nvSpPr>
        <p:spPr>
          <a:xfrm>
            <a:off x="392103" y="31916"/>
            <a:ext cx="5647321" cy="1077218"/>
          </a:xfrm>
          <a:prstGeom prst="rect">
            <a:avLst/>
          </a:prstGeom>
          <a:noFill/>
        </p:spPr>
        <p:txBody>
          <a:bodyPr wrap="square" rtlCol="0">
            <a:spAutoFit/>
          </a:bodyPr>
          <a:lstStyle/>
          <a:p>
            <a:pPr algn="ctr"/>
            <a:r>
              <a:rPr lang="nb-NO" sz="3200" dirty="0">
                <a:solidFill>
                  <a:srgbClr val="C00000"/>
                </a:solidFill>
              </a:rPr>
              <a:t>Behovsorientert selvivaretakelse for et godt, balansert og langt liv</a:t>
            </a:r>
          </a:p>
        </p:txBody>
      </p:sp>
      <p:sp>
        <p:nvSpPr>
          <p:cNvPr id="2" name="TekstSylinder 1">
            <a:extLst>
              <a:ext uri="{FF2B5EF4-FFF2-40B4-BE49-F238E27FC236}">
                <a16:creationId xmlns:a16="http://schemas.microsoft.com/office/drawing/2014/main" id="{9248FEF4-C95A-E7A7-D2E1-983D11D85C55}"/>
              </a:ext>
            </a:extLst>
          </p:cNvPr>
          <p:cNvSpPr txBox="1"/>
          <p:nvPr/>
        </p:nvSpPr>
        <p:spPr>
          <a:xfrm>
            <a:off x="1" y="6389994"/>
            <a:ext cx="9144000" cy="338554"/>
          </a:xfrm>
          <a:prstGeom prst="rect">
            <a:avLst/>
          </a:prstGeom>
          <a:solidFill>
            <a:schemeClr val="accent6">
              <a:lumMod val="40000"/>
              <a:lumOff val="60000"/>
            </a:schemeClr>
          </a:solidFill>
        </p:spPr>
        <p:txBody>
          <a:bodyPr wrap="square" lIns="18000" rIns="18000" rtlCol="0">
            <a:spAutoFit/>
          </a:bodyPr>
          <a:lstStyle/>
          <a:p>
            <a:r>
              <a:rPr lang="nb-NO" sz="1600" dirty="0"/>
              <a:t>Mer om dette  i gratiskurset: </a:t>
            </a:r>
            <a:r>
              <a:rPr lang="nb-NO" sz="1600" b="1" dirty="0">
                <a:hlinkClick r:id="rId2"/>
              </a:rPr>
              <a:t>hjerterommet.no/livsveiledning/</a:t>
            </a:r>
            <a:r>
              <a:rPr lang="nb-NO" sz="1600" b="1" dirty="0"/>
              <a:t> </a:t>
            </a:r>
            <a:r>
              <a:rPr lang="nb-NO" sz="1600" dirty="0"/>
              <a:t>Velg 11. gang – Et godt, balansert og langt liv</a:t>
            </a:r>
          </a:p>
        </p:txBody>
      </p:sp>
      <p:pic>
        <p:nvPicPr>
          <p:cNvPr id="5" name="Bilde 4">
            <a:extLst>
              <a:ext uri="{FF2B5EF4-FFF2-40B4-BE49-F238E27FC236}">
                <a16:creationId xmlns:a16="http://schemas.microsoft.com/office/drawing/2014/main" id="{0DB42668-A4D7-0569-5E21-C4667FC621A3}"/>
              </a:ext>
            </a:extLst>
          </p:cNvPr>
          <p:cNvPicPr>
            <a:picLocks noChangeAspect="1"/>
          </p:cNvPicPr>
          <p:nvPr/>
        </p:nvPicPr>
        <p:blipFill>
          <a:blip r:embed="rId3"/>
          <a:srcRect t="11114"/>
          <a:stretch/>
        </p:blipFill>
        <p:spPr>
          <a:xfrm>
            <a:off x="504627" y="1235080"/>
            <a:ext cx="7496373" cy="4997391"/>
          </a:xfrm>
          <a:prstGeom prst="rect">
            <a:avLst/>
          </a:prstGeom>
        </p:spPr>
      </p:pic>
      <p:sp>
        <p:nvSpPr>
          <p:cNvPr id="34" name="TekstSylinder 33">
            <a:extLst>
              <a:ext uri="{FF2B5EF4-FFF2-40B4-BE49-F238E27FC236}">
                <a16:creationId xmlns:a16="http://schemas.microsoft.com/office/drawing/2014/main" id="{2A96BB84-05CD-5C60-88C4-4A22E439228A}"/>
              </a:ext>
            </a:extLst>
          </p:cNvPr>
          <p:cNvSpPr txBox="1"/>
          <p:nvPr/>
        </p:nvSpPr>
        <p:spPr>
          <a:xfrm>
            <a:off x="6256113" y="152400"/>
            <a:ext cx="2297337" cy="1107996"/>
          </a:xfrm>
          <a:prstGeom prst="rect">
            <a:avLst/>
          </a:prstGeom>
          <a:solidFill>
            <a:schemeClr val="bg1">
              <a:lumMod val="95000"/>
            </a:schemeClr>
          </a:solidFill>
          <a:ln>
            <a:solidFill>
              <a:schemeClr val="tx1"/>
            </a:solidFill>
          </a:ln>
        </p:spPr>
        <p:txBody>
          <a:bodyPr wrap="square" rtlCol="0">
            <a:spAutoFit/>
          </a:bodyPr>
          <a:lstStyle/>
          <a:p>
            <a:r>
              <a:rPr lang="nb-NO" sz="1600" dirty="0">
                <a:solidFill>
                  <a:srgbClr val="FF0000"/>
                </a:solidFill>
              </a:rPr>
              <a:t>Rødt = indre behov</a:t>
            </a:r>
          </a:p>
          <a:p>
            <a:r>
              <a:rPr lang="nb-NO" sz="1600" dirty="0">
                <a:solidFill>
                  <a:srgbClr val="018116"/>
                </a:solidFill>
              </a:rPr>
              <a:t>Grønt = Helsemessige-</a:t>
            </a:r>
            <a:br>
              <a:rPr lang="nb-NO" sz="1600" dirty="0">
                <a:solidFill>
                  <a:srgbClr val="018116"/>
                </a:solidFill>
              </a:rPr>
            </a:br>
            <a:r>
              <a:rPr lang="nb-NO" sz="1600" dirty="0">
                <a:solidFill>
                  <a:srgbClr val="018116"/>
                </a:solidFill>
              </a:rPr>
              <a:t>               økologiske behov</a:t>
            </a:r>
          </a:p>
          <a:p>
            <a:r>
              <a:rPr lang="nb-NO" sz="1600" dirty="0">
                <a:solidFill>
                  <a:srgbClr val="0070C0"/>
                </a:solidFill>
              </a:rPr>
              <a:t>Blått = Materielle behov</a:t>
            </a:r>
          </a:p>
        </p:txBody>
      </p:sp>
    </p:spTree>
    <p:extLst>
      <p:ext uri="{BB962C8B-B14F-4D97-AF65-F5344CB8AC3E}">
        <p14:creationId xmlns:p14="http://schemas.microsoft.com/office/powerpoint/2010/main" val="21625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8B12AF8-B464-4D7C-BF7A-C8BAA79B66F3}"/>
              </a:ext>
            </a:extLst>
          </p:cNvPr>
          <p:cNvSpPr txBox="1"/>
          <p:nvPr/>
        </p:nvSpPr>
        <p:spPr>
          <a:xfrm>
            <a:off x="2190750" y="148775"/>
            <a:ext cx="6738572" cy="525600"/>
          </a:xfrm>
          <a:prstGeom prst="rect">
            <a:avLst/>
          </a:prstGeom>
          <a:solidFill>
            <a:srgbClr val="FFFF00"/>
          </a:solidFill>
          <a:ln>
            <a:solidFill>
              <a:schemeClr val="tx1"/>
            </a:solidFill>
          </a:ln>
        </p:spPr>
        <p:txBody>
          <a:bodyPr wrap="square" rtlCol="0">
            <a:spAutoFit/>
          </a:bodyPr>
          <a:lstStyle/>
          <a:p>
            <a:r>
              <a:rPr lang="nb-NO" sz="2800" dirty="0"/>
              <a:t>Å løfte deg og omgivelsene i utviklingsstigen                    </a:t>
            </a:r>
            <a:endParaRPr lang="nb-NO" sz="2800" b="1" dirty="0">
              <a:solidFill>
                <a:srgbClr val="FF0000"/>
              </a:solidFill>
            </a:endParaRPr>
          </a:p>
        </p:txBody>
      </p:sp>
      <p:pic>
        <p:nvPicPr>
          <p:cNvPr id="2" name="Bilde 1">
            <a:extLst>
              <a:ext uri="{FF2B5EF4-FFF2-40B4-BE49-F238E27FC236}">
                <a16:creationId xmlns:a16="http://schemas.microsoft.com/office/drawing/2014/main" id="{53E2D935-B3AF-526F-9075-D966AFEBF9DB}"/>
              </a:ext>
            </a:extLst>
          </p:cNvPr>
          <p:cNvPicPr>
            <a:picLocks noChangeAspect="1"/>
          </p:cNvPicPr>
          <p:nvPr/>
        </p:nvPicPr>
        <p:blipFill rotWithShape="1">
          <a:blip r:embed="rId2"/>
          <a:srcRect l="2601" t="45899" r="11542" b="23964"/>
          <a:stretch/>
        </p:blipFill>
        <p:spPr>
          <a:xfrm>
            <a:off x="519953" y="4763283"/>
            <a:ext cx="7078407" cy="1415602"/>
          </a:xfrm>
          <a:prstGeom prst="rect">
            <a:avLst/>
          </a:prstGeom>
        </p:spPr>
      </p:pic>
      <p:sp>
        <p:nvSpPr>
          <p:cNvPr id="8" name="Snakkeboble: rektangel med avrundede hjørner 7">
            <a:extLst>
              <a:ext uri="{FF2B5EF4-FFF2-40B4-BE49-F238E27FC236}">
                <a16:creationId xmlns:a16="http://schemas.microsoft.com/office/drawing/2014/main" id="{037CB978-597B-5907-4169-79B998B1C973}"/>
              </a:ext>
            </a:extLst>
          </p:cNvPr>
          <p:cNvSpPr/>
          <p:nvPr/>
        </p:nvSpPr>
        <p:spPr>
          <a:xfrm>
            <a:off x="1182050" y="4142009"/>
            <a:ext cx="5656899" cy="506008"/>
          </a:xfrm>
          <a:prstGeom prst="wedgeRoundRectCallout">
            <a:avLst>
              <a:gd name="adj1" fmla="val -1905"/>
              <a:gd name="adj2" fmla="val 914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tx1"/>
                </a:solidFill>
              </a:rPr>
              <a:t>Lav energi – Negativ motivasjon – Utenfor toleransevinduet </a:t>
            </a:r>
            <a:br>
              <a:rPr lang="nb-NO" sz="1600" dirty="0">
                <a:solidFill>
                  <a:schemeClr val="tx1"/>
                </a:solidFill>
              </a:rPr>
            </a:br>
            <a:r>
              <a:rPr lang="nb-NO" sz="1600" dirty="0">
                <a:solidFill>
                  <a:schemeClr val="tx1"/>
                </a:solidFill>
              </a:rPr>
              <a:t>– Skaper trøbbel i samarbeid, samliv, arbeidsliv og samfunnslivet </a:t>
            </a:r>
          </a:p>
        </p:txBody>
      </p:sp>
      <p:cxnSp>
        <p:nvCxnSpPr>
          <p:cNvPr id="11" name="Rett linje 10">
            <a:extLst>
              <a:ext uri="{FF2B5EF4-FFF2-40B4-BE49-F238E27FC236}">
                <a16:creationId xmlns:a16="http://schemas.microsoft.com/office/drawing/2014/main" id="{02A86C02-C038-1F76-58BD-929D93AD28B4}"/>
              </a:ext>
            </a:extLst>
          </p:cNvPr>
          <p:cNvCxnSpPr/>
          <p:nvPr/>
        </p:nvCxnSpPr>
        <p:spPr>
          <a:xfrm>
            <a:off x="0" y="4029682"/>
            <a:ext cx="9066882"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199EE73A-6EFE-6CFB-56BC-5AD4121EF8C6}"/>
              </a:ext>
            </a:extLst>
          </p:cNvPr>
          <p:cNvSpPr txBox="1"/>
          <p:nvPr/>
        </p:nvSpPr>
        <p:spPr>
          <a:xfrm>
            <a:off x="735999" y="4885320"/>
            <a:ext cx="1206313" cy="584775"/>
          </a:xfrm>
          <a:prstGeom prst="rect">
            <a:avLst/>
          </a:prstGeom>
          <a:solidFill>
            <a:srgbClr val="FFC000"/>
          </a:solidFill>
        </p:spPr>
        <p:txBody>
          <a:bodyPr wrap="square" rtlCol="0">
            <a:spAutoFit/>
          </a:bodyPr>
          <a:lstStyle/>
          <a:p>
            <a:r>
              <a:rPr lang="nb-NO" sz="1600" dirty="0"/>
              <a:t>2. Flokk-</a:t>
            </a:r>
            <a:br>
              <a:rPr lang="nb-NO" sz="1600" dirty="0"/>
            </a:br>
            <a:r>
              <a:rPr lang="nb-NO" sz="1600" dirty="0"/>
              <a:t>   menneske</a:t>
            </a:r>
          </a:p>
        </p:txBody>
      </p:sp>
      <p:sp>
        <p:nvSpPr>
          <p:cNvPr id="13" name="TekstSylinder 12">
            <a:extLst>
              <a:ext uri="{FF2B5EF4-FFF2-40B4-BE49-F238E27FC236}">
                <a16:creationId xmlns:a16="http://schemas.microsoft.com/office/drawing/2014/main" id="{86FDC1E0-A995-903C-D4C8-52D965C3656B}"/>
              </a:ext>
            </a:extLst>
          </p:cNvPr>
          <p:cNvSpPr txBox="1"/>
          <p:nvPr/>
        </p:nvSpPr>
        <p:spPr>
          <a:xfrm>
            <a:off x="4695726" y="5009182"/>
            <a:ext cx="2783430" cy="538609"/>
          </a:xfrm>
          <a:prstGeom prst="rect">
            <a:avLst/>
          </a:prstGeom>
          <a:solidFill>
            <a:srgbClr val="FFC000"/>
          </a:solidFill>
        </p:spPr>
        <p:txBody>
          <a:bodyPr wrap="square" rtlCol="0">
            <a:spAutoFit/>
          </a:bodyPr>
          <a:lstStyle/>
          <a:p>
            <a:r>
              <a:rPr lang="nb-NO" sz="400" dirty="0"/>
              <a:t>      </a:t>
            </a:r>
            <a:endParaRPr lang="nb-NO" sz="100" dirty="0"/>
          </a:p>
          <a:p>
            <a:r>
              <a:rPr lang="nb-NO" sz="1600" dirty="0"/>
              <a:t>     Rangordnet lydighetskultur</a:t>
            </a:r>
          </a:p>
          <a:p>
            <a:endParaRPr lang="nb-NO" sz="900" dirty="0"/>
          </a:p>
        </p:txBody>
      </p:sp>
      <p:grpSp>
        <p:nvGrpSpPr>
          <p:cNvPr id="10" name="Gruppe 9">
            <a:extLst>
              <a:ext uri="{FF2B5EF4-FFF2-40B4-BE49-F238E27FC236}">
                <a16:creationId xmlns:a16="http://schemas.microsoft.com/office/drawing/2014/main" id="{9CF8E91B-B1CE-DD2B-56A6-5417059B3104}"/>
              </a:ext>
            </a:extLst>
          </p:cNvPr>
          <p:cNvGrpSpPr/>
          <p:nvPr/>
        </p:nvGrpSpPr>
        <p:grpSpPr>
          <a:xfrm>
            <a:off x="176616" y="24484"/>
            <a:ext cx="2014134" cy="666000"/>
            <a:chOff x="128991" y="100888"/>
            <a:chExt cx="2014134" cy="764747"/>
          </a:xfrm>
        </p:grpSpPr>
        <p:sp>
          <p:nvSpPr>
            <p:cNvPr id="16" name="TekstSylinder 15">
              <a:extLst>
                <a:ext uri="{FF2B5EF4-FFF2-40B4-BE49-F238E27FC236}">
                  <a16:creationId xmlns:a16="http://schemas.microsoft.com/office/drawing/2014/main" id="{5A6B967A-45B7-550F-B32A-A9DC9580282A}"/>
                </a:ext>
              </a:extLst>
            </p:cNvPr>
            <p:cNvSpPr txBox="1"/>
            <p:nvPr/>
          </p:nvSpPr>
          <p:spPr>
            <a:xfrm>
              <a:off x="686268" y="241112"/>
              <a:ext cx="1456857" cy="607355"/>
            </a:xfrm>
            <a:prstGeom prst="rect">
              <a:avLst/>
            </a:prstGeom>
            <a:solidFill>
              <a:srgbClr val="FFFF00"/>
            </a:solidFill>
            <a:ln>
              <a:solidFill>
                <a:schemeClr val="tx1"/>
              </a:solidFill>
            </a:ln>
          </p:spPr>
          <p:txBody>
            <a:bodyPr wrap="square" rtlCol="0">
              <a:spAutoFit/>
            </a:bodyPr>
            <a:lstStyle/>
            <a:p>
              <a:r>
                <a:rPr lang="nb-NO" sz="3000" b="1" dirty="0"/>
                <a:t>  </a:t>
              </a:r>
              <a:r>
                <a:rPr lang="nb-NO" sz="2800" b="1" dirty="0"/>
                <a:t>Nøkke</a:t>
              </a:r>
              <a:r>
                <a:rPr lang="nb-NO" sz="2900" b="1" dirty="0"/>
                <a:t>l</a:t>
              </a:r>
            </a:p>
          </p:txBody>
        </p:sp>
        <p:sp>
          <p:nvSpPr>
            <p:cNvPr id="17" name="Sjukant 16">
              <a:extLst>
                <a:ext uri="{FF2B5EF4-FFF2-40B4-BE49-F238E27FC236}">
                  <a16:creationId xmlns:a16="http://schemas.microsoft.com/office/drawing/2014/main" id="{E0481190-4082-F8B4-A98A-125AA9C9199F}"/>
                </a:ext>
              </a:extLst>
            </p:cNvPr>
            <p:cNvSpPr/>
            <p:nvPr/>
          </p:nvSpPr>
          <p:spPr>
            <a:xfrm>
              <a:off x="128991" y="100888"/>
              <a:ext cx="746870" cy="764747"/>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b="1" dirty="0">
                  <a:solidFill>
                    <a:schemeClr val="tx1"/>
                  </a:solidFill>
                </a:rPr>
                <a:t>2.</a:t>
              </a:r>
            </a:p>
          </p:txBody>
        </p:sp>
      </p:grpSp>
      <p:grpSp>
        <p:nvGrpSpPr>
          <p:cNvPr id="23" name="Gruppe 22">
            <a:extLst>
              <a:ext uri="{FF2B5EF4-FFF2-40B4-BE49-F238E27FC236}">
                <a16:creationId xmlns:a16="http://schemas.microsoft.com/office/drawing/2014/main" id="{D559E706-B6BE-7F2F-13BB-347C256736B2}"/>
              </a:ext>
            </a:extLst>
          </p:cNvPr>
          <p:cNvGrpSpPr/>
          <p:nvPr/>
        </p:nvGrpSpPr>
        <p:grpSpPr>
          <a:xfrm>
            <a:off x="796348" y="1136780"/>
            <a:ext cx="7318952" cy="2181338"/>
            <a:chOff x="796348" y="1153699"/>
            <a:chExt cx="7318952" cy="2181338"/>
          </a:xfrm>
        </p:grpSpPr>
        <p:pic>
          <p:nvPicPr>
            <p:cNvPr id="4" name="Bilde 3">
              <a:extLst>
                <a:ext uri="{FF2B5EF4-FFF2-40B4-BE49-F238E27FC236}">
                  <a16:creationId xmlns:a16="http://schemas.microsoft.com/office/drawing/2014/main" id="{9A259E05-F708-49FB-8FFB-50BCB084035F}"/>
                </a:ext>
              </a:extLst>
            </p:cNvPr>
            <p:cNvPicPr>
              <a:picLocks noChangeAspect="1"/>
            </p:cNvPicPr>
            <p:nvPr/>
          </p:nvPicPr>
          <p:blipFill rotWithShape="1">
            <a:blip r:embed="rId2"/>
            <a:srcRect l="5724" t="-809" r="2544" b="52821"/>
            <a:stretch/>
          </p:blipFill>
          <p:spPr>
            <a:xfrm>
              <a:off x="796348" y="1153699"/>
              <a:ext cx="7318952" cy="2181338"/>
            </a:xfrm>
            <a:prstGeom prst="rect">
              <a:avLst/>
            </a:prstGeom>
          </p:spPr>
        </p:pic>
        <p:pic>
          <p:nvPicPr>
            <p:cNvPr id="18" name="Bilde 17">
              <a:extLst>
                <a:ext uri="{FF2B5EF4-FFF2-40B4-BE49-F238E27FC236}">
                  <a16:creationId xmlns:a16="http://schemas.microsoft.com/office/drawing/2014/main" id="{0FA2A9C0-1340-FDB5-D141-135DCE017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6102" y="2147855"/>
              <a:ext cx="2607674" cy="627878"/>
            </a:xfrm>
            <a:prstGeom prst="rect">
              <a:avLst/>
            </a:prstGeom>
          </p:spPr>
        </p:pic>
        <p:pic>
          <p:nvPicPr>
            <p:cNvPr id="19" name="Bilde 18">
              <a:extLst>
                <a:ext uri="{FF2B5EF4-FFF2-40B4-BE49-F238E27FC236}">
                  <a16:creationId xmlns:a16="http://schemas.microsoft.com/office/drawing/2014/main" id="{80B14BA3-509F-7F18-5A28-046AEB94A081}"/>
                </a:ext>
              </a:extLst>
            </p:cNvPr>
            <p:cNvPicPr>
              <a:picLocks noChangeAspect="1"/>
            </p:cNvPicPr>
            <p:nvPr/>
          </p:nvPicPr>
          <p:blipFill>
            <a:blip r:embed="rId4" cstate="screen">
              <a:extLst>
                <a:ext uri="{28A0092B-C50C-407E-A947-70E740481C1C}">
                  <a14:useLocalDpi xmlns:a14="http://schemas.microsoft.com/office/drawing/2010/main"/>
                </a:ext>
              </a:extLst>
            </a:blip>
            <a:srcRect t="10721" b="14585"/>
            <a:stretch/>
          </p:blipFill>
          <p:spPr>
            <a:xfrm>
              <a:off x="4800600" y="2749746"/>
              <a:ext cx="2797760" cy="494640"/>
            </a:xfrm>
            <a:prstGeom prst="rect">
              <a:avLst/>
            </a:prstGeom>
          </p:spPr>
        </p:pic>
        <p:pic>
          <p:nvPicPr>
            <p:cNvPr id="20" name="Bilde 19">
              <a:extLst>
                <a:ext uri="{FF2B5EF4-FFF2-40B4-BE49-F238E27FC236}">
                  <a16:creationId xmlns:a16="http://schemas.microsoft.com/office/drawing/2014/main" id="{3AA5BA2D-F4CF-586E-A250-0652AA1A8650}"/>
                </a:ext>
              </a:extLst>
            </p:cNvPr>
            <p:cNvPicPr>
              <a:picLocks noChangeAspect="1"/>
            </p:cNvPicPr>
            <p:nvPr/>
          </p:nvPicPr>
          <p:blipFill>
            <a:blip r:embed="rId5" cstate="screen">
              <a:extLst>
                <a:ext uri="{28A0092B-C50C-407E-A947-70E740481C1C}">
                  <a14:useLocalDpi xmlns:a14="http://schemas.microsoft.com/office/drawing/2010/main"/>
                </a:ext>
              </a:extLst>
            </a:blip>
            <a:srcRect t="9994" b="18767"/>
            <a:stretch/>
          </p:blipFill>
          <p:spPr>
            <a:xfrm>
              <a:off x="809918" y="2779691"/>
              <a:ext cx="1426588" cy="482088"/>
            </a:xfrm>
            <a:prstGeom prst="rect">
              <a:avLst/>
            </a:prstGeom>
          </p:spPr>
        </p:pic>
      </p:grpSp>
      <p:pic>
        <p:nvPicPr>
          <p:cNvPr id="21" name="Bilde 20">
            <a:extLst>
              <a:ext uri="{FF2B5EF4-FFF2-40B4-BE49-F238E27FC236}">
                <a16:creationId xmlns:a16="http://schemas.microsoft.com/office/drawing/2014/main" id="{B5C8DCE7-4FB8-AC19-1DD0-44E004CB62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078" y="5573082"/>
            <a:ext cx="1556497" cy="662566"/>
          </a:xfrm>
          <a:prstGeom prst="rect">
            <a:avLst/>
          </a:prstGeom>
        </p:spPr>
      </p:pic>
      <p:sp>
        <p:nvSpPr>
          <p:cNvPr id="22" name="TekstSylinder 21">
            <a:extLst>
              <a:ext uri="{FF2B5EF4-FFF2-40B4-BE49-F238E27FC236}">
                <a16:creationId xmlns:a16="http://schemas.microsoft.com/office/drawing/2014/main" id="{E40CEDF3-E485-5BFD-972B-0DD728DAD6E1}"/>
              </a:ext>
            </a:extLst>
          </p:cNvPr>
          <p:cNvSpPr txBox="1"/>
          <p:nvPr/>
        </p:nvSpPr>
        <p:spPr>
          <a:xfrm>
            <a:off x="1523212" y="6247163"/>
            <a:ext cx="5955944" cy="584775"/>
          </a:xfrm>
          <a:prstGeom prst="rect">
            <a:avLst/>
          </a:prstGeom>
          <a:solidFill>
            <a:schemeClr val="accent6">
              <a:lumMod val="40000"/>
              <a:lumOff val="60000"/>
            </a:schemeClr>
          </a:solidFill>
        </p:spPr>
        <p:txBody>
          <a:bodyPr wrap="square" rtlCol="0">
            <a:spAutoFit/>
          </a:bodyPr>
          <a:lstStyle/>
          <a:p>
            <a:r>
              <a:rPr lang="nb-NO" sz="1600" dirty="0"/>
              <a:t>Mer om dette: 1. gang – Personlig modning og kulturell utvikling</a:t>
            </a:r>
            <a:br>
              <a:rPr lang="nb-NO" sz="1600" dirty="0"/>
            </a:br>
            <a:r>
              <a:rPr lang="nb-NO" sz="1600" dirty="0"/>
              <a:t>4. gang – </a:t>
            </a:r>
            <a:r>
              <a:rPr lang="nb-NO" sz="1600" kern="100" dirty="0">
                <a:cs typeface="Times New Roman" panose="02020603050405020304" pitchFamily="18" charset="0"/>
              </a:rPr>
              <a:t>Å legge lav energi og uhensiktsmessige egomønstre bak deg</a:t>
            </a:r>
            <a:endParaRPr lang="nb-NO" sz="1600" dirty="0"/>
          </a:p>
        </p:txBody>
      </p:sp>
      <p:sp>
        <p:nvSpPr>
          <p:cNvPr id="9" name="Snakkeboble: rektangel med avrundede hjørner 8">
            <a:extLst>
              <a:ext uri="{FF2B5EF4-FFF2-40B4-BE49-F238E27FC236}">
                <a16:creationId xmlns:a16="http://schemas.microsoft.com/office/drawing/2014/main" id="{5F62CA24-2925-C790-69E1-9C3CB0CD66C2}"/>
              </a:ext>
            </a:extLst>
          </p:cNvPr>
          <p:cNvSpPr/>
          <p:nvPr/>
        </p:nvSpPr>
        <p:spPr>
          <a:xfrm>
            <a:off x="1182050" y="3431131"/>
            <a:ext cx="6123624" cy="521387"/>
          </a:xfrm>
          <a:prstGeom prst="wedgeRoundRectCallout">
            <a:avLst>
              <a:gd name="adj1" fmla="val -2999"/>
              <a:gd name="adj2" fmla="val -950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tx1"/>
                </a:solidFill>
              </a:rPr>
              <a:t>God energi – Positiv motivasjon – Innenfor toleransevinduet </a:t>
            </a:r>
            <a:br>
              <a:rPr lang="nb-NO" sz="1600" dirty="0">
                <a:solidFill>
                  <a:schemeClr val="tx1"/>
                </a:solidFill>
              </a:rPr>
            </a:br>
            <a:r>
              <a:rPr lang="nb-NO" sz="1600" dirty="0">
                <a:solidFill>
                  <a:schemeClr val="tx1"/>
                </a:solidFill>
              </a:rPr>
              <a:t>– Skaper god dialog, godt samarbeid, samliv, arbeidsliv og samfunnsliv</a:t>
            </a:r>
            <a:r>
              <a:rPr lang="nb-NO" dirty="0">
                <a:solidFill>
                  <a:schemeClr val="tx1"/>
                </a:solidFill>
              </a:rPr>
              <a:t>.</a:t>
            </a:r>
          </a:p>
        </p:txBody>
      </p:sp>
      <p:sp>
        <p:nvSpPr>
          <p:cNvPr id="7" name="TekstSylinder 6">
            <a:extLst>
              <a:ext uri="{FF2B5EF4-FFF2-40B4-BE49-F238E27FC236}">
                <a16:creationId xmlns:a16="http://schemas.microsoft.com/office/drawing/2014/main" id="{54B5024C-1EBB-D5F2-42D2-4B640B1177FB}"/>
              </a:ext>
            </a:extLst>
          </p:cNvPr>
          <p:cNvSpPr txBox="1"/>
          <p:nvPr/>
        </p:nvSpPr>
        <p:spPr>
          <a:xfrm>
            <a:off x="3700829" y="730191"/>
            <a:ext cx="2368061" cy="461665"/>
          </a:xfrm>
          <a:prstGeom prst="rect">
            <a:avLst/>
          </a:prstGeom>
          <a:noFill/>
        </p:spPr>
        <p:txBody>
          <a:bodyPr wrap="square">
            <a:spAutoFit/>
          </a:bodyPr>
          <a:lstStyle/>
          <a:p>
            <a:r>
              <a:rPr lang="nb-NO" sz="2400" b="1" dirty="0">
                <a:solidFill>
                  <a:srgbClr val="FF0000"/>
                </a:solidFill>
              </a:rPr>
              <a:t>Utviklingsstigen</a:t>
            </a:r>
            <a:endParaRPr lang="nb-NO" sz="2400" dirty="0"/>
          </a:p>
        </p:txBody>
      </p:sp>
    </p:spTree>
    <p:extLst>
      <p:ext uri="{BB962C8B-B14F-4D97-AF65-F5344CB8AC3E}">
        <p14:creationId xmlns:p14="http://schemas.microsoft.com/office/powerpoint/2010/main" val="71547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3" grpId="0" animBg="1"/>
      <p:bldP spid="2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1C856-D82F-3571-647B-AF6D87E167EB}"/>
            </a:ext>
          </a:extLst>
        </p:cNvPr>
        <p:cNvGrpSpPr/>
        <p:nvPr/>
      </p:nvGrpSpPr>
      <p:grpSpPr>
        <a:xfrm>
          <a:off x="0" y="0"/>
          <a:ext cx="0" cy="0"/>
          <a:chOff x="0" y="0"/>
          <a:chExt cx="0" cy="0"/>
        </a:xfrm>
      </p:grpSpPr>
      <p:sp>
        <p:nvSpPr>
          <p:cNvPr id="12" name="TekstSylinder 11">
            <a:extLst>
              <a:ext uri="{FF2B5EF4-FFF2-40B4-BE49-F238E27FC236}">
                <a16:creationId xmlns:a16="http://schemas.microsoft.com/office/drawing/2014/main" id="{12CC592B-93C2-490E-B0E2-173E3CEE1CFC}"/>
              </a:ext>
            </a:extLst>
          </p:cNvPr>
          <p:cNvSpPr txBox="1"/>
          <p:nvPr/>
        </p:nvSpPr>
        <p:spPr>
          <a:xfrm>
            <a:off x="0" y="8930"/>
            <a:ext cx="9144000" cy="584775"/>
          </a:xfrm>
          <a:prstGeom prst="rect">
            <a:avLst/>
          </a:prstGeom>
          <a:noFill/>
        </p:spPr>
        <p:txBody>
          <a:bodyPr wrap="square" rtlCol="0">
            <a:spAutoFit/>
          </a:bodyPr>
          <a:lstStyle/>
          <a:p>
            <a:pPr algn="ctr"/>
            <a:r>
              <a:rPr lang="nb-NO" sz="3200" dirty="0">
                <a:solidFill>
                  <a:srgbClr val="C00000"/>
                </a:solidFill>
              </a:rPr>
              <a:t>Egomønstrenes negative egenskaper – Trinn 2</a:t>
            </a:r>
            <a:endParaRPr lang="nb-NO" sz="3200" dirty="0"/>
          </a:p>
        </p:txBody>
      </p:sp>
      <p:sp>
        <p:nvSpPr>
          <p:cNvPr id="13" name="TekstSylinder 12">
            <a:extLst>
              <a:ext uri="{FF2B5EF4-FFF2-40B4-BE49-F238E27FC236}">
                <a16:creationId xmlns:a16="http://schemas.microsoft.com/office/drawing/2014/main" id="{53126618-4374-69F5-0655-AA89A5378285}"/>
              </a:ext>
            </a:extLst>
          </p:cNvPr>
          <p:cNvSpPr txBox="1"/>
          <p:nvPr/>
        </p:nvSpPr>
        <p:spPr>
          <a:xfrm>
            <a:off x="4839202" y="6264295"/>
            <a:ext cx="4123314" cy="584775"/>
          </a:xfrm>
          <a:prstGeom prst="rect">
            <a:avLst/>
          </a:prstGeom>
          <a:solidFill>
            <a:schemeClr val="accent6">
              <a:lumMod val="40000"/>
              <a:lumOff val="60000"/>
            </a:schemeClr>
          </a:solidFill>
        </p:spPr>
        <p:txBody>
          <a:bodyPr wrap="square" lIns="18000" rIns="18000" rtlCol="0">
            <a:spAutoFit/>
          </a:bodyPr>
          <a:lstStyle/>
          <a:p>
            <a:r>
              <a:rPr lang="nb-NO" sz="1600" dirty="0"/>
              <a:t>Mer om dette 2. gang, De seks egomønstrene, </a:t>
            </a:r>
            <a:br>
              <a:rPr lang="nb-NO" sz="1600" dirty="0"/>
            </a:br>
            <a:r>
              <a:rPr lang="nb-NO" sz="1600" dirty="0"/>
              <a:t>i gratiskurset: </a:t>
            </a:r>
            <a:r>
              <a:rPr lang="nb-NO" sz="1600" b="1" dirty="0">
                <a:hlinkClick r:id="rId2"/>
              </a:rPr>
              <a:t>hjerterommet.no/livsveiledning/</a:t>
            </a:r>
            <a:r>
              <a:rPr lang="nb-NO" sz="1600" b="1" dirty="0"/>
              <a:t> </a:t>
            </a:r>
            <a:endParaRPr lang="nb-NO" sz="1600" dirty="0"/>
          </a:p>
        </p:txBody>
      </p:sp>
      <p:sp>
        <p:nvSpPr>
          <p:cNvPr id="25" name="TekstSylinder 24">
            <a:extLst>
              <a:ext uri="{FF2B5EF4-FFF2-40B4-BE49-F238E27FC236}">
                <a16:creationId xmlns:a16="http://schemas.microsoft.com/office/drawing/2014/main" id="{C192A9A5-A124-1B9B-080B-940FBF086968}"/>
              </a:ext>
            </a:extLst>
          </p:cNvPr>
          <p:cNvSpPr txBox="1"/>
          <p:nvPr/>
        </p:nvSpPr>
        <p:spPr>
          <a:xfrm>
            <a:off x="1412602" y="466104"/>
            <a:ext cx="6655073" cy="461665"/>
          </a:xfrm>
          <a:prstGeom prst="rect">
            <a:avLst/>
          </a:prstGeom>
          <a:noFill/>
        </p:spPr>
        <p:txBody>
          <a:bodyPr wrap="square">
            <a:spAutoFit/>
          </a:bodyPr>
          <a:lstStyle/>
          <a:p>
            <a:pPr algn="ctr"/>
            <a:r>
              <a:rPr lang="nb-NO" sz="2400" b="1" dirty="0"/>
              <a:t>Hva kunne være fint for deg å vikle deg ut av nå?</a:t>
            </a:r>
            <a:endParaRPr lang="nb-NO" sz="3200" b="1" dirty="0"/>
          </a:p>
        </p:txBody>
      </p:sp>
      <p:pic>
        <p:nvPicPr>
          <p:cNvPr id="5" name="Bilde 4">
            <a:extLst>
              <a:ext uri="{FF2B5EF4-FFF2-40B4-BE49-F238E27FC236}">
                <a16:creationId xmlns:a16="http://schemas.microsoft.com/office/drawing/2014/main" id="{60C63AC2-85B1-DCE1-40E5-0E6C8161B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46" y="935813"/>
            <a:ext cx="4151288" cy="2056564"/>
          </a:xfrm>
          <a:prstGeom prst="rect">
            <a:avLst/>
          </a:prstGeom>
        </p:spPr>
      </p:pic>
      <p:pic>
        <p:nvPicPr>
          <p:cNvPr id="16" name="Bilde 15">
            <a:extLst>
              <a:ext uri="{FF2B5EF4-FFF2-40B4-BE49-F238E27FC236}">
                <a16:creationId xmlns:a16="http://schemas.microsoft.com/office/drawing/2014/main" id="{18DD4341-35ED-73F1-4E24-02E972A751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930" y="939364"/>
            <a:ext cx="621545" cy="791057"/>
          </a:xfrm>
          <a:prstGeom prst="rect">
            <a:avLst/>
          </a:prstGeom>
        </p:spPr>
      </p:pic>
      <p:pic>
        <p:nvPicPr>
          <p:cNvPr id="9" name="Bilde 8">
            <a:extLst>
              <a:ext uri="{FF2B5EF4-FFF2-40B4-BE49-F238E27FC236}">
                <a16:creationId xmlns:a16="http://schemas.microsoft.com/office/drawing/2014/main" id="{8BBA7B77-1307-ADED-5221-4814510A26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471" y="3006756"/>
            <a:ext cx="4151288" cy="1874629"/>
          </a:xfrm>
          <a:prstGeom prst="rect">
            <a:avLst/>
          </a:prstGeom>
        </p:spPr>
      </p:pic>
      <p:pic>
        <p:nvPicPr>
          <p:cNvPr id="18" name="Bilde 17">
            <a:extLst>
              <a:ext uri="{FF2B5EF4-FFF2-40B4-BE49-F238E27FC236}">
                <a16:creationId xmlns:a16="http://schemas.microsoft.com/office/drawing/2014/main" id="{BFFDBABA-A97A-8DE7-BE69-B7A90B90F5C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579" y="2958171"/>
            <a:ext cx="710246" cy="849778"/>
          </a:xfrm>
          <a:prstGeom prst="rect">
            <a:avLst/>
          </a:prstGeom>
        </p:spPr>
      </p:pic>
      <p:pic>
        <p:nvPicPr>
          <p:cNvPr id="4" name="Bilde 3">
            <a:extLst>
              <a:ext uri="{FF2B5EF4-FFF2-40B4-BE49-F238E27FC236}">
                <a16:creationId xmlns:a16="http://schemas.microsoft.com/office/drawing/2014/main" id="{F6A9E90A-00DC-488F-DB9A-92769ABF9A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962" y="4842643"/>
            <a:ext cx="4123313" cy="2015357"/>
          </a:xfrm>
          <a:prstGeom prst="rect">
            <a:avLst/>
          </a:prstGeom>
        </p:spPr>
      </p:pic>
      <p:pic>
        <p:nvPicPr>
          <p:cNvPr id="20" name="Bilde 19">
            <a:extLst>
              <a:ext uri="{FF2B5EF4-FFF2-40B4-BE49-F238E27FC236}">
                <a16:creationId xmlns:a16="http://schemas.microsoft.com/office/drawing/2014/main" id="{E67DB1E0-70A3-A65E-34D7-96A05AAA285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3411" y="4871219"/>
            <a:ext cx="573339" cy="889954"/>
          </a:xfrm>
          <a:prstGeom prst="rect">
            <a:avLst/>
          </a:prstGeom>
        </p:spPr>
      </p:pic>
      <p:pic>
        <p:nvPicPr>
          <p:cNvPr id="8" name="Bilde 7">
            <a:extLst>
              <a:ext uri="{FF2B5EF4-FFF2-40B4-BE49-F238E27FC236}">
                <a16:creationId xmlns:a16="http://schemas.microsoft.com/office/drawing/2014/main" id="{3DE3F12C-F6E3-80BC-AC0B-4DAEDD51455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6739" y="953864"/>
            <a:ext cx="3825341" cy="2051369"/>
          </a:xfrm>
          <a:prstGeom prst="rect">
            <a:avLst/>
          </a:prstGeom>
        </p:spPr>
      </p:pic>
      <p:pic>
        <p:nvPicPr>
          <p:cNvPr id="15" name="Bilde 14">
            <a:extLst>
              <a:ext uri="{FF2B5EF4-FFF2-40B4-BE49-F238E27FC236}">
                <a16:creationId xmlns:a16="http://schemas.microsoft.com/office/drawing/2014/main" id="{BC5519CE-34EB-8153-C999-BB0A6E662B8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31142" y="927627"/>
            <a:ext cx="710246" cy="841322"/>
          </a:xfrm>
          <a:prstGeom prst="rect">
            <a:avLst/>
          </a:prstGeom>
        </p:spPr>
      </p:pic>
      <p:pic>
        <p:nvPicPr>
          <p:cNvPr id="10" name="Bilde 9">
            <a:extLst>
              <a:ext uri="{FF2B5EF4-FFF2-40B4-BE49-F238E27FC236}">
                <a16:creationId xmlns:a16="http://schemas.microsoft.com/office/drawing/2014/main" id="{BC25081F-105E-3EF3-4AC4-764F59D837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07098" y="3066068"/>
            <a:ext cx="3755417" cy="1893488"/>
          </a:xfrm>
          <a:prstGeom prst="rect">
            <a:avLst/>
          </a:prstGeom>
        </p:spPr>
      </p:pic>
      <p:pic>
        <p:nvPicPr>
          <p:cNvPr id="22" name="Bilde 21">
            <a:extLst>
              <a:ext uri="{FF2B5EF4-FFF2-40B4-BE49-F238E27FC236}">
                <a16:creationId xmlns:a16="http://schemas.microsoft.com/office/drawing/2014/main" id="{68B619ED-B30B-A56E-DB05-4B9034CFB44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840667" y="3031532"/>
            <a:ext cx="710246" cy="655174"/>
          </a:xfrm>
          <a:prstGeom prst="rect">
            <a:avLst/>
          </a:prstGeom>
        </p:spPr>
      </p:pic>
      <p:pic>
        <p:nvPicPr>
          <p:cNvPr id="14" name="Bilde 13">
            <a:extLst>
              <a:ext uri="{FF2B5EF4-FFF2-40B4-BE49-F238E27FC236}">
                <a16:creationId xmlns:a16="http://schemas.microsoft.com/office/drawing/2014/main" id="{F74A9662-ED2F-2F6D-AAAF-7797E5C1EEA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31923" y="4959556"/>
            <a:ext cx="3730591" cy="1304739"/>
          </a:xfrm>
          <a:prstGeom prst="rect">
            <a:avLst/>
          </a:prstGeom>
        </p:spPr>
      </p:pic>
      <p:pic>
        <p:nvPicPr>
          <p:cNvPr id="26" name="Bilde 25">
            <a:extLst>
              <a:ext uri="{FF2B5EF4-FFF2-40B4-BE49-F238E27FC236}">
                <a16:creationId xmlns:a16="http://schemas.microsoft.com/office/drawing/2014/main" id="{91534533-8348-6EE6-7D20-9FA761542CF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21617" y="4939623"/>
            <a:ext cx="710246" cy="841322"/>
          </a:xfrm>
          <a:prstGeom prst="rect">
            <a:avLst/>
          </a:prstGeom>
        </p:spPr>
      </p:pic>
    </p:spTree>
    <p:extLst>
      <p:ext uri="{BB962C8B-B14F-4D97-AF65-F5344CB8AC3E}">
        <p14:creationId xmlns:p14="http://schemas.microsoft.com/office/powerpoint/2010/main" val="30948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AF47AC0-566D-4BC8-ACB7-1FCA1C6A76A7}"/>
              </a:ext>
            </a:extLst>
          </p:cNvPr>
          <p:cNvSpPr txBox="1"/>
          <p:nvPr/>
        </p:nvSpPr>
        <p:spPr>
          <a:xfrm>
            <a:off x="749557" y="1032011"/>
            <a:ext cx="7937243" cy="281615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nb-NO" b="1" dirty="0"/>
              <a:t>Mentalt eksistensusikker </a:t>
            </a:r>
            <a:br>
              <a:rPr lang="nb-NO" b="1" dirty="0"/>
            </a:br>
            <a:r>
              <a:rPr lang="nb-NO" dirty="0"/>
              <a:t>Søker </a:t>
            </a:r>
            <a:r>
              <a:rPr lang="nb-NO" dirty="0">
                <a:solidFill>
                  <a:srgbClr val="C00000"/>
                </a:solidFill>
              </a:rPr>
              <a:t>frihet fra ansvar, </a:t>
            </a:r>
            <a:r>
              <a:rPr lang="nb-NO" dirty="0"/>
              <a:t>i stedet for å ta ansvar for eget liv og for fellesskapet. </a:t>
            </a:r>
          </a:p>
          <a:p>
            <a:r>
              <a:rPr lang="nb-NO" dirty="0"/>
              <a:t>	</a:t>
            </a:r>
            <a:r>
              <a:rPr lang="nb-NO" dirty="0">
                <a:sym typeface="Wingdings" panose="05000000000000000000" pitchFamily="2" charset="2"/>
              </a:rPr>
              <a:t> 	</a:t>
            </a:r>
            <a:r>
              <a:rPr lang="nb-NO" dirty="0">
                <a:solidFill>
                  <a:srgbClr val="FF0000"/>
                </a:solidFill>
                <a:sym typeface="Wingdings" panose="05000000000000000000" pitchFamily="2" charset="2"/>
              </a:rPr>
              <a:t>Fluktmønster</a:t>
            </a:r>
            <a:r>
              <a:rPr lang="nb-NO" dirty="0">
                <a:sym typeface="Wingdings" panose="05000000000000000000" pitchFamily="2" charset="2"/>
              </a:rPr>
              <a:t>    	</a:t>
            </a:r>
            <a:r>
              <a:rPr lang="nb-NO" dirty="0">
                <a:solidFill>
                  <a:srgbClr val="FF0000"/>
                </a:solidFill>
                <a:sym typeface="Wingdings" panose="05000000000000000000" pitchFamily="2" charset="2"/>
              </a:rPr>
              <a:t>Schizoid, schizofren</a:t>
            </a:r>
            <a:endParaRPr lang="nb-NO" dirty="0">
              <a:solidFill>
                <a:srgbClr val="FF0000"/>
              </a:solidFill>
            </a:endParaRPr>
          </a:p>
          <a:p>
            <a:pPr marL="342900" indent="-342900">
              <a:spcBef>
                <a:spcPts val="600"/>
              </a:spcBef>
              <a:buFont typeface="Arial" panose="020B0604020202020204" pitchFamily="34" charset="0"/>
              <a:buChar char="•"/>
            </a:pPr>
            <a:r>
              <a:rPr lang="nb-NO" b="1" dirty="0"/>
              <a:t>Emosjonelt eksistensusikker</a:t>
            </a:r>
            <a:br>
              <a:rPr lang="nb-NO" b="1" dirty="0"/>
            </a:br>
            <a:r>
              <a:rPr lang="nb-NO" dirty="0">
                <a:solidFill>
                  <a:srgbClr val="C00000"/>
                </a:solidFill>
              </a:rPr>
              <a:t>Overdreven oppmerksomhetstrang, </a:t>
            </a:r>
            <a:r>
              <a:rPr lang="nb-NO" dirty="0"/>
              <a:t>i stedet for å bli elsket som man er.</a:t>
            </a:r>
          </a:p>
          <a:p>
            <a:r>
              <a:rPr lang="nb-NO" dirty="0">
                <a:sym typeface="Wingdings" panose="05000000000000000000" pitchFamily="2" charset="2"/>
              </a:rPr>
              <a:t>	 	</a:t>
            </a:r>
            <a:r>
              <a:rPr lang="nb-NO" dirty="0">
                <a:solidFill>
                  <a:srgbClr val="FF0000"/>
                </a:solidFill>
                <a:sym typeface="Wingdings" panose="05000000000000000000" pitchFamily="2" charset="2"/>
              </a:rPr>
              <a:t>Hysterimønster</a:t>
            </a:r>
            <a:r>
              <a:rPr lang="nb-NO" dirty="0">
                <a:sym typeface="Wingdings" panose="05000000000000000000" pitchFamily="2" charset="2"/>
              </a:rPr>
              <a:t>  	</a:t>
            </a:r>
            <a:r>
              <a:rPr lang="nb-NO" dirty="0">
                <a:solidFill>
                  <a:srgbClr val="FF0000"/>
                </a:solidFill>
                <a:sym typeface="Wingdings" panose="05000000000000000000" pitchFamily="2" charset="2"/>
              </a:rPr>
              <a:t>Narsissisme</a:t>
            </a:r>
            <a:endParaRPr lang="nb-NO" dirty="0"/>
          </a:p>
          <a:p>
            <a:pPr marL="342900" indent="-342900">
              <a:spcBef>
                <a:spcPts val="600"/>
              </a:spcBef>
              <a:buFont typeface="Arial" panose="020B0604020202020204" pitchFamily="34" charset="0"/>
              <a:buChar char="•"/>
            </a:pPr>
            <a:r>
              <a:rPr lang="nb-NO" b="1" dirty="0"/>
              <a:t>Underernært</a:t>
            </a:r>
            <a:r>
              <a:rPr lang="nb-NO" dirty="0"/>
              <a:t> </a:t>
            </a:r>
            <a:br>
              <a:rPr lang="nb-NO" dirty="0"/>
            </a:br>
            <a:r>
              <a:rPr lang="nb-NO" dirty="0"/>
              <a:t>Søker </a:t>
            </a:r>
            <a:r>
              <a:rPr lang="nb-NO" dirty="0">
                <a:solidFill>
                  <a:srgbClr val="C00000"/>
                </a:solidFill>
              </a:rPr>
              <a:t>mental kontakt, </a:t>
            </a:r>
            <a:r>
              <a:rPr lang="nb-NO" dirty="0"/>
              <a:t>i stedet for følelseskontakt og kroppskontakt.</a:t>
            </a:r>
          </a:p>
          <a:p>
            <a:r>
              <a:rPr lang="nb-NO" dirty="0">
                <a:sym typeface="Wingdings" panose="05000000000000000000" pitchFamily="2" charset="2"/>
              </a:rPr>
              <a:t>		</a:t>
            </a:r>
            <a:r>
              <a:rPr lang="nb-NO" dirty="0">
                <a:solidFill>
                  <a:srgbClr val="FF0000"/>
                </a:solidFill>
                <a:sym typeface="Wingdings" panose="05000000000000000000" pitchFamily="2" charset="2"/>
              </a:rPr>
              <a:t>Realitetsbrist-mønster</a:t>
            </a:r>
            <a:r>
              <a:rPr lang="nb-NO" dirty="0">
                <a:sym typeface="Wingdings" panose="05000000000000000000" pitchFamily="2" charset="2"/>
              </a:rPr>
              <a:t>     	</a:t>
            </a:r>
            <a:r>
              <a:rPr lang="nb-NO" dirty="0">
                <a:solidFill>
                  <a:srgbClr val="FF0000"/>
                </a:solidFill>
                <a:sym typeface="Wingdings" panose="05000000000000000000" pitchFamily="2" charset="2"/>
              </a:rPr>
              <a:t>Bipolar, manisk-depressiv</a:t>
            </a:r>
            <a:endParaRPr lang="nb-NO" dirty="0"/>
          </a:p>
        </p:txBody>
      </p:sp>
      <p:sp>
        <p:nvSpPr>
          <p:cNvPr id="8" name="TekstSylinder 7">
            <a:extLst>
              <a:ext uri="{FF2B5EF4-FFF2-40B4-BE49-F238E27FC236}">
                <a16:creationId xmlns:a16="http://schemas.microsoft.com/office/drawing/2014/main" id="{AAB43B21-867A-8262-E23B-F3376CA3DC74}"/>
              </a:ext>
            </a:extLst>
          </p:cNvPr>
          <p:cNvSpPr txBox="1"/>
          <p:nvPr/>
        </p:nvSpPr>
        <p:spPr>
          <a:xfrm>
            <a:off x="0" y="39072"/>
            <a:ext cx="9143999" cy="584775"/>
          </a:xfrm>
          <a:prstGeom prst="rect">
            <a:avLst/>
          </a:prstGeom>
          <a:noFill/>
        </p:spPr>
        <p:txBody>
          <a:bodyPr wrap="square">
            <a:spAutoFit/>
          </a:bodyPr>
          <a:lstStyle/>
          <a:p>
            <a:pPr algn="ctr"/>
            <a:r>
              <a:rPr lang="nb-NO" sz="3200" kern="0" dirty="0">
                <a:solidFill>
                  <a:srgbClr val="C00000"/>
                </a:solidFill>
                <a:latin typeface="Arial" panose="020B0604020202020204" pitchFamily="34" charset="0"/>
              </a:rPr>
              <a:t>Å mestre personlighetsutfordringer</a:t>
            </a:r>
          </a:p>
        </p:txBody>
      </p:sp>
      <p:sp>
        <p:nvSpPr>
          <p:cNvPr id="4" name="TekstSylinder 3">
            <a:extLst>
              <a:ext uri="{FF2B5EF4-FFF2-40B4-BE49-F238E27FC236}">
                <a16:creationId xmlns:a16="http://schemas.microsoft.com/office/drawing/2014/main" id="{39ACACFC-FF6A-5AF2-5CDD-4FF36E107864}"/>
              </a:ext>
            </a:extLst>
          </p:cNvPr>
          <p:cNvSpPr txBox="1"/>
          <p:nvPr/>
        </p:nvSpPr>
        <p:spPr>
          <a:xfrm>
            <a:off x="749558" y="3737126"/>
            <a:ext cx="7937243" cy="281615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nb-NO" b="1" dirty="0"/>
              <a:t>Overviljesterk </a:t>
            </a:r>
            <a:br>
              <a:rPr lang="nb-NO" b="1" dirty="0"/>
            </a:br>
            <a:r>
              <a:rPr lang="nb-NO" dirty="0">
                <a:solidFill>
                  <a:srgbClr val="C00000"/>
                </a:solidFill>
              </a:rPr>
              <a:t>Presser egen vilje gjennom, </a:t>
            </a:r>
            <a:r>
              <a:rPr lang="nb-NO" dirty="0"/>
              <a:t>i stedet for gjensidig lytting, omsorg og samarbeid.</a:t>
            </a:r>
          </a:p>
          <a:p>
            <a:r>
              <a:rPr lang="nb-NO" dirty="0">
                <a:sym typeface="Wingdings" panose="05000000000000000000" pitchFamily="2" charset="2"/>
              </a:rPr>
              <a:t>	 	</a:t>
            </a:r>
            <a:r>
              <a:rPr lang="nb-NO" dirty="0">
                <a:solidFill>
                  <a:srgbClr val="FF0000"/>
                </a:solidFill>
                <a:sym typeface="Wingdings" panose="05000000000000000000" pitchFamily="2" charset="2"/>
              </a:rPr>
              <a:t>Kampmønster   </a:t>
            </a:r>
            <a:r>
              <a:rPr lang="nb-NO" dirty="0">
                <a:sym typeface="Wingdings" panose="05000000000000000000" pitchFamily="2" charset="2"/>
              </a:rPr>
              <a:t> 	</a:t>
            </a:r>
            <a:r>
              <a:rPr lang="nb-NO" dirty="0">
                <a:solidFill>
                  <a:srgbClr val="FF0000"/>
                </a:solidFill>
                <a:sym typeface="Wingdings" panose="05000000000000000000" pitchFamily="2" charset="2"/>
              </a:rPr>
              <a:t>Psykopatiske trekk, psykopati</a:t>
            </a:r>
            <a:endParaRPr lang="nb-NO" dirty="0"/>
          </a:p>
          <a:p>
            <a:pPr marL="342900" indent="-342900">
              <a:spcBef>
                <a:spcPts val="600"/>
              </a:spcBef>
              <a:buFont typeface="Arial" panose="020B0604020202020204" pitchFamily="34" charset="0"/>
              <a:buChar char="•"/>
            </a:pPr>
            <a:r>
              <a:rPr lang="nb-NO" b="1" dirty="0"/>
              <a:t>Overgivende </a:t>
            </a:r>
            <a:br>
              <a:rPr lang="nb-NO" b="1" dirty="0"/>
            </a:br>
            <a:r>
              <a:rPr lang="nb-NO" dirty="0">
                <a:solidFill>
                  <a:srgbClr val="C00000"/>
                </a:solidFill>
              </a:rPr>
              <a:t>Søker å ha det hyggelig og koselig</a:t>
            </a:r>
            <a:r>
              <a:rPr lang="nb-NO" dirty="0"/>
              <a:t>, selv om egne behov ikke dekkes.</a:t>
            </a:r>
          </a:p>
          <a:p>
            <a:r>
              <a:rPr lang="nb-NO" dirty="0">
                <a:sym typeface="Wingdings" panose="05000000000000000000" pitchFamily="2" charset="2"/>
              </a:rPr>
              <a:t>	 	</a:t>
            </a:r>
            <a:r>
              <a:rPr lang="nb-NO" dirty="0">
                <a:solidFill>
                  <a:srgbClr val="FF0000"/>
                </a:solidFill>
                <a:sym typeface="Wingdings" panose="05000000000000000000" pitchFamily="2" charset="2"/>
              </a:rPr>
              <a:t>Ettergivenhetsmønster/Underdanighetsmønster  </a:t>
            </a:r>
            <a:r>
              <a:rPr lang="nb-NO" dirty="0">
                <a:sym typeface="Wingdings" panose="05000000000000000000" pitchFamily="2" charset="2"/>
              </a:rPr>
              <a:t> 	</a:t>
            </a:r>
            <a:r>
              <a:rPr lang="nb-NO" dirty="0">
                <a:solidFill>
                  <a:srgbClr val="FF0000"/>
                </a:solidFill>
                <a:sym typeface="Wingdings" panose="05000000000000000000" pitchFamily="2" charset="2"/>
              </a:rPr>
              <a:t>Masochisme</a:t>
            </a:r>
            <a:endParaRPr lang="nb-NO" dirty="0">
              <a:solidFill>
                <a:srgbClr val="C00000"/>
              </a:solidFill>
            </a:endParaRPr>
          </a:p>
          <a:p>
            <a:pPr>
              <a:spcBef>
                <a:spcPts val="600"/>
              </a:spcBef>
            </a:pPr>
            <a:r>
              <a:rPr lang="nb-NO" b="1" dirty="0"/>
              <a:t>      Overpresterende</a:t>
            </a:r>
            <a:r>
              <a:rPr lang="nb-NO" dirty="0"/>
              <a:t> </a:t>
            </a:r>
            <a:br>
              <a:rPr lang="nb-NO" dirty="0"/>
            </a:br>
            <a:r>
              <a:rPr lang="nb-NO" dirty="0"/>
              <a:t>      </a:t>
            </a:r>
            <a:r>
              <a:rPr lang="nb-NO" dirty="0">
                <a:solidFill>
                  <a:srgbClr val="C00000"/>
                </a:solidFill>
              </a:rPr>
              <a:t>Overansvar for planer og saker</a:t>
            </a:r>
            <a:r>
              <a:rPr lang="nb-NO" dirty="0"/>
              <a:t>,</a:t>
            </a:r>
            <a:r>
              <a:rPr lang="nb-NO" dirty="0">
                <a:solidFill>
                  <a:srgbClr val="C00000"/>
                </a:solidFill>
              </a:rPr>
              <a:t> </a:t>
            </a:r>
            <a:r>
              <a:rPr lang="nb-NO" dirty="0"/>
              <a:t>på bekostning av det følelsesmessige.</a:t>
            </a:r>
          </a:p>
          <a:p>
            <a:r>
              <a:rPr lang="nb-NO" dirty="0">
                <a:sym typeface="Wingdings" panose="05000000000000000000" pitchFamily="2" charset="2"/>
              </a:rPr>
              <a:t>	 	</a:t>
            </a:r>
            <a:r>
              <a:rPr lang="nb-NO" dirty="0">
                <a:solidFill>
                  <a:srgbClr val="FF0000"/>
                </a:solidFill>
                <a:sym typeface="Wingdings" panose="05000000000000000000" pitchFamily="2" charset="2"/>
              </a:rPr>
              <a:t>Over-overprestasjonsmønster </a:t>
            </a:r>
            <a:r>
              <a:rPr lang="nb-NO" dirty="0">
                <a:sym typeface="Wingdings" panose="05000000000000000000" pitchFamily="2" charset="2"/>
              </a:rPr>
              <a:t> 	</a:t>
            </a:r>
            <a:r>
              <a:rPr lang="nb-NO" dirty="0">
                <a:solidFill>
                  <a:srgbClr val="FF0000"/>
                </a:solidFill>
                <a:sym typeface="Wingdings" panose="05000000000000000000" pitchFamily="2" charset="2"/>
              </a:rPr>
              <a:t>Rigid og ufleksibel, utbrent</a:t>
            </a:r>
            <a:endParaRPr lang="nb-NO" dirty="0"/>
          </a:p>
        </p:txBody>
      </p:sp>
      <p:sp>
        <p:nvSpPr>
          <p:cNvPr id="5" name="TekstSylinder 4">
            <a:extLst>
              <a:ext uri="{FF2B5EF4-FFF2-40B4-BE49-F238E27FC236}">
                <a16:creationId xmlns:a16="http://schemas.microsoft.com/office/drawing/2014/main" id="{9EBB1844-68CB-2463-9876-8AA5FC2014A7}"/>
              </a:ext>
            </a:extLst>
          </p:cNvPr>
          <p:cNvSpPr txBox="1"/>
          <p:nvPr/>
        </p:nvSpPr>
        <p:spPr>
          <a:xfrm>
            <a:off x="1" y="616027"/>
            <a:ext cx="9143999" cy="461665"/>
          </a:xfrm>
          <a:prstGeom prst="rect">
            <a:avLst/>
          </a:prstGeom>
          <a:noFill/>
        </p:spPr>
        <p:txBody>
          <a:bodyPr wrap="square">
            <a:spAutoFit/>
          </a:bodyPr>
          <a:lstStyle/>
          <a:p>
            <a:pPr algn="ctr"/>
            <a:r>
              <a:rPr lang="nb-NO" sz="2400" b="1" kern="0" dirty="0">
                <a:latin typeface="Arial" panose="020B0604020202020204" pitchFamily="34" charset="0"/>
              </a:rPr>
              <a:t>Har du noen av de verste sidene av egomønstrene?</a:t>
            </a:r>
          </a:p>
        </p:txBody>
      </p:sp>
      <p:sp>
        <p:nvSpPr>
          <p:cNvPr id="6" name="TekstSylinder 5">
            <a:extLst>
              <a:ext uri="{FF2B5EF4-FFF2-40B4-BE49-F238E27FC236}">
                <a16:creationId xmlns:a16="http://schemas.microsoft.com/office/drawing/2014/main" id="{A0683465-3F77-D563-0636-235142849778}"/>
              </a:ext>
            </a:extLst>
          </p:cNvPr>
          <p:cNvSpPr txBox="1"/>
          <p:nvPr/>
        </p:nvSpPr>
        <p:spPr>
          <a:xfrm>
            <a:off x="1152525" y="6468651"/>
            <a:ext cx="7000875" cy="338554"/>
          </a:xfrm>
          <a:prstGeom prst="rect">
            <a:avLst/>
          </a:prstGeom>
          <a:solidFill>
            <a:schemeClr val="accent6">
              <a:lumMod val="40000"/>
              <a:lumOff val="60000"/>
            </a:schemeClr>
          </a:solidFill>
        </p:spPr>
        <p:txBody>
          <a:bodyPr wrap="square" lIns="18000" rIns="18000" rtlCol="0">
            <a:spAutoFit/>
          </a:bodyPr>
          <a:lstStyle/>
          <a:p>
            <a:r>
              <a:rPr lang="nb-NO" sz="1600" dirty="0"/>
              <a:t>Mer om dette: 5. gang – Å leve med og i beste fall bli kvitt  personlighetsutfordringer</a:t>
            </a:r>
          </a:p>
        </p:txBody>
      </p:sp>
      <p:pic>
        <p:nvPicPr>
          <p:cNvPr id="7" name="Bilde 6">
            <a:extLst>
              <a:ext uri="{FF2B5EF4-FFF2-40B4-BE49-F238E27FC236}">
                <a16:creationId xmlns:a16="http://schemas.microsoft.com/office/drawing/2014/main" id="{907A54D4-675D-D010-3260-548A8691BD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565" y="1053422"/>
            <a:ext cx="621545" cy="791057"/>
          </a:xfrm>
          <a:prstGeom prst="rect">
            <a:avLst/>
          </a:prstGeom>
        </p:spPr>
      </p:pic>
      <p:pic>
        <p:nvPicPr>
          <p:cNvPr id="9" name="Bilde 8">
            <a:extLst>
              <a:ext uri="{FF2B5EF4-FFF2-40B4-BE49-F238E27FC236}">
                <a16:creationId xmlns:a16="http://schemas.microsoft.com/office/drawing/2014/main" id="{F1179882-DA50-CDE9-4E96-4817A2B09A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3898" y="1907789"/>
            <a:ext cx="710246" cy="849778"/>
          </a:xfrm>
          <a:prstGeom prst="rect">
            <a:avLst/>
          </a:prstGeom>
        </p:spPr>
      </p:pic>
      <p:pic>
        <p:nvPicPr>
          <p:cNvPr id="10" name="Bilde 9">
            <a:extLst>
              <a:ext uri="{FF2B5EF4-FFF2-40B4-BE49-F238E27FC236}">
                <a16:creationId xmlns:a16="http://schemas.microsoft.com/office/drawing/2014/main" id="{12B43D76-3D84-072B-C07B-D1F956CD7F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1667" y="2900354"/>
            <a:ext cx="573339" cy="889954"/>
          </a:xfrm>
          <a:prstGeom prst="rect">
            <a:avLst/>
          </a:prstGeom>
        </p:spPr>
      </p:pic>
      <p:pic>
        <p:nvPicPr>
          <p:cNvPr id="11" name="Bilde 10">
            <a:extLst>
              <a:ext uri="{FF2B5EF4-FFF2-40B4-BE49-F238E27FC236}">
                <a16:creationId xmlns:a16="http://schemas.microsoft.com/office/drawing/2014/main" id="{CE015E72-D5C1-FD94-531B-A37222E33E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864" y="3843490"/>
            <a:ext cx="710246" cy="841322"/>
          </a:xfrm>
          <a:prstGeom prst="rect">
            <a:avLst/>
          </a:prstGeom>
        </p:spPr>
      </p:pic>
      <p:pic>
        <p:nvPicPr>
          <p:cNvPr id="12" name="Bilde 11">
            <a:extLst>
              <a:ext uri="{FF2B5EF4-FFF2-40B4-BE49-F238E27FC236}">
                <a16:creationId xmlns:a16="http://schemas.microsoft.com/office/drawing/2014/main" id="{133E0211-9393-2309-7D25-9C7EEF53A66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33898" y="4772897"/>
            <a:ext cx="710246" cy="655174"/>
          </a:xfrm>
          <a:prstGeom prst="rect">
            <a:avLst/>
          </a:prstGeom>
        </p:spPr>
      </p:pic>
      <p:pic>
        <p:nvPicPr>
          <p:cNvPr id="13" name="Bilde 12">
            <a:extLst>
              <a:ext uri="{FF2B5EF4-FFF2-40B4-BE49-F238E27FC236}">
                <a16:creationId xmlns:a16="http://schemas.microsoft.com/office/drawing/2014/main" id="{3D5C23F9-C619-2521-3D94-96C8D0738B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0354" y="5592159"/>
            <a:ext cx="710246" cy="940501"/>
          </a:xfrm>
          <a:prstGeom prst="rect">
            <a:avLst/>
          </a:prstGeom>
        </p:spPr>
      </p:pic>
    </p:spTree>
    <p:extLst>
      <p:ext uri="{BB962C8B-B14F-4D97-AF65-F5344CB8AC3E}">
        <p14:creationId xmlns:p14="http://schemas.microsoft.com/office/powerpoint/2010/main" val="4211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80EDF9B-B4BE-A7D6-F32E-51A8FF30E1E7}"/>
              </a:ext>
            </a:extLst>
          </p:cNvPr>
          <p:cNvSpPr txBox="1"/>
          <p:nvPr/>
        </p:nvSpPr>
        <p:spPr>
          <a:xfrm>
            <a:off x="319916" y="957352"/>
            <a:ext cx="4482651" cy="1862048"/>
          </a:xfrm>
          <a:prstGeom prst="rect">
            <a:avLst/>
          </a:prstGeom>
          <a:noFill/>
          <a:ln>
            <a:solidFill>
              <a:schemeClr val="tx1"/>
            </a:solidFill>
          </a:ln>
        </p:spPr>
        <p:txBody>
          <a:bodyPr wrap="square" rtlCol="0">
            <a:spAutoFit/>
          </a:bodyPr>
          <a:lstStyle/>
          <a:p>
            <a:pPr algn="ctr">
              <a:spcAft>
                <a:spcPts val="600"/>
              </a:spcAft>
            </a:pPr>
            <a:r>
              <a:rPr lang="nb-NO" sz="2000" b="1" dirty="0"/>
              <a:t>Mentalt eksistensusikker</a:t>
            </a:r>
          </a:p>
          <a:p>
            <a:pPr marL="342900" indent="-342900">
              <a:buFont typeface="Times New Roman" panose="02020603050405020304" pitchFamily="18" charset="0"/>
              <a:buChar char="-"/>
            </a:pPr>
            <a:r>
              <a:rPr lang="nb-NO" kern="150" dirty="0">
                <a:ea typeface="Times New Roman" panose="02020603050405020304" pitchFamily="18" charset="0"/>
              </a:rPr>
              <a:t>Ofte en mental eller åndelig begavelse</a:t>
            </a:r>
            <a:endParaRPr lang="nb-NO" kern="150" dirty="0"/>
          </a:p>
          <a:p>
            <a:pPr marL="342900" lvl="0" indent="-342900">
              <a:buFont typeface="Times New Roman" panose="02020603050405020304" pitchFamily="18" charset="0"/>
              <a:buChar char="-"/>
            </a:pPr>
            <a:r>
              <a:rPr lang="nb-NO" kern="150" dirty="0"/>
              <a:t>Radar for andres skjulte tanker og følelser</a:t>
            </a:r>
          </a:p>
          <a:p>
            <a:pPr marL="342900" lvl="0" indent="-342900">
              <a:buFont typeface="Times New Roman" panose="02020603050405020304" pitchFamily="18" charset="0"/>
              <a:buChar char="-"/>
            </a:pPr>
            <a:r>
              <a:rPr lang="nb-NO" kern="150" dirty="0"/>
              <a:t>Ubundet av «stammelover»</a:t>
            </a:r>
          </a:p>
          <a:p>
            <a:pPr marL="342900" lvl="0" indent="-342900">
              <a:buFont typeface="Times New Roman" panose="02020603050405020304" pitchFamily="18" charset="0"/>
              <a:buChar char="-"/>
            </a:pPr>
            <a:r>
              <a:rPr lang="nb-NO" kern="150" dirty="0"/>
              <a:t>Evne til dype og alvorlige samtaler </a:t>
            </a:r>
          </a:p>
          <a:p>
            <a:pPr marL="342900" lvl="0" indent="-342900">
              <a:buFont typeface="Times New Roman" panose="02020603050405020304" pitchFamily="18" charset="0"/>
              <a:buChar char="-"/>
            </a:pPr>
            <a:r>
              <a:rPr lang="nb-NO" kern="150" dirty="0"/>
              <a:t>Svart humor</a:t>
            </a:r>
          </a:p>
        </p:txBody>
      </p:sp>
      <p:sp>
        <p:nvSpPr>
          <p:cNvPr id="3" name="TekstSylinder 2">
            <a:extLst>
              <a:ext uri="{FF2B5EF4-FFF2-40B4-BE49-F238E27FC236}">
                <a16:creationId xmlns:a16="http://schemas.microsoft.com/office/drawing/2014/main" id="{21D435E5-81A4-3EC5-FD87-E3E10AE58E73}"/>
              </a:ext>
            </a:extLst>
          </p:cNvPr>
          <p:cNvSpPr txBox="1"/>
          <p:nvPr/>
        </p:nvSpPr>
        <p:spPr>
          <a:xfrm>
            <a:off x="379033" y="2918420"/>
            <a:ext cx="4423534" cy="1862048"/>
          </a:xfrm>
          <a:prstGeom prst="rect">
            <a:avLst/>
          </a:prstGeom>
          <a:noFill/>
          <a:ln>
            <a:solidFill>
              <a:schemeClr val="tx1"/>
            </a:solidFill>
          </a:ln>
        </p:spPr>
        <p:txBody>
          <a:bodyPr wrap="square" rtlCol="0">
            <a:spAutoFit/>
          </a:bodyPr>
          <a:lstStyle/>
          <a:p>
            <a:pPr algn="ctr">
              <a:spcAft>
                <a:spcPts val="600"/>
              </a:spcAft>
            </a:pPr>
            <a:r>
              <a:rPr lang="nb-NO" sz="2000" b="1" dirty="0"/>
              <a:t>Emosjonelt eksistensusikker</a:t>
            </a:r>
          </a:p>
          <a:p>
            <a:pPr marL="342900" lvl="0" indent="-342900">
              <a:buFont typeface="Times New Roman" panose="02020603050405020304" pitchFamily="18" charset="0"/>
              <a:buChar char="-"/>
            </a:pPr>
            <a:r>
              <a:rPr lang="nb-NO" kern="150" dirty="0">
                <a:ea typeface="Times New Roman" panose="02020603050405020304" pitchFamily="18" charset="0"/>
              </a:rPr>
              <a:t>Ofte s</a:t>
            </a:r>
            <a:r>
              <a:rPr lang="nb-NO" sz="1800" kern="150" dirty="0">
                <a:effectLst/>
                <a:ea typeface="Times New Roman" panose="02020603050405020304" pitchFamily="18" charset="0"/>
              </a:rPr>
              <a:t>ærlige sosiale og kunstneriske evner</a:t>
            </a:r>
          </a:p>
          <a:p>
            <a:pPr marL="342900" lvl="0" indent="-342900">
              <a:buFont typeface="Times New Roman" panose="02020603050405020304" pitchFamily="18" charset="0"/>
              <a:buChar char="-"/>
            </a:pPr>
            <a:r>
              <a:rPr lang="nb-NO" sz="1800" kern="150" dirty="0">
                <a:effectLst/>
                <a:ea typeface="Times New Roman" panose="02020603050405020304" pitchFamily="18" charset="0"/>
              </a:rPr>
              <a:t>Kontakt med </a:t>
            </a:r>
            <a:r>
              <a:rPr lang="nb-NO" kern="150" dirty="0">
                <a:ea typeface="Times New Roman" panose="02020603050405020304" pitchFamily="18" charset="0"/>
              </a:rPr>
              <a:t>livskjernen</a:t>
            </a:r>
            <a:r>
              <a:rPr lang="nb-NO" sz="1800" kern="150" dirty="0">
                <a:effectLst/>
                <a:ea typeface="Times New Roman" panose="02020603050405020304" pitchFamily="18" charset="0"/>
              </a:rPr>
              <a:t> og livsenergien</a:t>
            </a:r>
          </a:p>
          <a:p>
            <a:pPr marL="342900" indent="-342900">
              <a:buFont typeface="Times New Roman" panose="02020603050405020304" pitchFamily="18" charset="0"/>
              <a:buChar char="-"/>
            </a:pPr>
            <a:r>
              <a:rPr lang="nb-NO" kern="150" dirty="0">
                <a:ea typeface="Times New Roman" panose="02020603050405020304" pitchFamily="18" charset="0"/>
              </a:rPr>
              <a:t>Sangvinsk. Ekstrovert, livsglad og leken. </a:t>
            </a:r>
            <a:endParaRPr lang="nb-NO" sz="1800" kern="150" dirty="0">
              <a:effectLst/>
              <a:ea typeface="Times New Roman" panose="02020603050405020304" pitchFamily="18" charset="0"/>
            </a:endParaRPr>
          </a:p>
          <a:p>
            <a:pPr marL="342900" lvl="0" indent="-342900">
              <a:buFont typeface="Times New Roman" panose="02020603050405020304" pitchFamily="18" charset="0"/>
              <a:buChar char="-"/>
            </a:pPr>
            <a:r>
              <a:rPr lang="nb-NO" sz="1800" kern="150" dirty="0">
                <a:effectLst/>
                <a:ea typeface="Times New Roman" panose="02020603050405020304" pitchFamily="18" charset="0"/>
              </a:rPr>
              <a:t>Levende og underholdene.</a:t>
            </a:r>
          </a:p>
          <a:p>
            <a:pPr marL="342900" lvl="0" indent="-342900">
              <a:buFont typeface="Times New Roman" panose="02020603050405020304" pitchFamily="18" charset="0"/>
              <a:buChar char="-"/>
            </a:pPr>
            <a:r>
              <a:rPr lang="nb-NO" sz="1800" kern="150" dirty="0">
                <a:effectLst/>
                <a:ea typeface="Times New Roman" panose="02020603050405020304" pitchFamily="18" charset="0"/>
              </a:rPr>
              <a:t>Evne til dypere, mer ekte kontakt</a:t>
            </a:r>
          </a:p>
        </p:txBody>
      </p:sp>
      <p:sp>
        <p:nvSpPr>
          <p:cNvPr id="8" name="TekstSylinder 7">
            <a:extLst>
              <a:ext uri="{FF2B5EF4-FFF2-40B4-BE49-F238E27FC236}">
                <a16:creationId xmlns:a16="http://schemas.microsoft.com/office/drawing/2014/main" id="{041C3BD7-6569-FBC3-921E-9C5046E917C1}"/>
              </a:ext>
            </a:extLst>
          </p:cNvPr>
          <p:cNvSpPr txBox="1"/>
          <p:nvPr/>
        </p:nvSpPr>
        <p:spPr>
          <a:xfrm>
            <a:off x="404334" y="4905443"/>
            <a:ext cx="4398233" cy="1862048"/>
          </a:xfrm>
          <a:prstGeom prst="rect">
            <a:avLst/>
          </a:prstGeom>
          <a:noFill/>
          <a:ln>
            <a:solidFill>
              <a:schemeClr val="tx1"/>
            </a:solidFill>
          </a:ln>
        </p:spPr>
        <p:txBody>
          <a:bodyPr wrap="square" rtlCol="0">
            <a:spAutoFit/>
          </a:bodyPr>
          <a:lstStyle/>
          <a:p>
            <a:pPr algn="ctr">
              <a:spcAft>
                <a:spcPts val="600"/>
              </a:spcAft>
            </a:pPr>
            <a:r>
              <a:rPr lang="nb-NO" sz="2000" b="1" dirty="0"/>
              <a:t>Underernært</a:t>
            </a:r>
          </a:p>
          <a:p>
            <a:pPr marL="342900" indent="-342900">
              <a:buFont typeface="Times New Roman" panose="02020603050405020304" pitchFamily="18" charset="0"/>
              <a:buChar char="-"/>
            </a:pPr>
            <a:r>
              <a:rPr lang="nb-NO" kern="150" dirty="0">
                <a:ea typeface="Times New Roman" panose="02020603050405020304" pitchFamily="18" charset="0"/>
              </a:rPr>
              <a:t>Mentale, logiske og analytiske evner </a:t>
            </a:r>
          </a:p>
          <a:p>
            <a:pPr marL="342900" indent="-342900">
              <a:buFont typeface="Times New Roman" panose="02020603050405020304" pitchFamily="18" charset="0"/>
              <a:buChar char="-"/>
            </a:pPr>
            <a:r>
              <a:rPr lang="nb-NO" kern="150" dirty="0">
                <a:ea typeface="Times New Roman" panose="02020603050405020304" pitchFamily="18" charset="0"/>
              </a:rPr>
              <a:t>Ofte en god pedagog.</a:t>
            </a:r>
            <a:endParaRPr lang="nb-NO" sz="1800" kern="150" dirty="0">
              <a:effectLst/>
              <a:ea typeface="Times New Roman" panose="02020603050405020304" pitchFamily="18" charset="0"/>
            </a:endParaRPr>
          </a:p>
          <a:p>
            <a:pPr marL="342900" lvl="0" indent="-342900">
              <a:buFont typeface="Times New Roman" panose="02020603050405020304" pitchFamily="18" charset="0"/>
              <a:buChar char="-"/>
            </a:pPr>
            <a:r>
              <a:rPr lang="nb-NO" sz="1800" kern="150" dirty="0">
                <a:effectLst/>
                <a:ea typeface="Times New Roman" panose="02020603050405020304" pitchFamily="18" charset="0"/>
              </a:rPr>
              <a:t>Snill, grei og tjenestevillig</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sz="1800" kern="150" dirty="0">
                <a:effectLst/>
                <a:ea typeface="Times New Roman" panose="02020603050405020304" pitchFamily="18" charset="0"/>
              </a:rPr>
              <a:t>Full av ideer og planer</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sz="1800" dirty="0">
                <a:effectLst/>
                <a:ea typeface="Times New Roman" panose="02020603050405020304" pitchFamily="18" charset="0"/>
              </a:rPr>
              <a:t>Tørrvittig</a:t>
            </a:r>
            <a:endParaRPr lang="nb-NO" sz="1800" kern="150" dirty="0">
              <a:effectLst/>
              <a:ea typeface="Times New Roman" panose="02020603050405020304" pitchFamily="18" charset="0"/>
            </a:endParaRPr>
          </a:p>
        </p:txBody>
      </p:sp>
      <p:sp>
        <p:nvSpPr>
          <p:cNvPr id="12" name="TekstSylinder 11">
            <a:extLst>
              <a:ext uri="{FF2B5EF4-FFF2-40B4-BE49-F238E27FC236}">
                <a16:creationId xmlns:a16="http://schemas.microsoft.com/office/drawing/2014/main" id="{EE8EB8FB-E7C5-B89A-1FF5-5BAB74CF8849}"/>
              </a:ext>
            </a:extLst>
          </p:cNvPr>
          <p:cNvSpPr txBox="1"/>
          <p:nvPr/>
        </p:nvSpPr>
        <p:spPr>
          <a:xfrm>
            <a:off x="0" y="8930"/>
            <a:ext cx="9144000" cy="584775"/>
          </a:xfrm>
          <a:prstGeom prst="rect">
            <a:avLst/>
          </a:prstGeom>
          <a:noFill/>
        </p:spPr>
        <p:txBody>
          <a:bodyPr wrap="square" rtlCol="0">
            <a:spAutoFit/>
          </a:bodyPr>
          <a:lstStyle/>
          <a:p>
            <a:pPr algn="ctr"/>
            <a:r>
              <a:rPr lang="nb-NO" sz="3200" dirty="0">
                <a:solidFill>
                  <a:srgbClr val="C00000"/>
                </a:solidFill>
              </a:rPr>
              <a:t>Egomønstrenes positive egenskaper – Trinn 3</a:t>
            </a:r>
            <a:endParaRPr lang="nb-NO" sz="3200" dirty="0"/>
          </a:p>
        </p:txBody>
      </p:sp>
      <p:sp>
        <p:nvSpPr>
          <p:cNvPr id="13" name="TekstSylinder 12">
            <a:extLst>
              <a:ext uri="{FF2B5EF4-FFF2-40B4-BE49-F238E27FC236}">
                <a16:creationId xmlns:a16="http://schemas.microsoft.com/office/drawing/2014/main" id="{12492446-CB1B-D130-5A84-BEE7077D72FD}"/>
              </a:ext>
            </a:extLst>
          </p:cNvPr>
          <p:cNvSpPr txBox="1"/>
          <p:nvPr/>
        </p:nvSpPr>
        <p:spPr>
          <a:xfrm>
            <a:off x="5048250" y="6510516"/>
            <a:ext cx="3953831" cy="338554"/>
          </a:xfrm>
          <a:prstGeom prst="rect">
            <a:avLst/>
          </a:prstGeom>
          <a:solidFill>
            <a:schemeClr val="accent6">
              <a:lumMod val="40000"/>
              <a:lumOff val="60000"/>
            </a:schemeClr>
          </a:solidFill>
        </p:spPr>
        <p:txBody>
          <a:bodyPr wrap="square" lIns="18000" rIns="18000" rtlCol="0">
            <a:spAutoFit/>
          </a:bodyPr>
          <a:lstStyle/>
          <a:p>
            <a:r>
              <a:rPr lang="nb-NO" sz="1600" dirty="0"/>
              <a:t>Mer om dette: 2. gang – De seks egomønstrene</a:t>
            </a:r>
          </a:p>
        </p:txBody>
      </p:sp>
      <p:sp>
        <p:nvSpPr>
          <p:cNvPr id="14" name="TekstSylinder 13">
            <a:extLst>
              <a:ext uri="{FF2B5EF4-FFF2-40B4-BE49-F238E27FC236}">
                <a16:creationId xmlns:a16="http://schemas.microsoft.com/office/drawing/2014/main" id="{FDDC25ED-7EAA-D054-476B-721D3361D3F6}"/>
              </a:ext>
            </a:extLst>
          </p:cNvPr>
          <p:cNvSpPr txBox="1"/>
          <p:nvPr/>
        </p:nvSpPr>
        <p:spPr>
          <a:xfrm>
            <a:off x="5048250" y="957352"/>
            <a:ext cx="3953831" cy="1862048"/>
          </a:xfrm>
          <a:prstGeom prst="rect">
            <a:avLst/>
          </a:prstGeom>
          <a:noFill/>
          <a:ln>
            <a:solidFill>
              <a:schemeClr val="tx1"/>
            </a:solidFill>
          </a:ln>
        </p:spPr>
        <p:txBody>
          <a:bodyPr wrap="square" rtlCol="0">
            <a:spAutoFit/>
          </a:bodyPr>
          <a:lstStyle/>
          <a:p>
            <a:pPr algn="ctr">
              <a:spcAft>
                <a:spcPts val="600"/>
              </a:spcAft>
            </a:pPr>
            <a:r>
              <a:rPr lang="nb-NO" sz="2000" b="1" dirty="0"/>
              <a:t>Overviljesterk</a:t>
            </a:r>
          </a:p>
          <a:p>
            <a:pPr marL="342900" indent="-342900">
              <a:buFont typeface="Times New Roman" panose="02020603050405020304" pitchFamily="18" charset="0"/>
              <a:buChar char="-"/>
            </a:pPr>
            <a:r>
              <a:rPr lang="nb-NO" kern="150" dirty="0">
                <a:ea typeface="Times New Roman" panose="02020603050405020304" pitchFamily="18" charset="0"/>
              </a:rPr>
              <a:t> Viljestyrke og gjennomføringskraft</a:t>
            </a:r>
          </a:p>
          <a:p>
            <a:pPr marL="342900" indent="-342900">
              <a:buFont typeface="Times New Roman" panose="02020603050405020304" pitchFamily="18" charset="0"/>
              <a:buChar char="-"/>
            </a:pPr>
            <a:r>
              <a:rPr lang="nb-NO" dirty="0">
                <a:ea typeface="Times New Roman" panose="02020603050405020304" pitchFamily="18" charset="0"/>
              </a:rPr>
              <a:t>God til å bygge allianser</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sz="1800" kern="150" dirty="0">
                <a:effectLst/>
                <a:ea typeface="Times New Roman" panose="02020603050405020304" pitchFamily="18" charset="0"/>
              </a:rPr>
              <a:t>Sjarmerende, selvsikre, humoristiske</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kern="150" dirty="0">
                <a:ea typeface="Times New Roman" panose="02020603050405020304" pitchFamily="18" charset="0"/>
              </a:rPr>
              <a:t>Har mye energi, er varme i kroppen</a:t>
            </a:r>
          </a:p>
          <a:p>
            <a:pPr marL="342900" lvl="0" indent="-342900">
              <a:buFont typeface="Times New Roman" panose="02020603050405020304" pitchFamily="18" charset="0"/>
              <a:buChar char="-"/>
            </a:pPr>
            <a:r>
              <a:rPr lang="nb-NO" sz="1800" kern="150" dirty="0">
                <a:effectLst/>
                <a:ea typeface="Times New Roman" panose="02020603050405020304" pitchFamily="18" charset="0"/>
              </a:rPr>
              <a:t>Ivrig etter å lære opp andre</a:t>
            </a:r>
          </a:p>
        </p:txBody>
      </p:sp>
      <p:pic>
        <p:nvPicPr>
          <p:cNvPr id="15" name="Bilde 14">
            <a:extLst>
              <a:ext uri="{FF2B5EF4-FFF2-40B4-BE49-F238E27FC236}">
                <a16:creationId xmlns:a16="http://schemas.microsoft.com/office/drawing/2014/main" id="{53DAD26A-92A9-D6F1-099E-242AC7A30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1142" y="927627"/>
            <a:ext cx="710246" cy="841322"/>
          </a:xfrm>
          <a:prstGeom prst="rect">
            <a:avLst/>
          </a:prstGeom>
        </p:spPr>
      </p:pic>
      <p:pic>
        <p:nvPicPr>
          <p:cNvPr id="16" name="Bilde 15">
            <a:extLst>
              <a:ext uri="{FF2B5EF4-FFF2-40B4-BE49-F238E27FC236}">
                <a16:creationId xmlns:a16="http://schemas.microsoft.com/office/drawing/2014/main" id="{813AFCF5-CEC4-4CBA-7951-A5ECADC9CE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930" y="939364"/>
            <a:ext cx="621545" cy="791057"/>
          </a:xfrm>
          <a:prstGeom prst="rect">
            <a:avLst/>
          </a:prstGeom>
        </p:spPr>
      </p:pic>
      <p:pic>
        <p:nvPicPr>
          <p:cNvPr id="18" name="Bilde 17">
            <a:extLst>
              <a:ext uri="{FF2B5EF4-FFF2-40B4-BE49-F238E27FC236}">
                <a16:creationId xmlns:a16="http://schemas.microsoft.com/office/drawing/2014/main" id="{452AAC7C-4652-6CDF-FED4-F2B4DA911D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579" y="2891496"/>
            <a:ext cx="710246" cy="849778"/>
          </a:xfrm>
          <a:prstGeom prst="rect">
            <a:avLst/>
          </a:prstGeom>
        </p:spPr>
      </p:pic>
      <p:pic>
        <p:nvPicPr>
          <p:cNvPr id="20" name="Bilde 19">
            <a:extLst>
              <a:ext uri="{FF2B5EF4-FFF2-40B4-BE49-F238E27FC236}">
                <a16:creationId xmlns:a16="http://schemas.microsoft.com/office/drawing/2014/main" id="{59EAA4F9-0896-7E44-7F76-8A4ED1B5C73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411" y="4871219"/>
            <a:ext cx="573339" cy="889954"/>
          </a:xfrm>
          <a:prstGeom prst="rect">
            <a:avLst/>
          </a:prstGeom>
        </p:spPr>
      </p:pic>
      <p:sp>
        <p:nvSpPr>
          <p:cNvPr id="21" name="TekstSylinder 20">
            <a:extLst>
              <a:ext uri="{FF2B5EF4-FFF2-40B4-BE49-F238E27FC236}">
                <a16:creationId xmlns:a16="http://schemas.microsoft.com/office/drawing/2014/main" id="{E9208BD2-E76E-7BA3-303C-D9A99E3352A1}"/>
              </a:ext>
            </a:extLst>
          </p:cNvPr>
          <p:cNvSpPr txBox="1"/>
          <p:nvPr/>
        </p:nvSpPr>
        <p:spPr>
          <a:xfrm>
            <a:off x="5048250" y="2950005"/>
            <a:ext cx="3953831" cy="1862048"/>
          </a:xfrm>
          <a:prstGeom prst="rect">
            <a:avLst/>
          </a:prstGeom>
          <a:noFill/>
          <a:ln>
            <a:solidFill>
              <a:schemeClr val="tx1"/>
            </a:solidFill>
          </a:ln>
        </p:spPr>
        <p:txBody>
          <a:bodyPr wrap="square" rtlCol="0">
            <a:spAutoFit/>
          </a:bodyPr>
          <a:lstStyle/>
          <a:p>
            <a:pPr algn="ctr">
              <a:spcAft>
                <a:spcPts val="600"/>
              </a:spcAft>
            </a:pPr>
            <a:r>
              <a:rPr lang="nb-NO" sz="2000" b="1" dirty="0"/>
              <a:t>Overgivende</a:t>
            </a:r>
          </a:p>
          <a:p>
            <a:pPr marL="342900" lvl="0" indent="-342900">
              <a:buFont typeface="Times New Roman" panose="02020603050405020304" pitchFamily="18" charset="0"/>
              <a:buChar char="-"/>
            </a:pPr>
            <a:r>
              <a:rPr lang="nb-NO" sz="1800" kern="150" dirty="0">
                <a:effectLst/>
                <a:ea typeface="Times New Roman" panose="02020603050405020304" pitchFamily="18" charset="0"/>
              </a:rPr>
              <a:t>   Skape kos og hygge. Roe ned andre</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kern="150" dirty="0">
                <a:ea typeface="Times New Roman" panose="02020603050405020304" pitchFamily="18" charset="0"/>
              </a:rPr>
              <a:t>Har omsorg for alle. Holder ut ….</a:t>
            </a:r>
          </a:p>
          <a:p>
            <a:pPr marL="342900" lvl="0" indent="-342900">
              <a:buFont typeface="Times New Roman" panose="02020603050405020304" pitchFamily="18" charset="0"/>
              <a:buChar char="-"/>
            </a:pPr>
            <a:r>
              <a:rPr lang="nb-NO" sz="1800" kern="150" dirty="0">
                <a:effectLst/>
                <a:ea typeface="Times New Roman" panose="02020603050405020304" pitchFamily="18" charset="0"/>
              </a:rPr>
              <a:t>Runde og trivelige. </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nb-NO" sz="1800" kern="150" dirty="0">
                <a:effectLst/>
                <a:ea typeface="Times New Roman" panose="02020603050405020304" pitchFamily="18" charset="0"/>
              </a:rPr>
              <a:t>Gode til å konversere</a:t>
            </a:r>
            <a:r>
              <a:rPr lang="nb-NO" kern="150" dirty="0">
                <a:ea typeface="Times New Roman" panose="02020603050405020304" pitchFamily="18" charset="0"/>
              </a:rPr>
              <a:t>. D</a:t>
            </a:r>
            <a:r>
              <a:rPr lang="nb-NO" sz="1800" kern="150" dirty="0">
                <a:effectLst/>
                <a:ea typeface="Times New Roman" panose="02020603050405020304" pitchFamily="18" charset="0"/>
              </a:rPr>
              <a:t>iplomater </a:t>
            </a:r>
          </a:p>
          <a:p>
            <a:pPr marL="342900" lvl="0" indent="-342900">
              <a:buFont typeface="Times New Roman" panose="02020603050405020304" pitchFamily="18" charset="0"/>
              <a:buChar char="-"/>
            </a:pPr>
            <a:r>
              <a:rPr lang="nb-NO" sz="1800" dirty="0">
                <a:effectLst/>
                <a:ea typeface="Times New Roman" panose="02020603050405020304" pitchFamily="18" charset="0"/>
              </a:rPr>
              <a:t>Kan være gode ledere</a:t>
            </a:r>
            <a:endParaRPr lang="nb-NO" sz="1800" kern="150" dirty="0">
              <a:effectLst/>
              <a:ea typeface="Times New Roman" panose="02020603050405020304" pitchFamily="18" charset="0"/>
            </a:endParaRPr>
          </a:p>
        </p:txBody>
      </p:sp>
      <p:pic>
        <p:nvPicPr>
          <p:cNvPr id="22" name="Bilde 21">
            <a:extLst>
              <a:ext uri="{FF2B5EF4-FFF2-40B4-BE49-F238E27FC236}">
                <a16:creationId xmlns:a16="http://schemas.microsoft.com/office/drawing/2014/main" id="{EA6BB9C9-633D-727F-2B01-4497C64852A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07342" y="2926757"/>
            <a:ext cx="710246" cy="655174"/>
          </a:xfrm>
          <a:prstGeom prst="rect">
            <a:avLst/>
          </a:prstGeom>
        </p:spPr>
      </p:pic>
      <p:sp>
        <p:nvSpPr>
          <p:cNvPr id="23" name="TekstSylinder 22">
            <a:extLst>
              <a:ext uri="{FF2B5EF4-FFF2-40B4-BE49-F238E27FC236}">
                <a16:creationId xmlns:a16="http://schemas.microsoft.com/office/drawing/2014/main" id="{1BD33215-E6E0-BDCC-6BCE-0AF567581D0B}"/>
              </a:ext>
            </a:extLst>
          </p:cNvPr>
          <p:cNvSpPr txBox="1"/>
          <p:nvPr/>
        </p:nvSpPr>
        <p:spPr>
          <a:xfrm>
            <a:off x="5048250" y="4871219"/>
            <a:ext cx="3953831" cy="1585049"/>
          </a:xfrm>
          <a:prstGeom prst="rect">
            <a:avLst/>
          </a:prstGeom>
          <a:noFill/>
          <a:ln>
            <a:solidFill>
              <a:schemeClr val="tx1"/>
            </a:solidFill>
          </a:ln>
        </p:spPr>
        <p:txBody>
          <a:bodyPr wrap="square" rtlCol="0">
            <a:spAutoFit/>
          </a:bodyPr>
          <a:lstStyle/>
          <a:p>
            <a:pPr algn="ctr">
              <a:spcAft>
                <a:spcPts val="600"/>
              </a:spcAft>
            </a:pPr>
            <a:r>
              <a:rPr lang="nb-NO" sz="2000" b="1" dirty="0"/>
              <a:t>Overpresterende</a:t>
            </a:r>
          </a:p>
          <a:p>
            <a:pPr marL="342900" indent="-342900">
              <a:buFont typeface="Times New Roman" panose="02020603050405020304" pitchFamily="18" charset="0"/>
              <a:buChar char="-"/>
            </a:pPr>
            <a:r>
              <a:rPr lang="nb-NO" kern="150" dirty="0">
                <a:ea typeface="Times New Roman" panose="02020603050405020304" pitchFamily="18" charset="0"/>
              </a:rPr>
              <a:t>Saklig, effektiv, tar ansvar, presterer</a:t>
            </a:r>
          </a:p>
          <a:p>
            <a:pPr marL="342900" lvl="0" indent="-342900">
              <a:buFont typeface="Times New Roman" panose="02020603050405020304" pitchFamily="18" charset="0"/>
              <a:buChar char="-"/>
            </a:pPr>
            <a:r>
              <a:rPr lang="nb-NO" kern="150" dirty="0">
                <a:ea typeface="Times New Roman" panose="02020603050405020304" pitchFamily="18" charset="0"/>
              </a:rPr>
              <a:t>Alltid smilende og p</a:t>
            </a:r>
            <a:r>
              <a:rPr lang="nb-NO" sz="1800" kern="150" dirty="0">
                <a:effectLst/>
                <a:ea typeface="Times New Roman" panose="02020603050405020304" pitchFamily="18" charset="0"/>
              </a:rPr>
              <a:t>ositiv</a:t>
            </a:r>
            <a:endParaRPr lang="nb-NO" kern="150" dirty="0">
              <a:ea typeface="Times New Roman" panose="02020603050405020304" pitchFamily="18" charset="0"/>
            </a:endParaRPr>
          </a:p>
          <a:p>
            <a:pPr marL="342900" indent="-342900">
              <a:buFont typeface="Times New Roman" panose="02020603050405020304" pitchFamily="18" charset="0"/>
              <a:buChar char="-"/>
            </a:pPr>
            <a:r>
              <a:rPr lang="nb-NO" kern="150" dirty="0">
                <a:ea typeface="Times New Roman" panose="02020603050405020304" pitchFamily="18" charset="0"/>
              </a:rPr>
              <a:t>Stor selvbeherskelse</a:t>
            </a:r>
          </a:p>
          <a:p>
            <a:pPr marL="342900" lvl="0" indent="-342900">
              <a:buFont typeface="Times New Roman" panose="02020603050405020304" pitchFamily="18" charset="0"/>
              <a:buChar char="-"/>
            </a:pPr>
            <a:r>
              <a:rPr lang="nb-NO" kern="150" dirty="0">
                <a:ea typeface="Times New Roman" panose="02020603050405020304" pitchFamily="18" charset="0"/>
              </a:rPr>
              <a:t>Mye</a:t>
            </a:r>
            <a:r>
              <a:rPr lang="nb-NO" sz="1800" kern="150" dirty="0">
                <a:effectLst/>
                <a:ea typeface="Times New Roman" panose="02020603050405020304" pitchFamily="18" charset="0"/>
              </a:rPr>
              <a:t> energi og smiler «alltid»</a:t>
            </a:r>
            <a:endParaRPr lang="nb-NO" kern="150" dirty="0">
              <a:ea typeface="Times New Roman" panose="02020603050405020304" pitchFamily="18" charset="0"/>
            </a:endParaRPr>
          </a:p>
        </p:txBody>
      </p:sp>
      <p:sp>
        <p:nvSpPr>
          <p:cNvPr id="25" name="TekstSylinder 24">
            <a:extLst>
              <a:ext uri="{FF2B5EF4-FFF2-40B4-BE49-F238E27FC236}">
                <a16:creationId xmlns:a16="http://schemas.microsoft.com/office/drawing/2014/main" id="{0CFDE7D4-FE79-C84A-5B34-D9222D622D7F}"/>
              </a:ext>
            </a:extLst>
          </p:cNvPr>
          <p:cNvSpPr txBox="1"/>
          <p:nvPr/>
        </p:nvSpPr>
        <p:spPr>
          <a:xfrm>
            <a:off x="1477108" y="489261"/>
            <a:ext cx="6093395" cy="461665"/>
          </a:xfrm>
          <a:prstGeom prst="rect">
            <a:avLst/>
          </a:prstGeom>
          <a:noFill/>
        </p:spPr>
        <p:txBody>
          <a:bodyPr wrap="square">
            <a:spAutoFit/>
          </a:bodyPr>
          <a:lstStyle/>
          <a:p>
            <a:pPr algn="ctr"/>
            <a:r>
              <a:rPr lang="nb-NO" sz="2400" b="1" dirty="0"/>
              <a:t>Noe som kunne være fint for deg å utvikle nå?</a:t>
            </a:r>
            <a:endParaRPr lang="nb-NO" sz="3200" b="1" dirty="0"/>
          </a:p>
        </p:txBody>
      </p:sp>
      <p:pic>
        <p:nvPicPr>
          <p:cNvPr id="26" name="Bilde 25">
            <a:extLst>
              <a:ext uri="{FF2B5EF4-FFF2-40B4-BE49-F238E27FC236}">
                <a16:creationId xmlns:a16="http://schemas.microsoft.com/office/drawing/2014/main" id="{86D8368F-29F3-5EA0-8FFB-6532BD26C5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02567" y="4853898"/>
            <a:ext cx="710246" cy="841322"/>
          </a:xfrm>
          <a:prstGeom prst="rect">
            <a:avLst/>
          </a:prstGeom>
        </p:spPr>
      </p:pic>
    </p:spTree>
    <p:extLst>
      <p:ext uri="{BB962C8B-B14F-4D97-AF65-F5344CB8AC3E}">
        <p14:creationId xmlns:p14="http://schemas.microsoft.com/office/powerpoint/2010/main" val="16681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avrundede hjørner 33">
            <a:extLst>
              <a:ext uri="{FF2B5EF4-FFF2-40B4-BE49-F238E27FC236}">
                <a16:creationId xmlns:a16="http://schemas.microsoft.com/office/drawing/2014/main" id="{D5EB196B-02F8-E0D4-BBB7-D5860D131944}"/>
              </a:ext>
            </a:extLst>
          </p:cNvPr>
          <p:cNvSpPr/>
          <p:nvPr/>
        </p:nvSpPr>
        <p:spPr>
          <a:xfrm>
            <a:off x="532307" y="3975514"/>
            <a:ext cx="8089633" cy="2762574"/>
          </a:xfrm>
          <a:prstGeom prst="roundRect">
            <a:avLst/>
          </a:prstGeom>
          <a:solidFill>
            <a:srgbClr val="FFF7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AutoShape 7">
            <a:extLst>
              <a:ext uri="{FF2B5EF4-FFF2-40B4-BE49-F238E27FC236}">
                <a16:creationId xmlns:a16="http://schemas.microsoft.com/office/drawing/2014/main" id="{BCAA8735-C619-D77A-2413-5E64F87B5A46}"/>
              </a:ext>
            </a:extLst>
          </p:cNvPr>
          <p:cNvSpPr>
            <a:spLocks noChangeArrowheads="1"/>
          </p:cNvSpPr>
          <p:nvPr/>
        </p:nvSpPr>
        <p:spPr bwMode="auto">
          <a:xfrm>
            <a:off x="7416800" y="2728913"/>
            <a:ext cx="85725" cy="38100"/>
          </a:xfrm>
          <a:prstGeom prst="rtTriangle">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6" name="Text Box 12">
            <a:extLst>
              <a:ext uri="{FF2B5EF4-FFF2-40B4-BE49-F238E27FC236}">
                <a16:creationId xmlns:a16="http://schemas.microsoft.com/office/drawing/2014/main" id="{B78B0AAA-BDFF-CC46-0A21-877233A9C67D}"/>
              </a:ext>
            </a:extLst>
          </p:cNvPr>
          <p:cNvSpPr txBox="1">
            <a:spLocks noChangeArrowheads="1"/>
          </p:cNvSpPr>
          <p:nvPr/>
        </p:nvSpPr>
        <p:spPr bwMode="auto">
          <a:xfrm>
            <a:off x="403354" y="1369106"/>
            <a:ext cx="4300409" cy="2554545"/>
          </a:xfrm>
          <a:prstGeom prst="rect">
            <a:avLst/>
          </a:prstGeom>
          <a:noFill/>
          <a:ln>
            <a:noFill/>
          </a:ln>
          <a:effectLst/>
          <a:extLst>
            <a:ext uri="{909E8E84-426E-40DD-AFC4-6F175D3DCCD1}">
              <a14:hiddenFill xmlns:a14="http://schemas.microsoft.com/office/drawing/2010/main">
                <a:gradFill rotWithShape="1">
                  <a:gsLst>
                    <a:gs pos="0">
                      <a:srgbClr val="66FF33"/>
                    </a:gs>
                    <a:gs pos="100000">
                      <a:srgbClr val="669900"/>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anose="05000000000000000000" pitchFamily="2" charset="2"/>
              <a:buChar char="Ø"/>
            </a:pPr>
            <a:r>
              <a:rPr lang="nb-NO" altLang="nb-NO" sz="2000" b="1" dirty="0"/>
              <a:t>Har du </a:t>
            </a:r>
            <a:r>
              <a:rPr lang="nb-NO" altLang="nb-NO" sz="2000" b="1" i="1" dirty="0"/>
              <a:t>ytre</a:t>
            </a:r>
            <a:r>
              <a:rPr lang="nb-NO" altLang="nb-NO" sz="2000" b="1" dirty="0"/>
              <a:t> rammebetingelser som samsvarer med dine </a:t>
            </a:r>
            <a:r>
              <a:rPr lang="nb-NO" altLang="nb-NO" sz="2000" b="1" i="1" dirty="0"/>
              <a:t>indre</a:t>
            </a:r>
            <a:r>
              <a:rPr lang="nb-NO" altLang="nb-NO" sz="2000" b="1" dirty="0"/>
              <a:t> behov?</a:t>
            </a:r>
          </a:p>
          <a:p>
            <a:pPr marL="342900" indent="-342900">
              <a:spcBef>
                <a:spcPct val="50000"/>
              </a:spcBef>
              <a:buFont typeface="Wingdings" panose="05000000000000000000" pitchFamily="2" charset="2"/>
              <a:buChar char="Ø"/>
            </a:pPr>
            <a:r>
              <a:rPr lang="nb-NO" altLang="nb-NO" sz="2000" dirty="0"/>
              <a:t>Det er ikke nok at du løfter deg selv i utviklingsstigen. Du må også prøve å bedre, evt. løfte, dine omgivelser.</a:t>
            </a:r>
          </a:p>
          <a:p>
            <a:pPr marL="342900" indent="-342900">
              <a:spcBef>
                <a:spcPct val="50000"/>
              </a:spcBef>
              <a:buFont typeface="Wingdings" panose="05000000000000000000" pitchFamily="2" charset="2"/>
              <a:buChar char="Ø"/>
            </a:pPr>
            <a:r>
              <a:rPr lang="nb-NO" altLang="nb-NO" sz="2000" dirty="0"/>
              <a:t>Evt. velge nye omgivelser, noe som kan være en lengre og tøff prosess. </a:t>
            </a:r>
          </a:p>
        </p:txBody>
      </p:sp>
      <p:sp>
        <p:nvSpPr>
          <p:cNvPr id="7" name="Text Box 14">
            <a:extLst>
              <a:ext uri="{FF2B5EF4-FFF2-40B4-BE49-F238E27FC236}">
                <a16:creationId xmlns:a16="http://schemas.microsoft.com/office/drawing/2014/main" id="{C4103703-4E4D-0BD4-0903-E336F3DD3B06}"/>
              </a:ext>
            </a:extLst>
          </p:cNvPr>
          <p:cNvSpPr txBox="1">
            <a:spLocks noChangeArrowheads="1"/>
          </p:cNvSpPr>
          <p:nvPr/>
        </p:nvSpPr>
        <p:spPr bwMode="auto">
          <a:xfrm rot="362821">
            <a:off x="4463584" y="4466864"/>
            <a:ext cx="182112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50000"/>
              <a:buFont typeface="Wingdings" panose="05000000000000000000" pitchFamily="2" charset="2"/>
              <a:buNone/>
            </a:pPr>
            <a:r>
              <a:rPr lang="nb-NO" altLang="nb-NO" sz="3200" dirty="0"/>
              <a:t> </a:t>
            </a:r>
            <a:r>
              <a:rPr lang="nb-NO" altLang="nb-NO" sz="2000" dirty="0"/>
              <a:t>Vennekrets ?</a:t>
            </a:r>
          </a:p>
        </p:txBody>
      </p:sp>
      <p:sp>
        <p:nvSpPr>
          <p:cNvPr id="8" name="Text Box 15">
            <a:extLst>
              <a:ext uri="{FF2B5EF4-FFF2-40B4-BE49-F238E27FC236}">
                <a16:creationId xmlns:a16="http://schemas.microsoft.com/office/drawing/2014/main" id="{C74B1C7F-B825-497B-5F60-88C7E945D5A3}"/>
              </a:ext>
            </a:extLst>
          </p:cNvPr>
          <p:cNvSpPr txBox="1">
            <a:spLocks noChangeArrowheads="1"/>
          </p:cNvSpPr>
          <p:nvPr/>
        </p:nvSpPr>
        <p:spPr bwMode="auto">
          <a:xfrm rot="855422">
            <a:off x="1016366" y="5454769"/>
            <a:ext cx="3743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Arbeid ? Arbeidsplass ?</a:t>
            </a:r>
          </a:p>
        </p:txBody>
      </p:sp>
      <p:sp>
        <p:nvSpPr>
          <p:cNvPr id="9" name="Text Box 16">
            <a:extLst>
              <a:ext uri="{FF2B5EF4-FFF2-40B4-BE49-F238E27FC236}">
                <a16:creationId xmlns:a16="http://schemas.microsoft.com/office/drawing/2014/main" id="{1F32CC5C-F105-139D-2DD7-6D116DF9EF2A}"/>
              </a:ext>
            </a:extLst>
          </p:cNvPr>
          <p:cNvSpPr txBox="1">
            <a:spLocks noChangeArrowheads="1"/>
          </p:cNvSpPr>
          <p:nvPr/>
        </p:nvSpPr>
        <p:spPr bwMode="auto">
          <a:xfrm rot="20928571">
            <a:off x="3242041" y="6140569"/>
            <a:ext cx="2106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Sunt livsmiljø?</a:t>
            </a:r>
          </a:p>
        </p:txBody>
      </p:sp>
      <p:sp>
        <p:nvSpPr>
          <p:cNvPr id="10" name="Text Box 17">
            <a:extLst>
              <a:ext uri="{FF2B5EF4-FFF2-40B4-BE49-F238E27FC236}">
                <a16:creationId xmlns:a16="http://schemas.microsoft.com/office/drawing/2014/main" id="{B3785B01-17E5-D28B-C478-42EA0B1A60C4}"/>
              </a:ext>
            </a:extLst>
          </p:cNvPr>
          <p:cNvSpPr txBox="1">
            <a:spLocks noChangeArrowheads="1"/>
          </p:cNvSpPr>
          <p:nvPr/>
        </p:nvSpPr>
        <p:spPr bwMode="auto">
          <a:xfrm rot="21104433">
            <a:off x="2699554" y="4220119"/>
            <a:ext cx="221062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50000"/>
              <a:buFont typeface="Wingdings" panose="05000000000000000000" pitchFamily="2" charset="2"/>
              <a:buNone/>
            </a:pPr>
            <a:r>
              <a:rPr lang="nb-NO" altLang="nb-NO" sz="2000" dirty="0"/>
              <a:t>Utdannelse ? Yrke ?</a:t>
            </a:r>
          </a:p>
        </p:txBody>
      </p:sp>
      <p:sp>
        <p:nvSpPr>
          <p:cNvPr id="11" name="Text Box 18">
            <a:extLst>
              <a:ext uri="{FF2B5EF4-FFF2-40B4-BE49-F238E27FC236}">
                <a16:creationId xmlns:a16="http://schemas.microsoft.com/office/drawing/2014/main" id="{F4A4D667-AC71-AE98-2C46-B90C2588EDAA}"/>
              </a:ext>
            </a:extLst>
          </p:cNvPr>
          <p:cNvSpPr txBox="1">
            <a:spLocks noChangeArrowheads="1"/>
          </p:cNvSpPr>
          <p:nvPr/>
        </p:nvSpPr>
        <p:spPr bwMode="auto">
          <a:xfrm rot="21249542">
            <a:off x="2468928" y="4843581"/>
            <a:ext cx="219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Bolig ? Bosted ?</a:t>
            </a:r>
          </a:p>
        </p:txBody>
      </p:sp>
      <p:sp>
        <p:nvSpPr>
          <p:cNvPr id="12" name="Text Box 19">
            <a:extLst>
              <a:ext uri="{FF2B5EF4-FFF2-40B4-BE49-F238E27FC236}">
                <a16:creationId xmlns:a16="http://schemas.microsoft.com/office/drawing/2014/main" id="{94C70D97-F563-31D4-D162-3584553F6878}"/>
              </a:ext>
            </a:extLst>
          </p:cNvPr>
          <p:cNvSpPr txBox="1">
            <a:spLocks noChangeArrowheads="1"/>
          </p:cNvSpPr>
          <p:nvPr/>
        </p:nvSpPr>
        <p:spPr bwMode="auto">
          <a:xfrm>
            <a:off x="5351463" y="3505076"/>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Tx/>
              <a:buFontTx/>
              <a:buNone/>
            </a:pPr>
            <a:endParaRPr lang="nb-NO" altLang="nb-NO" sz="1800">
              <a:latin typeface="Garamond" panose="02020404030301010803" pitchFamily="18" charset="0"/>
            </a:endParaRPr>
          </a:p>
        </p:txBody>
      </p:sp>
      <p:sp>
        <p:nvSpPr>
          <p:cNvPr id="13" name="Text Box 20">
            <a:extLst>
              <a:ext uri="{FF2B5EF4-FFF2-40B4-BE49-F238E27FC236}">
                <a16:creationId xmlns:a16="http://schemas.microsoft.com/office/drawing/2014/main" id="{BF14C2BD-CDAF-65C2-76DE-6AD559657BA3}"/>
              </a:ext>
            </a:extLst>
          </p:cNvPr>
          <p:cNvSpPr txBox="1">
            <a:spLocks noChangeArrowheads="1"/>
          </p:cNvSpPr>
          <p:nvPr/>
        </p:nvSpPr>
        <p:spPr bwMode="auto">
          <a:xfrm>
            <a:off x="4108054" y="5263974"/>
            <a:ext cx="230541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50000"/>
              <a:buFont typeface="Wingdings" panose="05000000000000000000" pitchFamily="2" charset="2"/>
              <a:buNone/>
            </a:pPr>
            <a:r>
              <a:rPr lang="nb-NO" altLang="nb-NO" sz="2000" dirty="0"/>
              <a:t>Fritidsaktiviteter ?</a:t>
            </a:r>
          </a:p>
        </p:txBody>
      </p:sp>
      <p:sp>
        <p:nvSpPr>
          <p:cNvPr id="14" name="Text Box 21">
            <a:extLst>
              <a:ext uri="{FF2B5EF4-FFF2-40B4-BE49-F238E27FC236}">
                <a16:creationId xmlns:a16="http://schemas.microsoft.com/office/drawing/2014/main" id="{C28CC25D-C116-C71E-E240-56F3878E621A}"/>
              </a:ext>
            </a:extLst>
          </p:cNvPr>
          <p:cNvSpPr txBox="1">
            <a:spLocks noChangeArrowheads="1"/>
          </p:cNvSpPr>
          <p:nvPr/>
        </p:nvSpPr>
        <p:spPr bwMode="auto">
          <a:xfrm rot="329246">
            <a:off x="5709016" y="6212006"/>
            <a:ext cx="2106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Arbeidstid ?</a:t>
            </a:r>
          </a:p>
        </p:txBody>
      </p:sp>
      <p:sp>
        <p:nvSpPr>
          <p:cNvPr id="15" name="Text Box 22">
            <a:extLst>
              <a:ext uri="{FF2B5EF4-FFF2-40B4-BE49-F238E27FC236}">
                <a16:creationId xmlns:a16="http://schemas.microsoft.com/office/drawing/2014/main" id="{3F5E917E-A12B-F507-C7FA-08764BAC4C8A}"/>
              </a:ext>
            </a:extLst>
          </p:cNvPr>
          <p:cNvSpPr txBox="1">
            <a:spLocks noChangeArrowheads="1"/>
          </p:cNvSpPr>
          <p:nvPr/>
        </p:nvSpPr>
        <p:spPr bwMode="auto">
          <a:xfrm rot="393030">
            <a:off x="6462833" y="4162624"/>
            <a:ext cx="210643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SzPct val="150000"/>
              <a:buFont typeface="Wingdings" panose="05000000000000000000" pitchFamily="2" charset="2"/>
              <a:buNone/>
            </a:pPr>
            <a:r>
              <a:rPr lang="nb-NO" altLang="nb-NO" sz="2000" dirty="0"/>
              <a:t>Samlivspartner ?</a:t>
            </a:r>
          </a:p>
        </p:txBody>
      </p:sp>
      <p:sp>
        <p:nvSpPr>
          <p:cNvPr id="16" name="Text Box 23">
            <a:extLst>
              <a:ext uri="{FF2B5EF4-FFF2-40B4-BE49-F238E27FC236}">
                <a16:creationId xmlns:a16="http://schemas.microsoft.com/office/drawing/2014/main" id="{BEA3138D-5243-476B-B9CC-140E95C01BDC}"/>
              </a:ext>
            </a:extLst>
          </p:cNvPr>
          <p:cNvSpPr txBox="1">
            <a:spLocks noChangeArrowheads="1"/>
          </p:cNvSpPr>
          <p:nvPr/>
        </p:nvSpPr>
        <p:spPr bwMode="auto">
          <a:xfrm rot="21249542">
            <a:off x="6212253" y="4619744"/>
            <a:ext cx="2143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Arbeidsmiljø ?</a:t>
            </a:r>
          </a:p>
        </p:txBody>
      </p:sp>
      <p:sp>
        <p:nvSpPr>
          <p:cNvPr id="17" name="Text Box 24">
            <a:extLst>
              <a:ext uri="{FF2B5EF4-FFF2-40B4-BE49-F238E27FC236}">
                <a16:creationId xmlns:a16="http://schemas.microsoft.com/office/drawing/2014/main" id="{037521BE-8B84-DD35-796E-ED5190D7C7FF}"/>
              </a:ext>
            </a:extLst>
          </p:cNvPr>
          <p:cNvSpPr txBox="1">
            <a:spLocks noChangeArrowheads="1"/>
          </p:cNvSpPr>
          <p:nvPr/>
        </p:nvSpPr>
        <p:spPr bwMode="auto">
          <a:xfrm>
            <a:off x="736966" y="5953244"/>
            <a:ext cx="275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Singel ?  Kjæreste?</a:t>
            </a:r>
          </a:p>
        </p:txBody>
      </p:sp>
      <p:sp>
        <p:nvSpPr>
          <p:cNvPr id="18" name="Text Box 25">
            <a:extLst>
              <a:ext uri="{FF2B5EF4-FFF2-40B4-BE49-F238E27FC236}">
                <a16:creationId xmlns:a16="http://schemas.microsoft.com/office/drawing/2014/main" id="{7C0D388D-8786-5E1D-D00B-2AE176827E22}"/>
              </a:ext>
            </a:extLst>
          </p:cNvPr>
          <p:cNvSpPr txBox="1">
            <a:spLocks noChangeArrowheads="1"/>
          </p:cNvSpPr>
          <p:nvPr/>
        </p:nvSpPr>
        <p:spPr bwMode="auto">
          <a:xfrm rot="329246">
            <a:off x="6501178" y="5708769"/>
            <a:ext cx="210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Arbeidssted ?</a:t>
            </a:r>
          </a:p>
        </p:txBody>
      </p:sp>
      <p:sp>
        <p:nvSpPr>
          <p:cNvPr id="19" name="Text Box 26">
            <a:extLst>
              <a:ext uri="{FF2B5EF4-FFF2-40B4-BE49-F238E27FC236}">
                <a16:creationId xmlns:a16="http://schemas.microsoft.com/office/drawing/2014/main" id="{56D5BEB1-DB2D-25BD-8A00-705EBCA4D44E}"/>
              </a:ext>
            </a:extLst>
          </p:cNvPr>
          <p:cNvSpPr txBox="1">
            <a:spLocks noChangeArrowheads="1"/>
          </p:cNvSpPr>
          <p:nvPr/>
        </p:nvSpPr>
        <p:spPr bwMode="auto">
          <a:xfrm>
            <a:off x="597266" y="4484806"/>
            <a:ext cx="3024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ct val="150000"/>
              <a:buFont typeface="Wingdings" panose="05000000000000000000" pitchFamily="2" charset="2"/>
              <a:buNone/>
            </a:pPr>
            <a:r>
              <a:rPr lang="nb-NO" altLang="nb-NO" sz="2000"/>
              <a:t>Arbeidskollegaer ?</a:t>
            </a:r>
          </a:p>
        </p:txBody>
      </p:sp>
      <p:sp>
        <p:nvSpPr>
          <p:cNvPr id="20" name="TekstSylinder 19">
            <a:extLst>
              <a:ext uri="{FF2B5EF4-FFF2-40B4-BE49-F238E27FC236}">
                <a16:creationId xmlns:a16="http://schemas.microsoft.com/office/drawing/2014/main" id="{76FA27ED-5939-2EEF-6BF9-F16CE712E845}"/>
              </a:ext>
            </a:extLst>
          </p:cNvPr>
          <p:cNvSpPr txBox="1"/>
          <p:nvPr/>
        </p:nvSpPr>
        <p:spPr>
          <a:xfrm>
            <a:off x="896189" y="139559"/>
            <a:ext cx="6963508" cy="1077218"/>
          </a:xfrm>
          <a:prstGeom prst="rect">
            <a:avLst/>
          </a:prstGeom>
          <a:noFill/>
        </p:spPr>
        <p:txBody>
          <a:bodyPr wrap="square" rtlCol="0">
            <a:spAutoFit/>
          </a:bodyPr>
          <a:lstStyle/>
          <a:p>
            <a:pPr algn="ctr"/>
            <a:r>
              <a:rPr lang="nb-NO" sz="3200" dirty="0">
                <a:solidFill>
                  <a:srgbClr val="C00000"/>
                </a:solidFill>
              </a:rPr>
              <a:t>Rammebetingelsene dine må også være gode for å få et godt og lykkelig liv</a:t>
            </a:r>
            <a:endParaRPr lang="nb-NO" sz="3200" dirty="0"/>
          </a:p>
        </p:txBody>
      </p:sp>
      <p:pic>
        <p:nvPicPr>
          <p:cNvPr id="32" name="Bilde 31">
            <a:extLst>
              <a:ext uri="{FF2B5EF4-FFF2-40B4-BE49-F238E27FC236}">
                <a16:creationId xmlns:a16="http://schemas.microsoft.com/office/drawing/2014/main" id="{EECD0306-0B70-8CF0-0548-F883B6EF45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7224" y="1542878"/>
            <a:ext cx="3974727" cy="2241438"/>
          </a:xfrm>
          <a:prstGeom prst="rect">
            <a:avLst/>
          </a:prstGeom>
        </p:spPr>
      </p:pic>
      <p:sp>
        <p:nvSpPr>
          <p:cNvPr id="35" name="TekstSylinder 34">
            <a:extLst>
              <a:ext uri="{FF2B5EF4-FFF2-40B4-BE49-F238E27FC236}">
                <a16:creationId xmlns:a16="http://schemas.microsoft.com/office/drawing/2014/main" id="{B7ED1C13-9C3F-3A9E-6EB0-ED51F8D5E9E7}"/>
              </a:ext>
            </a:extLst>
          </p:cNvPr>
          <p:cNvSpPr txBox="1"/>
          <p:nvPr/>
        </p:nvSpPr>
        <p:spPr>
          <a:xfrm>
            <a:off x="5978637" y="1219021"/>
            <a:ext cx="2104521" cy="338554"/>
          </a:xfrm>
          <a:prstGeom prst="rect">
            <a:avLst/>
          </a:prstGeom>
          <a:noFill/>
        </p:spPr>
        <p:txBody>
          <a:bodyPr wrap="square" rtlCol="0">
            <a:spAutoFit/>
          </a:bodyPr>
          <a:lstStyle/>
          <a:p>
            <a:pPr algn="ctr"/>
            <a:r>
              <a:rPr lang="nb-NO" sz="1600" b="1" dirty="0"/>
              <a:t>Utviklingsstigen</a:t>
            </a:r>
          </a:p>
        </p:txBody>
      </p:sp>
    </p:spTree>
    <p:extLst>
      <p:ext uri="{BB962C8B-B14F-4D97-AF65-F5344CB8AC3E}">
        <p14:creationId xmlns:p14="http://schemas.microsoft.com/office/powerpoint/2010/main" val="15233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nodePh="1">
                                  <p:stCondLst>
                                    <p:cond delay="0"/>
                                  </p:stCondLst>
                                  <p:endCondLst>
                                    <p:cond evt="begin" delay="0">
                                      <p:tn val="48"/>
                                    </p:cond>
                                  </p:end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7"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6901-1DD2-954E-83BD-8ED971E66ADA}"/>
            </a:ext>
          </a:extLst>
        </p:cNvPr>
        <p:cNvGrpSpPr/>
        <p:nvPr/>
      </p:nvGrpSpPr>
      <p:grpSpPr>
        <a:xfrm>
          <a:off x="0" y="0"/>
          <a:ext cx="0" cy="0"/>
          <a:chOff x="0" y="0"/>
          <a:chExt cx="0" cy="0"/>
        </a:xfrm>
      </p:grpSpPr>
      <p:grpSp>
        <p:nvGrpSpPr>
          <p:cNvPr id="29" name="Gruppe 28">
            <a:extLst>
              <a:ext uri="{FF2B5EF4-FFF2-40B4-BE49-F238E27FC236}">
                <a16:creationId xmlns:a16="http://schemas.microsoft.com/office/drawing/2014/main" id="{7B9B4621-447D-82D4-14B6-43D344F7C987}"/>
              </a:ext>
            </a:extLst>
          </p:cNvPr>
          <p:cNvGrpSpPr/>
          <p:nvPr/>
        </p:nvGrpSpPr>
        <p:grpSpPr>
          <a:xfrm>
            <a:off x="302012" y="1866377"/>
            <a:ext cx="3228245" cy="3107901"/>
            <a:chOff x="568712" y="2580194"/>
            <a:chExt cx="3228245" cy="3107901"/>
          </a:xfrm>
        </p:grpSpPr>
        <p:grpSp>
          <p:nvGrpSpPr>
            <p:cNvPr id="10" name="Gruppe 9">
              <a:extLst>
                <a:ext uri="{FF2B5EF4-FFF2-40B4-BE49-F238E27FC236}">
                  <a16:creationId xmlns:a16="http://schemas.microsoft.com/office/drawing/2014/main" id="{B12FCD1C-D974-5FDE-FB70-A576999BD3CD}"/>
                </a:ext>
              </a:extLst>
            </p:cNvPr>
            <p:cNvGrpSpPr/>
            <p:nvPr/>
          </p:nvGrpSpPr>
          <p:grpSpPr>
            <a:xfrm>
              <a:off x="568712" y="2580194"/>
              <a:ext cx="3228245" cy="3107901"/>
              <a:chOff x="1218977" y="3178478"/>
              <a:chExt cx="3029638" cy="2809301"/>
            </a:xfrm>
          </p:grpSpPr>
          <p:sp>
            <p:nvSpPr>
              <p:cNvPr id="2" name="Ellipse 1">
                <a:extLst>
                  <a:ext uri="{FF2B5EF4-FFF2-40B4-BE49-F238E27FC236}">
                    <a16:creationId xmlns:a16="http://schemas.microsoft.com/office/drawing/2014/main" id="{6BF078E9-EB23-AD25-A718-42EFBED0F68A}"/>
                  </a:ext>
                </a:extLst>
              </p:cNvPr>
              <p:cNvSpPr/>
              <p:nvPr/>
            </p:nvSpPr>
            <p:spPr>
              <a:xfrm>
                <a:off x="1218977" y="3178478"/>
                <a:ext cx="3029638" cy="2809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22E11BD0-3445-2E81-FBFB-A57938E4017F}"/>
                  </a:ext>
                </a:extLst>
              </p:cNvPr>
              <p:cNvSpPr/>
              <p:nvPr/>
            </p:nvSpPr>
            <p:spPr>
              <a:xfrm>
                <a:off x="1856781" y="3744356"/>
                <a:ext cx="1758109" cy="1696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5B349147-BC1C-DDD5-F034-406B79A66186}"/>
                  </a:ext>
                </a:extLst>
              </p:cNvPr>
              <p:cNvSpPr/>
              <p:nvPr/>
            </p:nvSpPr>
            <p:spPr>
              <a:xfrm>
                <a:off x="2235945" y="4125355"/>
                <a:ext cx="1026405" cy="934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5" name="TekstSylinder 14">
              <a:extLst>
                <a:ext uri="{FF2B5EF4-FFF2-40B4-BE49-F238E27FC236}">
                  <a16:creationId xmlns:a16="http://schemas.microsoft.com/office/drawing/2014/main" id="{14AC32C7-7A33-94F4-8951-01B46D208873}"/>
                </a:ext>
              </a:extLst>
            </p:cNvPr>
            <p:cNvSpPr txBox="1"/>
            <p:nvPr/>
          </p:nvSpPr>
          <p:spPr>
            <a:xfrm>
              <a:off x="1309451" y="2653984"/>
              <a:ext cx="1873361" cy="584775"/>
            </a:xfrm>
            <a:prstGeom prst="rect">
              <a:avLst/>
            </a:prstGeom>
            <a:noFill/>
          </p:spPr>
          <p:txBody>
            <a:bodyPr wrap="square" rtlCol="0">
              <a:spAutoFit/>
            </a:bodyPr>
            <a:lstStyle/>
            <a:p>
              <a:pPr algn="ctr"/>
              <a:r>
                <a:rPr lang="nb-NO" sz="1600" b="1" dirty="0"/>
                <a:t>Positive maske </a:t>
              </a:r>
              <a:r>
                <a:rPr lang="nb-NO" sz="1600" dirty="0"/>
                <a:t>-</a:t>
              </a:r>
              <a:br>
                <a:rPr lang="nb-NO" sz="1600" dirty="0"/>
              </a:br>
              <a:r>
                <a:rPr lang="nb-NO" sz="1600" dirty="0"/>
                <a:t>Mestringsenergi</a:t>
              </a:r>
            </a:p>
          </p:txBody>
        </p:sp>
        <p:sp>
          <p:nvSpPr>
            <p:cNvPr id="16" name="TekstSylinder 15">
              <a:extLst>
                <a:ext uri="{FF2B5EF4-FFF2-40B4-BE49-F238E27FC236}">
                  <a16:creationId xmlns:a16="http://schemas.microsoft.com/office/drawing/2014/main" id="{642D5E74-DFE9-50FB-0682-FFA55A7A05C4}"/>
                </a:ext>
              </a:extLst>
            </p:cNvPr>
            <p:cNvSpPr txBox="1"/>
            <p:nvPr/>
          </p:nvSpPr>
          <p:spPr>
            <a:xfrm rot="20819805">
              <a:off x="1370741" y="3392075"/>
              <a:ext cx="1093691" cy="338554"/>
            </a:xfrm>
            <a:prstGeom prst="rect">
              <a:avLst/>
            </a:prstGeom>
            <a:noFill/>
          </p:spPr>
          <p:txBody>
            <a:bodyPr wrap="square" rtlCol="0">
              <a:spAutoFit/>
            </a:bodyPr>
            <a:lstStyle/>
            <a:p>
              <a:r>
                <a:rPr lang="nb-NO" sz="1600" b="1" dirty="0"/>
                <a:t>Negative</a:t>
              </a:r>
            </a:p>
          </p:txBody>
        </p:sp>
        <p:sp>
          <p:nvSpPr>
            <p:cNvPr id="17" name="TekstSylinder 16">
              <a:extLst>
                <a:ext uri="{FF2B5EF4-FFF2-40B4-BE49-F238E27FC236}">
                  <a16:creationId xmlns:a16="http://schemas.microsoft.com/office/drawing/2014/main" id="{0B287A92-3C02-1E76-253C-DFA9278142C1}"/>
                </a:ext>
              </a:extLst>
            </p:cNvPr>
            <p:cNvSpPr txBox="1"/>
            <p:nvPr/>
          </p:nvSpPr>
          <p:spPr>
            <a:xfrm>
              <a:off x="1582596" y="3820849"/>
              <a:ext cx="1272013" cy="830997"/>
            </a:xfrm>
            <a:prstGeom prst="rect">
              <a:avLst/>
            </a:prstGeom>
            <a:noFill/>
          </p:spPr>
          <p:txBody>
            <a:bodyPr wrap="square" rtlCol="0">
              <a:spAutoFit/>
            </a:bodyPr>
            <a:lstStyle/>
            <a:p>
              <a:pPr algn="ctr"/>
              <a:r>
                <a:rPr lang="nb-NO" sz="1600" b="1" dirty="0"/>
                <a:t>Livskjernen</a:t>
              </a:r>
              <a:br>
                <a:rPr lang="nb-NO" sz="1600" dirty="0"/>
              </a:br>
              <a:r>
                <a:rPr lang="nb-NO" sz="1600" dirty="0"/>
                <a:t>Naturlig væren</a:t>
              </a:r>
              <a:endParaRPr lang="nb-NO" dirty="0"/>
            </a:p>
          </p:txBody>
        </p:sp>
        <p:sp>
          <p:nvSpPr>
            <p:cNvPr id="23" name="TekstSylinder 22">
              <a:extLst>
                <a:ext uri="{FF2B5EF4-FFF2-40B4-BE49-F238E27FC236}">
                  <a16:creationId xmlns:a16="http://schemas.microsoft.com/office/drawing/2014/main" id="{520882DA-B553-9ECA-8424-812454CB47E7}"/>
                </a:ext>
              </a:extLst>
            </p:cNvPr>
            <p:cNvSpPr txBox="1"/>
            <p:nvPr/>
          </p:nvSpPr>
          <p:spPr>
            <a:xfrm rot="909182">
              <a:off x="2168191" y="3410725"/>
              <a:ext cx="835090" cy="338554"/>
            </a:xfrm>
            <a:prstGeom prst="rect">
              <a:avLst/>
            </a:prstGeom>
            <a:noFill/>
          </p:spPr>
          <p:txBody>
            <a:bodyPr wrap="square" rtlCol="0">
              <a:spAutoFit/>
            </a:bodyPr>
            <a:lstStyle/>
            <a:p>
              <a:r>
                <a:rPr lang="nb-NO" sz="1600" b="1" dirty="0"/>
                <a:t>maske</a:t>
              </a:r>
            </a:p>
          </p:txBody>
        </p:sp>
        <p:sp>
          <p:nvSpPr>
            <p:cNvPr id="11" name="TekstSylinder 10">
              <a:extLst>
                <a:ext uri="{FF2B5EF4-FFF2-40B4-BE49-F238E27FC236}">
                  <a16:creationId xmlns:a16="http://schemas.microsoft.com/office/drawing/2014/main" id="{A1039B31-CD59-681C-DBFF-7F57E2DBF261}"/>
                </a:ext>
              </a:extLst>
            </p:cNvPr>
            <p:cNvSpPr txBox="1"/>
            <p:nvPr/>
          </p:nvSpPr>
          <p:spPr>
            <a:xfrm>
              <a:off x="1727948" y="4661649"/>
              <a:ext cx="1026405" cy="338554"/>
            </a:xfrm>
            <a:prstGeom prst="rect">
              <a:avLst/>
            </a:prstGeom>
            <a:noFill/>
          </p:spPr>
          <p:txBody>
            <a:bodyPr wrap="square" rtlCol="0">
              <a:spAutoFit/>
            </a:bodyPr>
            <a:lstStyle/>
            <a:p>
              <a:r>
                <a:rPr lang="nb-NO" sz="1600" dirty="0"/>
                <a:t>Misnøye</a:t>
              </a:r>
            </a:p>
          </p:txBody>
        </p:sp>
      </p:grpSp>
      <p:sp>
        <p:nvSpPr>
          <p:cNvPr id="5" name="Plassholder for lysbildenummer 4">
            <a:extLst>
              <a:ext uri="{FF2B5EF4-FFF2-40B4-BE49-F238E27FC236}">
                <a16:creationId xmlns:a16="http://schemas.microsoft.com/office/drawing/2014/main" id="{48B2C863-192E-24CB-7369-CE70C7D99875}"/>
              </a:ext>
            </a:extLst>
          </p:cNvPr>
          <p:cNvSpPr>
            <a:spLocks noGrp="1"/>
          </p:cNvSpPr>
          <p:nvPr>
            <p:ph type="sldNum" sz="quarter" idx="12"/>
          </p:nvPr>
        </p:nvSpPr>
        <p:spPr>
          <a:xfrm>
            <a:off x="6829425" y="6337859"/>
            <a:ext cx="2057400" cy="365125"/>
          </a:xfrm>
        </p:spPr>
        <p:txBody>
          <a:bodyPr/>
          <a:lstStyle/>
          <a:p>
            <a:fld id="{CD4B10EB-5889-4CB3-982E-38A74B47C7AC}" type="slidenum">
              <a:rPr lang="nb-NO" smtClean="0"/>
              <a:t>9</a:t>
            </a:fld>
            <a:endParaRPr lang="nb-NO"/>
          </a:p>
        </p:txBody>
      </p:sp>
      <p:sp>
        <p:nvSpPr>
          <p:cNvPr id="24" name="TekstSylinder 23">
            <a:extLst>
              <a:ext uri="{FF2B5EF4-FFF2-40B4-BE49-F238E27FC236}">
                <a16:creationId xmlns:a16="http://schemas.microsoft.com/office/drawing/2014/main" id="{A280E682-FA5B-18A8-B35A-CF622DDE0AF5}"/>
              </a:ext>
            </a:extLst>
          </p:cNvPr>
          <p:cNvSpPr txBox="1"/>
          <p:nvPr/>
        </p:nvSpPr>
        <p:spPr>
          <a:xfrm>
            <a:off x="3069717" y="1732789"/>
            <a:ext cx="1282815" cy="461665"/>
          </a:xfrm>
          <a:prstGeom prst="rect">
            <a:avLst/>
          </a:prstGeom>
          <a:noFill/>
        </p:spPr>
        <p:txBody>
          <a:bodyPr wrap="square" rtlCol="0">
            <a:spAutoFit/>
          </a:bodyPr>
          <a:lstStyle/>
          <a:p>
            <a:r>
              <a:rPr lang="nb-NO" sz="2400" b="1" dirty="0">
                <a:solidFill>
                  <a:srgbClr val="0070C0"/>
                </a:solidFill>
              </a:rPr>
              <a:t>Modul 3</a:t>
            </a:r>
          </a:p>
        </p:txBody>
      </p:sp>
      <p:sp>
        <p:nvSpPr>
          <p:cNvPr id="25" name="Snakkeboble: rektangel med avrundede hjørner 24">
            <a:extLst>
              <a:ext uri="{FF2B5EF4-FFF2-40B4-BE49-F238E27FC236}">
                <a16:creationId xmlns:a16="http://schemas.microsoft.com/office/drawing/2014/main" id="{567DFCAE-19CB-AA1E-8C7D-94A07677F069}"/>
              </a:ext>
            </a:extLst>
          </p:cNvPr>
          <p:cNvSpPr/>
          <p:nvPr/>
        </p:nvSpPr>
        <p:spPr>
          <a:xfrm>
            <a:off x="4322041" y="894354"/>
            <a:ext cx="4489456" cy="2628176"/>
          </a:xfrm>
          <a:prstGeom prst="wedgeRoundRectCallout">
            <a:avLst>
              <a:gd name="adj1" fmla="val -101215"/>
              <a:gd name="adj2" fmla="val 351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Utvikle en evne til å være i livsenergi og å kunne veksle mellom maske- og livsenergi </a:t>
            </a:r>
            <a:br>
              <a:rPr lang="nb-NO" b="1" dirty="0">
                <a:solidFill>
                  <a:schemeClr val="tx1"/>
                </a:solidFill>
              </a:rPr>
            </a:br>
            <a:endParaRPr lang="nb-NO" sz="600" b="1" dirty="0">
              <a:solidFill>
                <a:schemeClr val="tx1"/>
              </a:solidFill>
            </a:endParaRPr>
          </a:p>
          <a:p>
            <a:pPr algn="ctr"/>
            <a:r>
              <a:rPr lang="nb-NO" dirty="0">
                <a:solidFill>
                  <a:schemeClr val="tx1"/>
                </a:solidFill>
              </a:rPr>
              <a:t>Det vil si kontakt med livskjernen: </a:t>
            </a:r>
            <a:br>
              <a:rPr lang="nb-NO" dirty="0">
                <a:solidFill>
                  <a:schemeClr val="tx1"/>
                </a:solidFill>
              </a:rPr>
            </a:br>
            <a:br>
              <a:rPr lang="nb-NO" sz="600" dirty="0">
                <a:solidFill>
                  <a:schemeClr val="tx1"/>
                </a:solidFill>
              </a:rPr>
            </a:br>
            <a:r>
              <a:rPr lang="nb-NO" sz="2400" b="1" i="1" dirty="0">
                <a:solidFill>
                  <a:schemeClr val="tx1"/>
                </a:solidFill>
              </a:rPr>
              <a:t>vårt egentlige selv</a:t>
            </a:r>
            <a:r>
              <a:rPr lang="nb-NO" sz="2400" b="1" dirty="0">
                <a:solidFill>
                  <a:schemeClr val="tx1"/>
                </a:solidFill>
              </a:rPr>
              <a:t>; </a:t>
            </a:r>
          </a:p>
          <a:p>
            <a:pPr marL="285750" indent="-285750" algn="ctr">
              <a:buFont typeface="Wingdings" panose="05000000000000000000" pitchFamily="2" charset="2"/>
              <a:buChar char="v"/>
            </a:pPr>
            <a:r>
              <a:rPr lang="nb-NO" b="1" dirty="0">
                <a:solidFill>
                  <a:srgbClr val="FF9900"/>
                </a:solidFill>
              </a:rPr>
              <a:t>skaperkraften</a:t>
            </a:r>
            <a:r>
              <a:rPr lang="nb-NO" dirty="0">
                <a:solidFill>
                  <a:schemeClr val="tx1"/>
                </a:solidFill>
              </a:rPr>
              <a:t> i oss,</a:t>
            </a:r>
          </a:p>
          <a:p>
            <a:pPr marL="285750" indent="-285750" algn="ctr">
              <a:buFont typeface="Wingdings" panose="05000000000000000000" pitchFamily="2" charset="2"/>
              <a:buChar char="v"/>
            </a:pPr>
            <a:r>
              <a:rPr lang="nb-NO" b="1" dirty="0">
                <a:solidFill>
                  <a:srgbClr val="01A31C"/>
                </a:solidFill>
              </a:rPr>
              <a:t>hjertet</a:t>
            </a:r>
            <a:r>
              <a:rPr lang="nb-NO" dirty="0">
                <a:solidFill>
                  <a:schemeClr val="tx1"/>
                </a:solidFill>
              </a:rPr>
              <a:t> og kjærlighetsevnen, </a:t>
            </a:r>
          </a:p>
          <a:p>
            <a:pPr marL="285750" indent="-285750" algn="ctr">
              <a:buFont typeface="Wingdings" panose="05000000000000000000" pitchFamily="2" charset="2"/>
              <a:buChar char="v"/>
            </a:pPr>
            <a:r>
              <a:rPr lang="nb-NO" b="1" dirty="0">
                <a:solidFill>
                  <a:srgbClr val="00B0F0"/>
                </a:solidFill>
              </a:rPr>
              <a:t>sjelen</a:t>
            </a:r>
            <a:r>
              <a:rPr lang="nb-NO" dirty="0">
                <a:solidFill>
                  <a:schemeClr val="tx1"/>
                </a:solidFill>
              </a:rPr>
              <a:t> og det vi egentlig lengter etter, </a:t>
            </a:r>
          </a:p>
          <a:p>
            <a:pPr marL="285750" indent="-285750" algn="ctr">
              <a:buFont typeface="Wingdings" panose="05000000000000000000" pitchFamily="2" charset="2"/>
              <a:buChar char="v"/>
            </a:pPr>
            <a:r>
              <a:rPr lang="nb-NO" b="1" dirty="0">
                <a:solidFill>
                  <a:srgbClr val="CC00CC"/>
                </a:solidFill>
              </a:rPr>
              <a:t>ånden</a:t>
            </a:r>
            <a:r>
              <a:rPr lang="nb-NO" b="1" dirty="0">
                <a:solidFill>
                  <a:schemeClr val="tx1"/>
                </a:solidFill>
              </a:rPr>
              <a:t> </a:t>
            </a:r>
            <a:r>
              <a:rPr lang="nb-NO" dirty="0">
                <a:solidFill>
                  <a:schemeClr val="tx1"/>
                </a:solidFill>
              </a:rPr>
              <a:t>og det åndelige.</a:t>
            </a:r>
          </a:p>
        </p:txBody>
      </p:sp>
      <p:sp>
        <p:nvSpPr>
          <p:cNvPr id="33" name="TekstSylinder 32">
            <a:extLst>
              <a:ext uri="{FF2B5EF4-FFF2-40B4-BE49-F238E27FC236}">
                <a16:creationId xmlns:a16="http://schemas.microsoft.com/office/drawing/2014/main" id="{46F4315E-1171-CA57-4F0E-628660BA1813}"/>
              </a:ext>
            </a:extLst>
          </p:cNvPr>
          <p:cNvSpPr txBox="1"/>
          <p:nvPr/>
        </p:nvSpPr>
        <p:spPr>
          <a:xfrm>
            <a:off x="208835" y="5113916"/>
            <a:ext cx="2270504" cy="830997"/>
          </a:xfrm>
          <a:prstGeom prst="rect">
            <a:avLst/>
          </a:prstGeom>
          <a:noFill/>
        </p:spPr>
        <p:txBody>
          <a:bodyPr wrap="square" rtlCol="0">
            <a:spAutoFit/>
          </a:bodyPr>
          <a:lstStyle/>
          <a:p>
            <a:pPr algn="ctr"/>
            <a:r>
              <a:rPr lang="nb-NO" sz="1600" dirty="0"/>
              <a:t>Psykiater John Pierrakos modell av den menneskelige psyken</a:t>
            </a:r>
          </a:p>
        </p:txBody>
      </p:sp>
      <p:grpSp>
        <p:nvGrpSpPr>
          <p:cNvPr id="26" name="Gruppe 25">
            <a:extLst>
              <a:ext uri="{FF2B5EF4-FFF2-40B4-BE49-F238E27FC236}">
                <a16:creationId xmlns:a16="http://schemas.microsoft.com/office/drawing/2014/main" id="{F7AC4921-C56E-8E6F-9DC6-6EA632FCC83E}"/>
              </a:ext>
            </a:extLst>
          </p:cNvPr>
          <p:cNvGrpSpPr/>
          <p:nvPr/>
        </p:nvGrpSpPr>
        <p:grpSpPr>
          <a:xfrm>
            <a:off x="367848" y="78175"/>
            <a:ext cx="2061027" cy="694222"/>
            <a:chOff x="82098" y="100888"/>
            <a:chExt cx="2061027" cy="694222"/>
          </a:xfrm>
        </p:grpSpPr>
        <p:sp>
          <p:nvSpPr>
            <p:cNvPr id="28" name="TekstSylinder 27">
              <a:extLst>
                <a:ext uri="{FF2B5EF4-FFF2-40B4-BE49-F238E27FC236}">
                  <a16:creationId xmlns:a16="http://schemas.microsoft.com/office/drawing/2014/main" id="{72BD4B9D-3329-6221-1720-C16E0BDAA3B8}"/>
                </a:ext>
              </a:extLst>
            </p:cNvPr>
            <p:cNvSpPr txBox="1"/>
            <p:nvPr/>
          </p:nvSpPr>
          <p:spPr>
            <a:xfrm>
              <a:off x="686268" y="241112"/>
              <a:ext cx="1456857" cy="553998"/>
            </a:xfrm>
            <a:prstGeom prst="rect">
              <a:avLst/>
            </a:prstGeom>
            <a:solidFill>
              <a:srgbClr val="FFFF00"/>
            </a:solidFill>
            <a:ln>
              <a:solidFill>
                <a:schemeClr val="tx1"/>
              </a:solidFill>
            </a:ln>
          </p:spPr>
          <p:txBody>
            <a:bodyPr wrap="square" rtlCol="0">
              <a:spAutoFit/>
            </a:bodyPr>
            <a:lstStyle/>
            <a:p>
              <a:r>
                <a:rPr lang="nb-NO" sz="3000" b="1" dirty="0"/>
                <a:t>  Nøkkel</a:t>
              </a:r>
            </a:p>
          </p:txBody>
        </p:sp>
        <p:sp>
          <p:nvSpPr>
            <p:cNvPr id="35" name="Sjukant 34">
              <a:extLst>
                <a:ext uri="{FF2B5EF4-FFF2-40B4-BE49-F238E27FC236}">
                  <a16:creationId xmlns:a16="http://schemas.microsoft.com/office/drawing/2014/main" id="{39010283-6B9D-0471-D331-3D4A92D8E7AB}"/>
                </a:ext>
              </a:extLst>
            </p:cNvPr>
            <p:cNvSpPr/>
            <p:nvPr/>
          </p:nvSpPr>
          <p:spPr>
            <a:xfrm>
              <a:off x="82098" y="100888"/>
              <a:ext cx="788563" cy="693701"/>
            </a:xfrm>
            <a:prstGeom prst="hep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b="1" dirty="0">
                  <a:solidFill>
                    <a:schemeClr val="tx1"/>
                  </a:solidFill>
                </a:rPr>
                <a:t>3.</a:t>
              </a:r>
            </a:p>
          </p:txBody>
        </p:sp>
      </p:grpSp>
      <p:sp>
        <p:nvSpPr>
          <p:cNvPr id="36" name="TekstSylinder 35">
            <a:extLst>
              <a:ext uri="{FF2B5EF4-FFF2-40B4-BE49-F238E27FC236}">
                <a16:creationId xmlns:a16="http://schemas.microsoft.com/office/drawing/2014/main" id="{F2921EA7-9FFA-4DA0-6A62-8854910B3D1A}"/>
              </a:ext>
            </a:extLst>
          </p:cNvPr>
          <p:cNvSpPr txBox="1"/>
          <p:nvPr/>
        </p:nvSpPr>
        <p:spPr>
          <a:xfrm>
            <a:off x="2428875" y="215093"/>
            <a:ext cx="4391025" cy="553998"/>
          </a:xfrm>
          <a:prstGeom prst="rect">
            <a:avLst/>
          </a:prstGeom>
          <a:solidFill>
            <a:srgbClr val="FFFF00"/>
          </a:solidFill>
          <a:ln>
            <a:solidFill>
              <a:schemeClr val="tx1"/>
            </a:solidFill>
          </a:ln>
        </p:spPr>
        <p:txBody>
          <a:bodyPr wrap="square" rtlCol="0">
            <a:spAutoFit/>
          </a:bodyPr>
          <a:lstStyle/>
          <a:p>
            <a:pPr algn="ctr"/>
            <a:r>
              <a:rPr lang="nb-NO" sz="3000" dirty="0"/>
              <a:t>Å evne å være i livsenergi</a:t>
            </a:r>
          </a:p>
        </p:txBody>
      </p:sp>
      <p:sp>
        <p:nvSpPr>
          <p:cNvPr id="37" name="TekstSylinder 36">
            <a:extLst>
              <a:ext uri="{FF2B5EF4-FFF2-40B4-BE49-F238E27FC236}">
                <a16:creationId xmlns:a16="http://schemas.microsoft.com/office/drawing/2014/main" id="{E40E69A0-4611-9BC9-5D50-E660109AD8C2}"/>
              </a:ext>
            </a:extLst>
          </p:cNvPr>
          <p:cNvSpPr txBox="1"/>
          <p:nvPr/>
        </p:nvSpPr>
        <p:spPr>
          <a:xfrm>
            <a:off x="1790700" y="6229792"/>
            <a:ext cx="6777937" cy="584775"/>
          </a:xfrm>
          <a:prstGeom prst="rect">
            <a:avLst/>
          </a:prstGeom>
          <a:solidFill>
            <a:schemeClr val="accent6">
              <a:lumMod val="40000"/>
              <a:lumOff val="60000"/>
            </a:schemeClr>
          </a:solidFill>
        </p:spPr>
        <p:txBody>
          <a:bodyPr wrap="square" lIns="18000" rIns="18000" rtlCol="0">
            <a:spAutoFit/>
          </a:bodyPr>
          <a:lstStyle/>
          <a:p>
            <a:pPr algn="ctr"/>
            <a:r>
              <a:rPr lang="nb-NO" sz="1600" dirty="0"/>
              <a:t>Mer om dette 3. gang, Å komme i gang og utvikle deg, </a:t>
            </a:r>
            <a:br>
              <a:rPr lang="nb-NO" sz="1600" dirty="0"/>
            </a:br>
            <a:r>
              <a:rPr lang="nb-NO" sz="1600" dirty="0"/>
              <a:t>og 7. gang, Å være i livsenergi, i gratiskurset: </a:t>
            </a:r>
            <a:r>
              <a:rPr lang="nb-NO" sz="1600" b="1" dirty="0">
                <a:hlinkClick r:id="rId2"/>
              </a:rPr>
              <a:t>hjerterommet.no/livsveiledning/</a:t>
            </a:r>
            <a:r>
              <a:rPr lang="nb-NO" sz="1600" b="1" dirty="0"/>
              <a:t> </a:t>
            </a:r>
          </a:p>
        </p:txBody>
      </p:sp>
      <p:sp>
        <p:nvSpPr>
          <p:cNvPr id="6" name="TekstSylinder 5">
            <a:extLst>
              <a:ext uri="{FF2B5EF4-FFF2-40B4-BE49-F238E27FC236}">
                <a16:creationId xmlns:a16="http://schemas.microsoft.com/office/drawing/2014/main" id="{F84B53E2-A412-280C-7352-4FE714BA853D}"/>
              </a:ext>
            </a:extLst>
          </p:cNvPr>
          <p:cNvSpPr txBox="1"/>
          <p:nvPr/>
        </p:nvSpPr>
        <p:spPr>
          <a:xfrm>
            <a:off x="2439806" y="3684029"/>
            <a:ext cx="6495359" cy="2462213"/>
          </a:xfrm>
          <a:prstGeom prst="rect">
            <a:avLst/>
          </a:prstGeom>
          <a:solidFill>
            <a:srgbClr val="FFD9FF"/>
          </a:solidFill>
        </p:spPr>
        <p:txBody>
          <a:bodyPr wrap="square" rtlCol="0">
            <a:spAutoFit/>
          </a:bodyPr>
          <a:lstStyle/>
          <a:p>
            <a:r>
              <a:rPr lang="nb-NO" dirty="0"/>
              <a:t>Med den 3. nøkkelen </a:t>
            </a:r>
            <a:r>
              <a:rPr lang="nb-NO" b="1" dirty="0"/>
              <a:t>åpner du for en dypere følsomhet </a:t>
            </a:r>
            <a:r>
              <a:rPr lang="nb-NO" dirty="0"/>
              <a:t>som etter hvert kan gi deg økt kontakt med hjerte, sjel og ånd. Gjennom dette kan du få et </a:t>
            </a:r>
            <a:r>
              <a:rPr lang="nb-NO" b="1" dirty="0"/>
              <a:t>enda bedre, mer meningsfullt og givende liv. </a:t>
            </a:r>
            <a:endParaRPr lang="nb-NO" dirty="0"/>
          </a:p>
          <a:p>
            <a:pPr>
              <a:spcBef>
                <a:spcPts val="600"/>
              </a:spcBef>
            </a:pPr>
            <a:r>
              <a:rPr lang="nb-NO" dirty="0"/>
              <a:t>Men </a:t>
            </a:r>
            <a:r>
              <a:rPr lang="nb-NO" b="1" dirty="0"/>
              <a:t>prosessen dit kan være tøff,</a:t>
            </a:r>
            <a:r>
              <a:rPr lang="nb-NO" dirty="0"/>
              <a:t> fordi du også åpner opp for og må bearbeide fortrengte, negative følelsesminner fra barndom, mv. </a:t>
            </a:r>
          </a:p>
          <a:p>
            <a:pPr>
              <a:spcBef>
                <a:spcPts val="600"/>
              </a:spcBef>
            </a:pPr>
            <a:r>
              <a:rPr lang="nb-NO" dirty="0"/>
              <a:t>Du vil også slutte å være helt ordinær, og begynne å bli </a:t>
            </a:r>
            <a:r>
              <a:rPr lang="nb-NO" b="1" dirty="0"/>
              <a:t>«alternativ, åndelig og spirituell», </a:t>
            </a:r>
            <a:r>
              <a:rPr lang="nb-NO" dirty="0"/>
              <a:t>og få et nytt verdensbilde der det indre og åndelige er like viktig for deg som det ytre, jordiske og materielle.</a:t>
            </a:r>
          </a:p>
        </p:txBody>
      </p:sp>
    </p:spTree>
    <p:extLst>
      <p:ext uri="{BB962C8B-B14F-4D97-AF65-F5344CB8AC3E}">
        <p14:creationId xmlns:p14="http://schemas.microsoft.com/office/powerpoint/2010/main" val="10740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animBg="1"/>
    </p:bldLst>
  </p:timing>
</p:sld>
</file>

<file path=ppt/theme/theme1.xml><?xml version="1.0" encoding="utf-8"?>
<a:theme xmlns:a="http://schemas.openxmlformats.org/drawingml/2006/main" name="Tema4-3">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3" id="{AC1DF43B-AD2F-45E7-8B39-61901D7307F5}" vid="{C883D7D2-2D5F-47EA-B994-B54336BDAE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2011</TotalTime>
  <Words>4094</Words>
  <Application>Microsoft Office PowerPoint</Application>
  <PresentationFormat>Skjermfremvisning (4:3)</PresentationFormat>
  <Paragraphs>391</Paragraphs>
  <Slides>24</Slides>
  <Notes>1</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24</vt:i4>
      </vt:variant>
    </vt:vector>
  </HeadingPairs>
  <TitlesOfParts>
    <vt:vector size="35" baseType="lpstr">
      <vt:lpstr>Arial</vt:lpstr>
      <vt:lpstr>Calibri</vt:lpstr>
      <vt:lpstr>Calibri Light</vt:lpstr>
      <vt:lpstr>Courier New</vt:lpstr>
      <vt:lpstr>Garamond</vt:lpstr>
      <vt:lpstr>Monotype Corsiva</vt:lpstr>
      <vt:lpstr>Segoe UI Emoji</vt:lpstr>
      <vt:lpstr>Symbol</vt:lpstr>
      <vt:lpstr>Times New Roman</vt:lpstr>
      <vt:lpstr>Wingdings</vt:lpstr>
      <vt:lpstr>Tema4-3</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 Hjalmar Svae</dc:creator>
  <cp:lastModifiedBy>Per Hjalmar Svae</cp:lastModifiedBy>
  <cp:revision>98</cp:revision>
  <dcterms:created xsi:type="dcterms:W3CDTF">2024-10-31T05:17:07Z</dcterms:created>
  <dcterms:modified xsi:type="dcterms:W3CDTF">2024-12-03T10:45:53Z</dcterms:modified>
</cp:coreProperties>
</file>